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62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3980708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22761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4425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27202245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70182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31860993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9799675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2416863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1229374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82A1AB-70F2-471F-8FC2-B7BEB6575FB2}" type="datetimeFigureOut">
              <a:rPr lang="en-US" smtClean="0"/>
              <a:t>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1354010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82A1AB-70F2-471F-8FC2-B7BEB6575FB2}" type="datetimeFigureOut">
              <a:rPr lang="en-US" smtClean="0"/>
              <a:t>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2668675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82A1AB-70F2-471F-8FC2-B7BEB6575FB2}" type="datetimeFigureOut">
              <a:rPr lang="en-US" smtClean="0"/>
              <a:t>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2774205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82A1AB-70F2-471F-8FC2-B7BEB6575FB2}" type="datetimeFigureOut">
              <a:rPr lang="en-US" smtClean="0"/>
              <a:t>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3842323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82A1AB-70F2-471F-8FC2-B7BEB6575FB2}" type="datetimeFigureOut">
              <a:rPr lang="en-US" smtClean="0"/>
              <a:t>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878857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182A1AB-70F2-471F-8FC2-B7BEB6575FB2}" type="datetimeFigureOut">
              <a:rPr lang="en-US" smtClean="0"/>
              <a:t>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40202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182A1AB-70F2-471F-8FC2-B7BEB6575FB2}" type="datetimeFigureOut">
              <a:rPr lang="en-US" smtClean="0"/>
              <a:t>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624AC4-EAA1-4B8B-AC99-D829653FD3F7}" type="slidenum">
              <a:rPr lang="en-US" smtClean="0"/>
              <a:t>‹#›</a:t>
            </a:fld>
            <a:endParaRPr lang="en-US"/>
          </a:p>
        </p:txBody>
      </p:sp>
    </p:spTree>
    <p:extLst>
      <p:ext uri="{BB962C8B-B14F-4D97-AF65-F5344CB8AC3E}">
        <p14:creationId xmlns:p14="http://schemas.microsoft.com/office/powerpoint/2010/main" val="917829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182A1AB-70F2-471F-8FC2-B7BEB6575FB2}" type="datetimeFigureOut">
              <a:rPr lang="en-US" smtClean="0"/>
              <a:t>1/6/2019</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2624AC4-EAA1-4B8B-AC99-D829653FD3F7}" type="slidenum">
              <a:rPr lang="en-US" smtClean="0"/>
              <a:t>‹#›</a:t>
            </a:fld>
            <a:endParaRPr lang="en-US"/>
          </a:p>
        </p:txBody>
      </p:sp>
    </p:spTree>
    <p:extLst>
      <p:ext uri="{BB962C8B-B14F-4D97-AF65-F5344CB8AC3E}">
        <p14:creationId xmlns:p14="http://schemas.microsoft.com/office/powerpoint/2010/main" val="33770263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E016A-BD0E-4A93-BED2-B9CCE5379B9D}"/>
              </a:ext>
            </a:extLst>
          </p:cNvPr>
          <p:cNvSpPr>
            <a:spLocks noGrp="1"/>
          </p:cNvSpPr>
          <p:nvPr>
            <p:ph type="ctrTitle"/>
          </p:nvPr>
        </p:nvSpPr>
        <p:spPr>
          <a:xfrm>
            <a:off x="1110716" y="4054429"/>
            <a:ext cx="5826719" cy="1646302"/>
          </a:xfrm>
        </p:spPr>
        <p:txBody>
          <a:bodyPr>
            <a:normAutofit fontScale="90000"/>
          </a:bodyPr>
          <a:lstStyle/>
          <a:p>
            <a:r>
              <a:rPr lang="en-US" b="1" dirty="0"/>
              <a:t>FORECASTING THE RESURGENCE OF THE U.S. ECONOMY IN 2001:</a:t>
            </a:r>
            <a:br>
              <a:rPr lang="en-US" dirty="0"/>
            </a:br>
            <a:r>
              <a:rPr lang="en-US" b="1" dirty="0"/>
              <a:t>AN EXPERT JUDGMENT APPROACH</a:t>
            </a:r>
            <a:endParaRPr lang="en-US" dirty="0"/>
          </a:p>
        </p:txBody>
      </p:sp>
    </p:spTree>
    <p:extLst>
      <p:ext uri="{BB962C8B-B14F-4D97-AF65-F5344CB8AC3E}">
        <p14:creationId xmlns:p14="http://schemas.microsoft.com/office/powerpoint/2010/main" val="17340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BA3E5-1365-456D-B702-BCE80535B843}"/>
              </a:ext>
            </a:extLst>
          </p:cNvPr>
          <p:cNvSpPr>
            <a:spLocks noGrp="1"/>
          </p:cNvSpPr>
          <p:nvPr>
            <p:ph type="title"/>
          </p:nvPr>
        </p:nvSpPr>
        <p:spPr/>
        <p:txBody>
          <a:bodyPr/>
          <a:lstStyle/>
          <a:p>
            <a:r>
              <a:rPr lang="en-US" dirty="0"/>
              <a:t>Model</a:t>
            </a:r>
          </a:p>
        </p:txBody>
      </p:sp>
      <p:sp>
        <p:nvSpPr>
          <p:cNvPr id="3" name="Content Placeholder 2">
            <a:extLst>
              <a:ext uri="{FF2B5EF4-FFF2-40B4-BE49-F238E27FC236}">
                <a16:creationId xmlns:a16="http://schemas.microsoft.com/office/drawing/2014/main" id="{F021E7CE-0F49-406D-AB96-876886CD855D}"/>
              </a:ext>
            </a:extLst>
          </p:cNvPr>
          <p:cNvSpPr>
            <a:spLocks noGrp="1"/>
          </p:cNvSpPr>
          <p:nvPr>
            <p:ph idx="1"/>
          </p:nvPr>
        </p:nvSpPr>
        <p:spPr/>
        <p:txBody>
          <a:bodyPr>
            <a:normAutofit/>
          </a:bodyPr>
          <a:lstStyle/>
          <a:p>
            <a:r>
              <a:rPr lang="en-US" sz="2400" dirty="0"/>
              <a:t>This is a forecast of the date for the resumption of the growth of the US economy in 2001.  It uses an expert judgment approach within the framework of the decision theory, the Analytic Hierarchy Process, and its generalization to dependence and feedback, the Analytic Network Process.</a:t>
            </a:r>
          </a:p>
        </p:txBody>
      </p:sp>
    </p:spTree>
    <p:extLst>
      <p:ext uri="{BB962C8B-B14F-4D97-AF65-F5344CB8AC3E}">
        <p14:creationId xmlns:p14="http://schemas.microsoft.com/office/powerpoint/2010/main" val="102248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0A865-D28F-4D64-BABF-D854650C5EE3}"/>
              </a:ext>
            </a:extLst>
          </p:cNvPr>
          <p:cNvSpPr>
            <a:spLocks noGrp="1"/>
          </p:cNvSpPr>
          <p:nvPr>
            <p:ph type="title"/>
          </p:nvPr>
        </p:nvSpPr>
        <p:spPr/>
        <p:txBody>
          <a:bodyPr/>
          <a:lstStyle/>
          <a:p>
            <a:r>
              <a:rPr lang="en-US" dirty="0"/>
              <a:t>Model</a:t>
            </a:r>
          </a:p>
        </p:txBody>
      </p:sp>
      <p:pic>
        <p:nvPicPr>
          <p:cNvPr id="4" name="Content Placeholder 3">
            <a:extLst>
              <a:ext uri="{FF2B5EF4-FFF2-40B4-BE49-F238E27FC236}">
                <a16:creationId xmlns:a16="http://schemas.microsoft.com/office/drawing/2014/main" id="{26A4B621-ACE5-4AA7-9C7A-F69EAA811DE5}"/>
              </a:ext>
            </a:extLst>
          </p:cNvPr>
          <p:cNvPicPr>
            <a:picLocks noGrp="1" noChangeAspect="1"/>
          </p:cNvPicPr>
          <p:nvPr>
            <p:ph idx="1"/>
          </p:nvPr>
        </p:nvPicPr>
        <p:blipFill rotWithShape="1">
          <a:blip r:embed="rId2"/>
          <a:srcRect b="5646"/>
          <a:stretch/>
        </p:blipFill>
        <p:spPr>
          <a:xfrm>
            <a:off x="609600" y="2315817"/>
            <a:ext cx="6348413" cy="3369366"/>
          </a:xfrm>
          <a:prstGeom prst="rect">
            <a:avLst/>
          </a:prstGeom>
        </p:spPr>
      </p:pic>
    </p:spTree>
    <p:extLst>
      <p:ext uri="{BB962C8B-B14F-4D97-AF65-F5344CB8AC3E}">
        <p14:creationId xmlns:p14="http://schemas.microsoft.com/office/powerpoint/2010/main" val="3629518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4C834-884A-4B85-BECF-6C2EBE99A628}"/>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D3A4D85E-3EB5-4080-B2FD-4ADAB01C2CCD}"/>
              </a:ext>
            </a:extLst>
          </p:cNvPr>
          <p:cNvSpPr>
            <a:spLocks noGrp="1"/>
          </p:cNvSpPr>
          <p:nvPr>
            <p:ph idx="1"/>
          </p:nvPr>
        </p:nvSpPr>
        <p:spPr>
          <a:xfrm>
            <a:off x="609598" y="1610140"/>
            <a:ext cx="8405193" cy="4431224"/>
          </a:xfrm>
        </p:spPr>
        <p:txBody>
          <a:bodyPr>
            <a:normAutofit/>
          </a:bodyPr>
          <a:lstStyle/>
          <a:p>
            <a:pPr marL="0" indent="0">
              <a:buNone/>
            </a:pPr>
            <a:r>
              <a:rPr lang="en-US" sz="1400" b="1" u="sng" dirty="0"/>
              <a:t>Time Period</a:t>
            </a:r>
            <a:r>
              <a:rPr lang="en-US" sz="1400" b="1" dirty="0"/>
              <a:t>         </a:t>
            </a:r>
            <a:r>
              <a:rPr lang="en-US" sz="1400" b="1" u="sng" dirty="0"/>
              <a:t>Midpoint of Time Period</a:t>
            </a:r>
            <a:r>
              <a:rPr lang="en-US" sz="1400" b="1" dirty="0"/>
              <a:t>    </a:t>
            </a:r>
            <a:r>
              <a:rPr lang="en-US" sz="1400" b="1" u="sng" dirty="0"/>
              <a:t>Priority of Time Period</a:t>
            </a:r>
            <a:r>
              <a:rPr lang="en-US" sz="1400" b="1" dirty="0"/>
              <a:t>      </a:t>
            </a:r>
            <a:r>
              <a:rPr lang="en-US" sz="1400" b="1" u="sng" dirty="0"/>
              <a:t>Midpoint x Priority</a:t>
            </a:r>
            <a:endParaRPr lang="en-US" sz="1400" b="1" dirty="0"/>
          </a:p>
          <a:p>
            <a:pPr marL="0" indent="0">
              <a:buNone/>
            </a:pPr>
            <a:r>
              <a:rPr lang="en-US" sz="1400" b="1" dirty="0"/>
              <a:t>                                  (in months from 0)</a:t>
            </a:r>
          </a:p>
          <a:p>
            <a:pPr marL="0" indent="0">
              <a:buNone/>
            </a:pPr>
            <a:r>
              <a:rPr lang="en-US" sz="1400" b="1" dirty="0"/>
              <a:t> </a:t>
            </a:r>
          </a:p>
          <a:p>
            <a:pPr marL="0" indent="0">
              <a:buNone/>
            </a:pPr>
            <a:r>
              <a:rPr lang="en-US" sz="1400" b="1" dirty="0"/>
              <a:t>Three months	      0 +  (3 – 0 )/2 = 1.5		.30581			.45871</a:t>
            </a:r>
          </a:p>
          <a:p>
            <a:pPr marL="0" indent="0">
              <a:buNone/>
            </a:pPr>
            <a:r>
              <a:rPr lang="en-US" sz="1400" b="1" dirty="0"/>
              <a:t> </a:t>
            </a:r>
          </a:p>
          <a:p>
            <a:pPr marL="0" indent="0">
              <a:buNone/>
            </a:pPr>
            <a:r>
              <a:rPr lang="en-US" sz="1400" b="1" dirty="0"/>
              <a:t>Six months           3 +  (6 – 3)/2 =  4.5		.20583			.92623</a:t>
            </a:r>
          </a:p>
          <a:p>
            <a:pPr marL="0" indent="0">
              <a:buNone/>
            </a:pPr>
            <a:r>
              <a:rPr lang="en-US" sz="1400" b="1" dirty="0"/>
              <a:t> </a:t>
            </a:r>
          </a:p>
          <a:p>
            <a:pPr marL="0" indent="0">
              <a:buNone/>
            </a:pPr>
            <a:r>
              <a:rPr lang="en-US" sz="1400" b="1" dirty="0"/>
              <a:t>Twelve months   6  +  (12 – 6)/2 =  9.0		.18181	        	          1.63629	</a:t>
            </a:r>
          </a:p>
          <a:p>
            <a:pPr marL="0" indent="0">
              <a:buNone/>
            </a:pPr>
            <a:r>
              <a:rPr lang="en-US" sz="1400" b="1" dirty="0"/>
              <a:t> </a:t>
            </a:r>
          </a:p>
          <a:p>
            <a:pPr marL="0" indent="0">
              <a:buNone/>
            </a:pPr>
            <a:r>
              <a:rPr lang="en-US" sz="1400" b="1" dirty="0"/>
              <a:t>Twenty-four        12  + (24 – 12)/2 =  18.0		.30656	         	          </a:t>
            </a:r>
            <a:r>
              <a:rPr lang="en-US" sz="1400" b="1" u="heavy" dirty="0"/>
              <a:t>5.51808</a:t>
            </a:r>
            <a:endParaRPr lang="en-US" sz="1400" b="1" dirty="0"/>
          </a:p>
          <a:p>
            <a:pPr marL="0" indent="0">
              <a:buNone/>
            </a:pPr>
            <a:r>
              <a:rPr lang="en-US" sz="1400" b="1" dirty="0"/>
              <a:t>months                                                                                      TOTAL    8.53932</a:t>
            </a:r>
          </a:p>
          <a:p>
            <a:pPr marL="0" indent="0">
              <a:buNone/>
            </a:pPr>
            <a:endParaRPr lang="en-US" sz="1400" b="1" dirty="0"/>
          </a:p>
        </p:txBody>
      </p:sp>
    </p:spTree>
    <p:extLst>
      <p:ext uri="{BB962C8B-B14F-4D97-AF65-F5344CB8AC3E}">
        <p14:creationId xmlns:p14="http://schemas.microsoft.com/office/powerpoint/2010/main" val="218908141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TotalTime>
  <Words>91</Words>
  <Application>Microsoft Office PowerPoint</Application>
  <PresentationFormat>On-screen Show (4:3)</PresentationFormat>
  <Paragraphs>16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Trebuchet MS</vt:lpstr>
      <vt:lpstr>Wingdings 3</vt:lpstr>
      <vt:lpstr>Facet</vt:lpstr>
      <vt:lpstr>FORECASTING THE RESURGENCE OF THE U.S. ECONOMY IN 2001: AN EXPERT JUDGMENT APPROACH</vt:lpstr>
      <vt:lpstr>Model</vt:lpstr>
      <vt:lpstr>Model</vt:lpstr>
      <vt:lpstr>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FORECASTING THE RESURGENCE OF THE U.S. ECONOMY IN 2001: AN EXPERT JUDGMENT APPROACH</dc:title>
  <dc:creator>LR Wei</dc:creator>
  <cp:lastModifiedBy>LR Wei</cp:lastModifiedBy>
  <cp:revision>3</cp:revision>
  <dcterms:created xsi:type="dcterms:W3CDTF">2019-01-07T04:10:48Z</dcterms:created>
  <dcterms:modified xsi:type="dcterms:W3CDTF">2019-01-07T04:14:51Z</dcterms:modified>
</cp:coreProperties>
</file>