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4" r:id="rId3"/>
    <p:sldId id="263" r:id="rId4"/>
    <p:sldId id="258" r:id="rId5"/>
    <p:sldId id="259" r:id="rId6"/>
    <p:sldId id="260" r:id="rId7"/>
    <p:sldId id="261" r:id="rId8"/>
    <p:sldId id="262" r:id="rId9"/>
    <p:sldId id="265"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40" y="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2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AEFCD-56B0-44C5-872F-3D747BF42848}"/>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40F2023-27E2-4EC8-B497-447E78B3066A}"/>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6FB2306-5035-49F3-B866-3A9160C8117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2782534-439B-4BC3-B09B-567F6816E6B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4377A62-6EB2-41D9-B029-C60FE51B456C}"/>
              </a:ext>
            </a:extLst>
          </p:cNvPr>
          <p:cNvSpPr>
            <a:spLocks noGrp="1"/>
          </p:cNvSpPr>
          <p:nvPr>
            <p:ph type="sldNum" sz="quarter" idx="12"/>
          </p:nvPr>
        </p:nvSpPr>
        <p:spPr/>
        <p:txBody>
          <a:bodyPr/>
          <a:lstStyle>
            <a:lvl1pPr>
              <a:defRPr/>
            </a:lvl1pPr>
          </a:lstStyle>
          <a:p>
            <a:fld id="{8D4674F6-1121-4D62-8910-6540F398339A}" type="slidenum">
              <a:rPr lang="en-US" altLang="en-US"/>
              <a:pPr/>
              <a:t>‹#›</a:t>
            </a:fld>
            <a:endParaRPr lang="en-US" altLang="en-US"/>
          </a:p>
        </p:txBody>
      </p:sp>
    </p:spTree>
    <p:extLst>
      <p:ext uri="{BB962C8B-B14F-4D97-AF65-F5344CB8AC3E}">
        <p14:creationId xmlns:p14="http://schemas.microsoft.com/office/powerpoint/2010/main" val="560482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6C657-B946-45CB-A2AA-E609970062D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61EF83A-BCB2-465A-B825-95ABBFA7218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555BDE-E629-4839-9860-916DB1B64A73}"/>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0A72AFB-3992-4413-9286-F136666A766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20B2397-D21A-43A2-9BA6-3697BA33A78D}"/>
              </a:ext>
            </a:extLst>
          </p:cNvPr>
          <p:cNvSpPr>
            <a:spLocks noGrp="1"/>
          </p:cNvSpPr>
          <p:nvPr>
            <p:ph type="sldNum" sz="quarter" idx="12"/>
          </p:nvPr>
        </p:nvSpPr>
        <p:spPr/>
        <p:txBody>
          <a:bodyPr/>
          <a:lstStyle>
            <a:lvl1pPr>
              <a:defRPr/>
            </a:lvl1pPr>
          </a:lstStyle>
          <a:p>
            <a:fld id="{C9BE7A97-32DD-4EB0-9A20-D2FEBA97A7DF}" type="slidenum">
              <a:rPr lang="en-US" altLang="en-US"/>
              <a:pPr/>
              <a:t>‹#›</a:t>
            </a:fld>
            <a:endParaRPr lang="en-US" altLang="en-US"/>
          </a:p>
        </p:txBody>
      </p:sp>
    </p:spTree>
    <p:extLst>
      <p:ext uri="{BB962C8B-B14F-4D97-AF65-F5344CB8AC3E}">
        <p14:creationId xmlns:p14="http://schemas.microsoft.com/office/powerpoint/2010/main" val="879978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1EB98C6-0ECD-4D5B-BC42-21E27CDD71C8}"/>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0AE2771-EBFE-4A75-AB92-08BC12B67C39}"/>
              </a:ext>
            </a:extLst>
          </p:cNvPr>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992D24-6F2A-48A0-9768-C0485B7DC2D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E54D056-42CD-43A5-B7D0-159B4B42081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3A3ACB3-A532-4EC6-8172-2CCC324771DE}"/>
              </a:ext>
            </a:extLst>
          </p:cNvPr>
          <p:cNvSpPr>
            <a:spLocks noGrp="1"/>
          </p:cNvSpPr>
          <p:nvPr>
            <p:ph type="sldNum" sz="quarter" idx="12"/>
          </p:nvPr>
        </p:nvSpPr>
        <p:spPr/>
        <p:txBody>
          <a:bodyPr/>
          <a:lstStyle>
            <a:lvl1pPr>
              <a:defRPr/>
            </a:lvl1pPr>
          </a:lstStyle>
          <a:p>
            <a:fld id="{1BC77347-AFEF-43AB-AD69-710BA2359328}" type="slidenum">
              <a:rPr lang="en-US" altLang="en-US"/>
              <a:pPr/>
              <a:t>‹#›</a:t>
            </a:fld>
            <a:endParaRPr lang="en-US" altLang="en-US"/>
          </a:p>
        </p:txBody>
      </p:sp>
    </p:spTree>
    <p:extLst>
      <p:ext uri="{BB962C8B-B14F-4D97-AF65-F5344CB8AC3E}">
        <p14:creationId xmlns:p14="http://schemas.microsoft.com/office/powerpoint/2010/main" val="2470049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2CCB1-4030-4FDD-B2FE-77DF16DC4E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FA88B0-4831-4B0F-BF49-170F5976E14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00480A-3F19-4E65-96E4-6D2102FB1F0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D3517F5-0692-424C-A5C8-D6CA313AF1F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D797F2F-FF2C-4C66-A7E4-F1AAF9E4D70B}"/>
              </a:ext>
            </a:extLst>
          </p:cNvPr>
          <p:cNvSpPr>
            <a:spLocks noGrp="1"/>
          </p:cNvSpPr>
          <p:nvPr>
            <p:ph type="sldNum" sz="quarter" idx="12"/>
          </p:nvPr>
        </p:nvSpPr>
        <p:spPr/>
        <p:txBody>
          <a:bodyPr/>
          <a:lstStyle>
            <a:lvl1pPr>
              <a:defRPr/>
            </a:lvl1pPr>
          </a:lstStyle>
          <a:p>
            <a:fld id="{2C45C47A-DB61-48D9-94C0-2C2440908E68}" type="slidenum">
              <a:rPr lang="en-US" altLang="en-US"/>
              <a:pPr/>
              <a:t>‹#›</a:t>
            </a:fld>
            <a:endParaRPr lang="en-US" altLang="en-US"/>
          </a:p>
        </p:txBody>
      </p:sp>
    </p:spTree>
    <p:extLst>
      <p:ext uri="{BB962C8B-B14F-4D97-AF65-F5344CB8AC3E}">
        <p14:creationId xmlns:p14="http://schemas.microsoft.com/office/powerpoint/2010/main" val="1565337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C7ABC-C636-4DB4-B6A9-64DCEB5FBE32}"/>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65CBEEC-930F-477F-83AE-5F0EF0F8D4A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a:extLst>
              <a:ext uri="{FF2B5EF4-FFF2-40B4-BE49-F238E27FC236}">
                <a16:creationId xmlns:a16="http://schemas.microsoft.com/office/drawing/2014/main" id="{B78ECFEC-6D13-4387-A977-DA0AC275631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2D49300-375D-4AE2-BECB-2B9331CBD08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4514F3D-31C5-45C9-9A68-5C24204C918D}"/>
              </a:ext>
            </a:extLst>
          </p:cNvPr>
          <p:cNvSpPr>
            <a:spLocks noGrp="1"/>
          </p:cNvSpPr>
          <p:nvPr>
            <p:ph type="sldNum" sz="quarter" idx="12"/>
          </p:nvPr>
        </p:nvSpPr>
        <p:spPr/>
        <p:txBody>
          <a:bodyPr/>
          <a:lstStyle>
            <a:lvl1pPr>
              <a:defRPr/>
            </a:lvl1pPr>
          </a:lstStyle>
          <a:p>
            <a:fld id="{E3E950C8-D9D5-41E7-8B93-823B400EDBE0}" type="slidenum">
              <a:rPr lang="en-US" altLang="en-US"/>
              <a:pPr/>
              <a:t>‹#›</a:t>
            </a:fld>
            <a:endParaRPr lang="en-US" altLang="en-US"/>
          </a:p>
        </p:txBody>
      </p:sp>
    </p:spTree>
    <p:extLst>
      <p:ext uri="{BB962C8B-B14F-4D97-AF65-F5344CB8AC3E}">
        <p14:creationId xmlns:p14="http://schemas.microsoft.com/office/powerpoint/2010/main" val="644146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2B07E-1F57-444A-BCF3-809A764040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7DF2E7-A59F-49E9-9CB2-DEAC2ABB964F}"/>
              </a:ext>
            </a:extLst>
          </p:cNvPr>
          <p:cNvSpPr>
            <a:spLocks noGrp="1"/>
          </p:cNvSpPr>
          <p:nvPr>
            <p:ph sz="half" idx="1"/>
          </p:nvPr>
        </p:nvSpPr>
        <p:spPr>
          <a:xfrm>
            <a:off x="457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CFD4563-E3E8-4337-97C9-64E4583378D3}"/>
              </a:ext>
            </a:extLst>
          </p:cNvPr>
          <p:cNvSpPr>
            <a:spLocks noGrp="1"/>
          </p:cNvSpPr>
          <p:nvPr>
            <p:ph sz="half" idx="2"/>
          </p:nvPr>
        </p:nvSpPr>
        <p:spPr>
          <a:xfrm>
            <a:off x="4648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23DD18-8B3E-4617-808E-BCFA22BC2369}"/>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5F29A6FF-9B60-45C4-B969-F0E3B28AC9A0}"/>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2E95285-ED26-40EB-AFF1-4A0E162FD1B5}"/>
              </a:ext>
            </a:extLst>
          </p:cNvPr>
          <p:cNvSpPr>
            <a:spLocks noGrp="1"/>
          </p:cNvSpPr>
          <p:nvPr>
            <p:ph type="sldNum" sz="quarter" idx="12"/>
          </p:nvPr>
        </p:nvSpPr>
        <p:spPr/>
        <p:txBody>
          <a:bodyPr/>
          <a:lstStyle>
            <a:lvl1pPr>
              <a:defRPr/>
            </a:lvl1pPr>
          </a:lstStyle>
          <a:p>
            <a:fld id="{F3569BDE-0021-479F-B359-7A25E02C033D}" type="slidenum">
              <a:rPr lang="en-US" altLang="en-US"/>
              <a:pPr/>
              <a:t>‹#›</a:t>
            </a:fld>
            <a:endParaRPr lang="en-US" altLang="en-US"/>
          </a:p>
        </p:txBody>
      </p:sp>
    </p:spTree>
    <p:extLst>
      <p:ext uri="{BB962C8B-B14F-4D97-AF65-F5344CB8AC3E}">
        <p14:creationId xmlns:p14="http://schemas.microsoft.com/office/powerpoint/2010/main" val="521672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34CC5-5862-47DF-9478-D6EA0DF8FBA5}"/>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B821D68-E37C-42A2-A631-D60FBEEE3895}"/>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B04B285-FFA1-4668-9794-BFA6F146123C}"/>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ABEE017-110D-4CFA-9015-1A91C5EFBC22}"/>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D4E5CAB-E6C7-4912-A411-EB871928CC19}"/>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9CBDB8D-B4E6-4DBA-8E6E-C783E53F0CFD}"/>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679A762F-8FCE-471F-94D6-9FDA199CC210}"/>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E6ADF6C1-81C6-41CB-99EE-78A74FA96897}"/>
              </a:ext>
            </a:extLst>
          </p:cNvPr>
          <p:cNvSpPr>
            <a:spLocks noGrp="1"/>
          </p:cNvSpPr>
          <p:nvPr>
            <p:ph type="sldNum" sz="quarter" idx="12"/>
          </p:nvPr>
        </p:nvSpPr>
        <p:spPr/>
        <p:txBody>
          <a:bodyPr/>
          <a:lstStyle>
            <a:lvl1pPr>
              <a:defRPr/>
            </a:lvl1pPr>
          </a:lstStyle>
          <a:p>
            <a:fld id="{7B87457C-B25A-4D5F-8067-DA784539A074}" type="slidenum">
              <a:rPr lang="en-US" altLang="en-US"/>
              <a:pPr/>
              <a:t>‹#›</a:t>
            </a:fld>
            <a:endParaRPr lang="en-US" altLang="en-US"/>
          </a:p>
        </p:txBody>
      </p:sp>
    </p:spTree>
    <p:extLst>
      <p:ext uri="{BB962C8B-B14F-4D97-AF65-F5344CB8AC3E}">
        <p14:creationId xmlns:p14="http://schemas.microsoft.com/office/powerpoint/2010/main" val="3564362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5520D-99A4-4055-A654-9524561F47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D6844C1-5FCE-4D14-A75C-B2022970BF54}"/>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E8839CD5-09E7-446F-BF34-CE4AE4D262E4}"/>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FCA1DC39-5ECC-4565-BABD-8F225C0A2D0B}"/>
              </a:ext>
            </a:extLst>
          </p:cNvPr>
          <p:cNvSpPr>
            <a:spLocks noGrp="1"/>
          </p:cNvSpPr>
          <p:nvPr>
            <p:ph type="sldNum" sz="quarter" idx="12"/>
          </p:nvPr>
        </p:nvSpPr>
        <p:spPr/>
        <p:txBody>
          <a:bodyPr/>
          <a:lstStyle>
            <a:lvl1pPr>
              <a:defRPr/>
            </a:lvl1pPr>
          </a:lstStyle>
          <a:p>
            <a:fld id="{E8D0BF73-EB5D-4434-A6B9-90605730EECD}" type="slidenum">
              <a:rPr lang="en-US" altLang="en-US"/>
              <a:pPr/>
              <a:t>‹#›</a:t>
            </a:fld>
            <a:endParaRPr lang="en-US" altLang="en-US"/>
          </a:p>
        </p:txBody>
      </p:sp>
    </p:spTree>
    <p:extLst>
      <p:ext uri="{BB962C8B-B14F-4D97-AF65-F5344CB8AC3E}">
        <p14:creationId xmlns:p14="http://schemas.microsoft.com/office/powerpoint/2010/main" val="1646104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65F577-0817-4A2C-A474-D08C0A1FAEE4}"/>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D07133D5-CAFD-4302-B11D-912BEF9EB1C6}"/>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9929A51F-5B70-4301-B8B4-75425734ED97}"/>
              </a:ext>
            </a:extLst>
          </p:cNvPr>
          <p:cNvSpPr>
            <a:spLocks noGrp="1"/>
          </p:cNvSpPr>
          <p:nvPr>
            <p:ph type="sldNum" sz="quarter" idx="12"/>
          </p:nvPr>
        </p:nvSpPr>
        <p:spPr/>
        <p:txBody>
          <a:bodyPr/>
          <a:lstStyle>
            <a:lvl1pPr>
              <a:defRPr/>
            </a:lvl1pPr>
          </a:lstStyle>
          <a:p>
            <a:fld id="{6AE82773-A573-4E65-A7EE-E15001E8B94A}" type="slidenum">
              <a:rPr lang="en-US" altLang="en-US"/>
              <a:pPr/>
              <a:t>‹#›</a:t>
            </a:fld>
            <a:endParaRPr lang="en-US" altLang="en-US"/>
          </a:p>
        </p:txBody>
      </p:sp>
    </p:spTree>
    <p:extLst>
      <p:ext uri="{BB962C8B-B14F-4D97-AF65-F5344CB8AC3E}">
        <p14:creationId xmlns:p14="http://schemas.microsoft.com/office/powerpoint/2010/main" val="50805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8A36B-8991-483F-A942-0B4C0617D352}"/>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B1192A9-377C-4FF2-8EC5-2A66FD3F4E0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B8EAC69-D305-40C3-A296-DF8DBE6F500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BA5444A-D86A-4DED-98E8-4F569E483BA1}"/>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33EF4129-8061-4E19-9937-1C7632D1EA1A}"/>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8D3145F8-990E-4B53-81D1-8369C60CFDE7}"/>
              </a:ext>
            </a:extLst>
          </p:cNvPr>
          <p:cNvSpPr>
            <a:spLocks noGrp="1"/>
          </p:cNvSpPr>
          <p:nvPr>
            <p:ph type="sldNum" sz="quarter" idx="12"/>
          </p:nvPr>
        </p:nvSpPr>
        <p:spPr/>
        <p:txBody>
          <a:bodyPr/>
          <a:lstStyle>
            <a:lvl1pPr>
              <a:defRPr/>
            </a:lvl1pPr>
          </a:lstStyle>
          <a:p>
            <a:fld id="{DA662224-989A-4A18-943B-4A2A0BF00751}" type="slidenum">
              <a:rPr lang="en-US" altLang="en-US"/>
              <a:pPr/>
              <a:t>‹#›</a:t>
            </a:fld>
            <a:endParaRPr lang="en-US" altLang="en-US"/>
          </a:p>
        </p:txBody>
      </p:sp>
    </p:spTree>
    <p:extLst>
      <p:ext uri="{BB962C8B-B14F-4D97-AF65-F5344CB8AC3E}">
        <p14:creationId xmlns:p14="http://schemas.microsoft.com/office/powerpoint/2010/main" val="4034838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0E365-FC7F-4B9A-8AFA-5EA832EBCBD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BFBAAB7-FDC1-47EB-9C42-4CE1DC23B2E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63E6330-B7CC-4826-A421-BC326B06D09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BE7D76E-DAC6-479A-A684-5CA4CD03BAA9}"/>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6778678A-1409-4034-BBF6-FCA797B19BB3}"/>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939E27E-F146-4FE3-BF0C-C6984FABD07B}"/>
              </a:ext>
            </a:extLst>
          </p:cNvPr>
          <p:cNvSpPr>
            <a:spLocks noGrp="1"/>
          </p:cNvSpPr>
          <p:nvPr>
            <p:ph type="sldNum" sz="quarter" idx="12"/>
          </p:nvPr>
        </p:nvSpPr>
        <p:spPr/>
        <p:txBody>
          <a:bodyPr/>
          <a:lstStyle>
            <a:lvl1pPr>
              <a:defRPr/>
            </a:lvl1pPr>
          </a:lstStyle>
          <a:p>
            <a:fld id="{733004A2-C8CF-47F0-AB1C-8C686C6983C4}" type="slidenum">
              <a:rPr lang="en-US" altLang="en-US"/>
              <a:pPr/>
              <a:t>‹#›</a:t>
            </a:fld>
            <a:endParaRPr lang="en-US" altLang="en-US"/>
          </a:p>
        </p:txBody>
      </p:sp>
    </p:spTree>
    <p:extLst>
      <p:ext uri="{BB962C8B-B14F-4D97-AF65-F5344CB8AC3E}">
        <p14:creationId xmlns:p14="http://schemas.microsoft.com/office/powerpoint/2010/main" val="2947394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9D252F5-E132-4AF2-977E-F22893998290}"/>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C6F49608-DC4C-4BE2-AB5A-08EDEAC6EE93}"/>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16E4F98A-F515-46BD-9DFF-CF03D7D3F3B6}"/>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5BCAB3EF-FF12-4573-B695-1FE832794AED}"/>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A2E4DE94-1850-466F-B3B3-56A38605BD8F}"/>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52886488-B805-4DFC-94CB-5F6DCADFA7D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Line 2">
            <a:extLst>
              <a:ext uri="{FF2B5EF4-FFF2-40B4-BE49-F238E27FC236}">
                <a16:creationId xmlns:a16="http://schemas.microsoft.com/office/drawing/2014/main" id="{42866802-8617-4B3F-B7B2-64D79D13A248}"/>
              </a:ext>
            </a:extLst>
          </p:cNvPr>
          <p:cNvSpPr>
            <a:spLocks noChangeShapeType="1"/>
          </p:cNvSpPr>
          <p:nvPr/>
        </p:nvSpPr>
        <p:spPr bwMode="auto">
          <a:xfrm>
            <a:off x="823913" y="990600"/>
            <a:ext cx="762000"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 name="Line 3">
            <a:extLst>
              <a:ext uri="{FF2B5EF4-FFF2-40B4-BE49-F238E27FC236}">
                <a16:creationId xmlns:a16="http://schemas.microsoft.com/office/drawing/2014/main" id="{7756AAC6-BE32-4E13-BE5F-DE92C70FF1C3}"/>
              </a:ext>
            </a:extLst>
          </p:cNvPr>
          <p:cNvSpPr>
            <a:spLocks noChangeShapeType="1"/>
          </p:cNvSpPr>
          <p:nvPr/>
        </p:nvSpPr>
        <p:spPr bwMode="auto">
          <a:xfrm>
            <a:off x="823913" y="990600"/>
            <a:ext cx="0" cy="388620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 name="Line 4">
            <a:extLst>
              <a:ext uri="{FF2B5EF4-FFF2-40B4-BE49-F238E27FC236}">
                <a16:creationId xmlns:a16="http://schemas.microsoft.com/office/drawing/2014/main" id="{1E759A07-78B3-4F24-8D7D-B93BFD0D8586}"/>
              </a:ext>
            </a:extLst>
          </p:cNvPr>
          <p:cNvSpPr>
            <a:spLocks noChangeShapeType="1"/>
          </p:cNvSpPr>
          <p:nvPr/>
        </p:nvSpPr>
        <p:spPr bwMode="auto">
          <a:xfrm flipH="1">
            <a:off x="1585913" y="4267200"/>
            <a:ext cx="14287" cy="60960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7" name="Line 5">
            <a:extLst>
              <a:ext uri="{FF2B5EF4-FFF2-40B4-BE49-F238E27FC236}">
                <a16:creationId xmlns:a16="http://schemas.microsoft.com/office/drawing/2014/main" id="{7262C636-4B41-417B-B508-E99EAA43C0C7}"/>
              </a:ext>
            </a:extLst>
          </p:cNvPr>
          <p:cNvSpPr>
            <a:spLocks noChangeShapeType="1"/>
          </p:cNvSpPr>
          <p:nvPr/>
        </p:nvSpPr>
        <p:spPr bwMode="auto">
          <a:xfrm>
            <a:off x="823913" y="4876800"/>
            <a:ext cx="762000"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 name="Rectangle 6">
            <a:extLst>
              <a:ext uri="{FF2B5EF4-FFF2-40B4-BE49-F238E27FC236}">
                <a16:creationId xmlns:a16="http://schemas.microsoft.com/office/drawing/2014/main" id="{89814989-AFE3-4C6E-9CF4-A07C25207B96}"/>
              </a:ext>
            </a:extLst>
          </p:cNvPr>
          <p:cNvSpPr>
            <a:spLocks noChangeArrowheads="1"/>
          </p:cNvSpPr>
          <p:nvPr/>
        </p:nvSpPr>
        <p:spPr bwMode="auto">
          <a:xfrm>
            <a:off x="1189038" y="3527425"/>
            <a:ext cx="1857375" cy="730250"/>
          </a:xfrm>
          <a:prstGeom prst="rect">
            <a:avLst/>
          </a:prstGeom>
          <a:solidFill>
            <a:srgbClr val="00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400" b="1">
                <a:latin typeface="Tahoma" panose="020B0604030504040204" pitchFamily="34" charset="0"/>
              </a:rPr>
              <a:t>Adjustment Period</a:t>
            </a:r>
          </a:p>
          <a:p>
            <a:pPr eaLnBrk="0" hangingPunct="0"/>
            <a:r>
              <a:rPr lang="en-US" altLang="en-US" sz="1400" b="1">
                <a:latin typeface="Tahoma" panose="020B0604030504040204" pitchFamily="34" charset="0"/>
              </a:rPr>
              <a:t>Required for</a:t>
            </a:r>
          </a:p>
          <a:p>
            <a:pPr eaLnBrk="0" hangingPunct="0"/>
            <a:r>
              <a:rPr lang="en-US" altLang="en-US" sz="1400" b="1">
                <a:latin typeface="Tahoma" panose="020B0604030504040204" pitchFamily="34" charset="0"/>
              </a:rPr>
              <a:t>Turnaround</a:t>
            </a:r>
          </a:p>
        </p:txBody>
      </p:sp>
      <p:sp>
        <p:nvSpPr>
          <p:cNvPr id="3079" name="Line 7">
            <a:extLst>
              <a:ext uri="{FF2B5EF4-FFF2-40B4-BE49-F238E27FC236}">
                <a16:creationId xmlns:a16="http://schemas.microsoft.com/office/drawing/2014/main" id="{F13AB254-0B8C-4A4B-9166-EC89F8192592}"/>
              </a:ext>
            </a:extLst>
          </p:cNvPr>
          <p:cNvSpPr>
            <a:spLocks noChangeShapeType="1"/>
          </p:cNvSpPr>
          <p:nvPr/>
        </p:nvSpPr>
        <p:spPr bwMode="auto">
          <a:xfrm>
            <a:off x="1585913" y="990600"/>
            <a:ext cx="0" cy="30480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 name="Rectangle 8">
            <a:extLst>
              <a:ext uri="{FF2B5EF4-FFF2-40B4-BE49-F238E27FC236}">
                <a16:creationId xmlns:a16="http://schemas.microsoft.com/office/drawing/2014/main" id="{5FA7E114-3CE1-4AA5-9134-D7DE50BC2B46}"/>
              </a:ext>
            </a:extLst>
          </p:cNvPr>
          <p:cNvSpPr>
            <a:spLocks noChangeArrowheads="1"/>
          </p:cNvSpPr>
          <p:nvPr/>
        </p:nvSpPr>
        <p:spPr bwMode="auto">
          <a:xfrm>
            <a:off x="1112838" y="1241425"/>
            <a:ext cx="1598612" cy="3048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400" b="1">
                <a:latin typeface="Tahoma" panose="020B0604030504040204" pitchFamily="34" charset="0"/>
              </a:rPr>
              <a:t>Primary Factors</a:t>
            </a:r>
          </a:p>
        </p:txBody>
      </p:sp>
      <p:sp>
        <p:nvSpPr>
          <p:cNvPr id="3081" name="Line 9">
            <a:extLst>
              <a:ext uri="{FF2B5EF4-FFF2-40B4-BE49-F238E27FC236}">
                <a16:creationId xmlns:a16="http://schemas.microsoft.com/office/drawing/2014/main" id="{1587D5C4-734C-488A-A629-4EF9913F30A5}"/>
              </a:ext>
            </a:extLst>
          </p:cNvPr>
          <p:cNvSpPr>
            <a:spLocks noChangeShapeType="1"/>
          </p:cNvSpPr>
          <p:nvPr/>
        </p:nvSpPr>
        <p:spPr bwMode="auto">
          <a:xfrm>
            <a:off x="1585913" y="1524000"/>
            <a:ext cx="0" cy="38100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 name="Rectangle 10">
            <a:extLst>
              <a:ext uri="{FF2B5EF4-FFF2-40B4-BE49-F238E27FC236}">
                <a16:creationId xmlns:a16="http://schemas.microsoft.com/office/drawing/2014/main" id="{8DABE8A6-D100-4D6C-8930-B7CB1732BB4D}"/>
              </a:ext>
            </a:extLst>
          </p:cNvPr>
          <p:cNvSpPr>
            <a:spLocks noChangeArrowheads="1"/>
          </p:cNvSpPr>
          <p:nvPr/>
        </p:nvSpPr>
        <p:spPr bwMode="auto">
          <a:xfrm>
            <a:off x="1112838" y="1927225"/>
            <a:ext cx="1146175" cy="304800"/>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400" b="1">
                <a:latin typeface="Tahoma" panose="020B0604030504040204" pitchFamily="34" charset="0"/>
              </a:rPr>
              <a:t>Subfactors</a:t>
            </a:r>
          </a:p>
        </p:txBody>
      </p:sp>
      <p:sp>
        <p:nvSpPr>
          <p:cNvPr id="3083" name="Line 11">
            <a:extLst>
              <a:ext uri="{FF2B5EF4-FFF2-40B4-BE49-F238E27FC236}">
                <a16:creationId xmlns:a16="http://schemas.microsoft.com/office/drawing/2014/main" id="{4B1663DB-C1D4-4C1B-B430-756F3145EB8F}"/>
              </a:ext>
            </a:extLst>
          </p:cNvPr>
          <p:cNvSpPr>
            <a:spLocks noChangeShapeType="1"/>
          </p:cNvSpPr>
          <p:nvPr/>
        </p:nvSpPr>
        <p:spPr bwMode="auto">
          <a:xfrm>
            <a:off x="1585913" y="2209800"/>
            <a:ext cx="0" cy="129540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4" name="Line 12">
            <a:extLst>
              <a:ext uri="{FF2B5EF4-FFF2-40B4-BE49-F238E27FC236}">
                <a16:creationId xmlns:a16="http://schemas.microsoft.com/office/drawing/2014/main" id="{FA0E1E14-E573-4360-A759-6FE7690352A4}"/>
              </a:ext>
            </a:extLst>
          </p:cNvPr>
          <p:cNvSpPr>
            <a:spLocks noChangeShapeType="1"/>
          </p:cNvSpPr>
          <p:nvPr/>
        </p:nvSpPr>
        <p:spPr bwMode="auto">
          <a:xfrm>
            <a:off x="900113" y="1066800"/>
            <a:ext cx="0" cy="228600"/>
          </a:xfrm>
          <a:prstGeom prst="line">
            <a:avLst/>
          </a:prstGeom>
          <a:noFill/>
          <a:ln w="28575">
            <a:solidFill>
              <a:schemeClr val="tx1"/>
            </a:solidFill>
            <a:round/>
            <a:headEnd type="stealth" w="med" len="me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5" name="Line 13">
            <a:extLst>
              <a:ext uri="{FF2B5EF4-FFF2-40B4-BE49-F238E27FC236}">
                <a16:creationId xmlns:a16="http://schemas.microsoft.com/office/drawing/2014/main" id="{07341B43-5AE3-47D2-B4F0-6AF770EDD80B}"/>
              </a:ext>
            </a:extLst>
          </p:cNvPr>
          <p:cNvSpPr>
            <a:spLocks noChangeShapeType="1"/>
          </p:cNvSpPr>
          <p:nvPr/>
        </p:nvSpPr>
        <p:spPr bwMode="auto">
          <a:xfrm>
            <a:off x="900113" y="1981200"/>
            <a:ext cx="0" cy="228600"/>
          </a:xfrm>
          <a:prstGeom prst="line">
            <a:avLst/>
          </a:prstGeom>
          <a:noFill/>
          <a:ln w="28575">
            <a:solidFill>
              <a:schemeClr val="tx1"/>
            </a:solidFill>
            <a:round/>
            <a:headEnd type="stealth" w="med" len="me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6" name="Line 14">
            <a:extLst>
              <a:ext uri="{FF2B5EF4-FFF2-40B4-BE49-F238E27FC236}">
                <a16:creationId xmlns:a16="http://schemas.microsoft.com/office/drawing/2014/main" id="{3A11AC8A-393D-4AD6-9DF4-A899B78C89D3}"/>
              </a:ext>
            </a:extLst>
          </p:cNvPr>
          <p:cNvSpPr>
            <a:spLocks noChangeShapeType="1"/>
          </p:cNvSpPr>
          <p:nvPr/>
        </p:nvSpPr>
        <p:spPr bwMode="auto">
          <a:xfrm>
            <a:off x="900113" y="3505200"/>
            <a:ext cx="0" cy="228600"/>
          </a:xfrm>
          <a:prstGeom prst="line">
            <a:avLst/>
          </a:prstGeom>
          <a:noFill/>
          <a:ln w="28575">
            <a:solidFill>
              <a:schemeClr val="tx1"/>
            </a:solidFill>
            <a:round/>
            <a:headEnd type="stealth" w="med" len="me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7" name="Line 15">
            <a:extLst>
              <a:ext uri="{FF2B5EF4-FFF2-40B4-BE49-F238E27FC236}">
                <a16:creationId xmlns:a16="http://schemas.microsoft.com/office/drawing/2014/main" id="{933C5276-A682-4CCB-ACD0-CC96BEBCEEC9}"/>
              </a:ext>
            </a:extLst>
          </p:cNvPr>
          <p:cNvSpPr>
            <a:spLocks noChangeShapeType="1"/>
          </p:cNvSpPr>
          <p:nvPr/>
        </p:nvSpPr>
        <p:spPr bwMode="auto">
          <a:xfrm>
            <a:off x="1738313" y="990600"/>
            <a:ext cx="0" cy="228600"/>
          </a:xfrm>
          <a:prstGeom prst="line">
            <a:avLst/>
          </a:prstGeom>
          <a:noFill/>
          <a:ln w="28575">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8" name="Line 16">
            <a:extLst>
              <a:ext uri="{FF2B5EF4-FFF2-40B4-BE49-F238E27FC236}">
                <a16:creationId xmlns:a16="http://schemas.microsoft.com/office/drawing/2014/main" id="{951D9FD6-54DE-4428-BF9F-1B49D640212D}"/>
              </a:ext>
            </a:extLst>
          </p:cNvPr>
          <p:cNvSpPr>
            <a:spLocks noChangeShapeType="1"/>
          </p:cNvSpPr>
          <p:nvPr/>
        </p:nvSpPr>
        <p:spPr bwMode="auto">
          <a:xfrm>
            <a:off x="1738313" y="1600200"/>
            <a:ext cx="0" cy="228600"/>
          </a:xfrm>
          <a:prstGeom prst="line">
            <a:avLst/>
          </a:prstGeom>
          <a:noFill/>
          <a:ln w="28575">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9" name="Line 17">
            <a:extLst>
              <a:ext uri="{FF2B5EF4-FFF2-40B4-BE49-F238E27FC236}">
                <a16:creationId xmlns:a16="http://schemas.microsoft.com/office/drawing/2014/main" id="{DF9E8D44-1675-4937-A924-ED3EEA1E29A8}"/>
              </a:ext>
            </a:extLst>
          </p:cNvPr>
          <p:cNvSpPr>
            <a:spLocks noChangeShapeType="1"/>
          </p:cNvSpPr>
          <p:nvPr/>
        </p:nvSpPr>
        <p:spPr bwMode="auto">
          <a:xfrm>
            <a:off x="1738313" y="2438400"/>
            <a:ext cx="0" cy="228600"/>
          </a:xfrm>
          <a:prstGeom prst="line">
            <a:avLst/>
          </a:prstGeom>
          <a:noFill/>
          <a:ln w="28575">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0" name="Line 18">
            <a:extLst>
              <a:ext uri="{FF2B5EF4-FFF2-40B4-BE49-F238E27FC236}">
                <a16:creationId xmlns:a16="http://schemas.microsoft.com/office/drawing/2014/main" id="{9865EC4B-063C-4843-ABD5-130198A7141F}"/>
              </a:ext>
            </a:extLst>
          </p:cNvPr>
          <p:cNvSpPr>
            <a:spLocks noChangeShapeType="1"/>
          </p:cNvSpPr>
          <p:nvPr/>
        </p:nvSpPr>
        <p:spPr bwMode="auto">
          <a:xfrm>
            <a:off x="1738313" y="3200400"/>
            <a:ext cx="0" cy="228600"/>
          </a:xfrm>
          <a:prstGeom prst="line">
            <a:avLst/>
          </a:prstGeom>
          <a:noFill/>
          <a:ln w="28575">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1" name="Line 19">
            <a:extLst>
              <a:ext uri="{FF2B5EF4-FFF2-40B4-BE49-F238E27FC236}">
                <a16:creationId xmlns:a16="http://schemas.microsoft.com/office/drawing/2014/main" id="{AE5813C9-E0F4-40FB-921C-BFEF70FF42A7}"/>
              </a:ext>
            </a:extLst>
          </p:cNvPr>
          <p:cNvSpPr>
            <a:spLocks noChangeShapeType="1"/>
          </p:cNvSpPr>
          <p:nvPr/>
        </p:nvSpPr>
        <p:spPr bwMode="auto">
          <a:xfrm>
            <a:off x="1738313" y="4419600"/>
            <a:ext cx="0" cy="228600"/>
          </a:xfrm>
          <a:prstGeom prst="line">
            <a:avLst/>
          </a:prstGeom>
          <a:noFill/>
          <a:ln w="28575">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2" name="Rectangle 20">
            <a:extLst>
              <a:ext uri="{FF2B5EF4-FFF2-40B4-BE49-F238E27FC236}">
                <a16:creationId xmlns:a16="http://schemas.microsoft.com/office/drawing/2014/main" id="{6B39F440-13B9-4E7F-98CB-6DD4A3681CAD}"/>
              </a:ext>
            </a:extLst>
          </p:cNvPr>
          <p:cNvSpPr>
            <a:spLocks noChangeArrowheads="1"/>
          </p:cNvSpPr>
          <p:nvPr/>
        </p:nvSpPr>
        <p:spPr bwMode="auto">
          <a:xfrm>
            <a:off x="690563" y="304800"/>
            <a:ext cx="74628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2400" b="1">
                <a:solidFill>
                  <a:srgbClr val="006666"/>
                </a:solidFill>
                <a:latin typeface="Tahoma" panose="020B0604030504040204" pitchFamily="34" charset="0"/>
              </a:rPr>
              <a:t>Date and Strength of Recovery of U.S. Economy</a:t>
            </a:r>
          </a:p>
        </p:txBody>
      </p:sp>
      <p:sp>
        <p:nvSpPr>
          <p:cNvPr id="3093" name="Rectangle 21">
            <a:extLst>
              <a:ext uri="{FF2B5EF4-FFF2-40B4-BE49-F238E27FC236}">
                <a16:creationId xmlns:a16="http://schemas.microsoft.com/office/drawing/2014/main" id="{2F875C42-9190-4E27-A169-AD4442D3662F}"/>
              </a:ext>
            </a:extLst>
          </p:cNvPr>
          <p:cNvSpPr>
            <a:spLocks noChangeArrowheads="1"/>
          </p:cNvSpPr>
          <p:nvPr/>
        </p:nvSpPr>
        <p:spPr bwMode="auto">
          <a:xfrm>
            <a:off x="914400" y="5181600"/>
            <a:ext cx="73723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marL="1028700" indent="-1028700">
              <a:defRPr>
                <a:solidFill>
                  <a:schemeClr val="tx1"/>
                </a:solidFill>
                <a:latin typeface="Arial" panose="020B0604020202020204" pitchFamily="34" charset="0"/>
              </a:defRPr>
            </a:lvl1pPr>
            <a:lvl2pPr marL="1143000">
              <a:defRPr>
                <a:solidFill>
                  <a:schemeClr val="tx1"/>
                </a:solidFill>
                <a:latin typeface="Arial" panose="020B0604020202020204" pitchFamily="34" charset="0"/>
              </a:defRPr>
            </a:lvl2pPr>
            <a:lvl3pPr marL="1257300">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eaLnBrk="0" hangingPunct="0"/>
            <a:r>
              <a:rPr lang="en-US" altLang="en-US" b="1">
                <a:latin typeface="Tahoma" panose="020B0604030504040204" pitchFamily="34" charset="0"/>
              </a:rPr>
              <a:t>The U.S. Holarchy of Factors for Forecasting Turnaround in Economic Stagnation</a:t>
            </a:r>
          </a:p>
        </p:txBody>
      </p:sp>
      <p:sp>
        <p:nvSpPr>
          <p:cNvPr id="3094" name="Rectangle 22">
            <a:extLst>
              <a:ext uri="{FF2B5EF4-FFF2-40B4-BE49-F238E27FC236}">
                <a16:creationId xmlns:a16="http://schemas.microsoft.com/office/drawing/2014/main" id="{9DAF8566-90E3-4AEA-841C-7C082051CC33}"/>
              </a:ext>
            </a:extLst>
          </p:cNvPr>
          <p:cNvSpPr>
            <a:spLocks noChangeArrowheads="1"/>
          </p:cNvSpPr>
          <p:nvPr/>
        </p:nvSpPr>
        <p:spPr bwMode="auto">
          <a:xfrm>
            <a:off x="3017838" y="1165225"/>
            <a:ext cx="6024562" cy="200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400" b="1">
                <a:latin typeface="Tahoma" panose="020B0604030504040204" pitchFamily="34" charset="0"/>
              </a:rPr>
              <a:t>Conventional			Economic</a:t>
            </a:r>
          </a:p>
          <a:p>
            <a:pPr eaLnBrk="0" hangingPunct="0"/>
            <a:r>
              <a:rPr lang="en-US" altLang="en-US" sz="1400" b="1">
                <a:latin typeface="Tahoma" panose="020B0604030504040204" pitchFamily="34" charset="0"/>
              </a:rPr>
              <a:t>adjustment			Restructuring</a:t>
            </a:r>
          </a:p>
          <a:p>
            <a:pPr eaLnBrk="0" hangingPunct="0"/>
            <a:endParaRPr lang="en-US" altLang="en-US" sz="1400" b="1">
              <a:latin typeface="Tahoma" panose="020B0604030504040204" pitchFamily="34" charset="0"/>
            </a:endParaRPr>
          </a:p>
          <a:p>
            <a:pPr eaLnBrk="0" hangingPunct="0"/>
            <a:r>
              <a:rPr lang="en-US" altLang="en-US" sz="1400" b="1">
                <a:latin typeface="Tahoma" panose="020B0604030504040204" pitchFamily="34" charset="0"/>
              </a:rPr>
              <a:t>Consumption (C)			Financial Sector (FS)</a:t>
            </a:r>
          </a:p>
          <a:p>
            <a:pPr eaLnBrk="0" hangingPunct="0"/>
            <a:r>
              <a:rPr lang="en-US" altLang="en-US" sz="1400" b="1">
                <a:latin typeface="Tahoma" panose="020B0604030504040204" pitchFamily="34" charset="0"/>
              </a:rPr>
              <a:t>Exports (X)			Defense Posture (DP)</a:t>
            </a:r>
          </a:p>
          <a:p>
            <a:pPr eaLnBrk="0" hangingPunct="0"/>
            <a:r>
              <a:rPr lang="en-US" altLang="en-US" sz="1400" b="1">
                <a:latin typeface="Tahoma" panose="020B0604030504040204" pitchFamily="34" charset="0"/>
              </a:rPr>
              <a:t>Investment (I)			Global Competition (GC)</a:t>
            </a:r>
          </a:p>
          <a:p>
            <a:pPr eaLnBrk="0" hangingPunct="0"/>
            <a:r>
              <a:rPr lang="en-US" altLang="en-US" sz="1400" b="1">
                <a:latin typeface="Tahoma" panose="020B0604030504040204" pitchFamily="34" charset="0"/>
              </a:rPr>
              <a:t>Fiscal Policy (F)</a:t>
            </a:r>
          </a:p>
          <a:p>
            <a:pPr eaLnBrk="0" hangingPunct="0"/>
            <a:r>
              <a:rPr lang="en-US" altLang="en-US" sz="1400" b="1">
                <a:latin typeface="Tahoma" panose="020B0604030504040204" pitchFamily="34" charset="0"/>
              </a:rPr>
              <a:t>Monetary Policy (M)</a:t>
            </a:r>
          </a:p>
          <a:p>
            <a:pPr eaLnBrk="0" hangingPunct="0"/>
            <a:r>
              <a:rPr lang="en-US" altLang="en-US" sz="1400" b="1">
                <a:latin typeface="Tahoma" panose="020B0604030504040204" pitchFamily="34" charset="0"/>
              </a:rPr>
              <a:t>Confidence (K)</a:t>
            </a:r>
          </a:p>
        </p:txBody>
      </p:sp>
      <p:sp>
        <p:nvSpPr>
          <p:cNvPr id="3095" name="Rectangle 23">
            <a:extLst>
              <a:ext uri="{FF2B5EF4-FFF2-40B4-BE49-F238E27FC236}">
                <a16:creationId xmlns:a16="http://schemas.microsoft.com/office/drawing/2014/main" id="{4720F29A-3C3A-4C38-A8B0-CE2CE2FFDEAE}"/>
              </a:ext>
            </a:extLst>
          </p:cNvPr>
          <p:cNvSpPr>
            <a:spLocks noChangeArrowheads="1"/>
          </p:cNvSpPr>
          <p:nvPr/>
        </p:nvSpPr>
        <p:spPr bwMode="auto">
          <a:xfrm>
            <a:off x="2941638" y="3908425"/>
            <a:ext cx="60753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400" b="1">
                <a:latin typeface="Tahoma" panose="020B0604030504040204" pitchFamily="34" charset="0"/>
              </a:rPr>
              <a:t>3 months	        6 months	12 months	       24 months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4565908-DC1B-416D-9063-8B631FCB83B3}"/>
              </a:ext>
            </a:extLst>
          </p:cNvPr>
          <p:cNvSpPr>
            <a:spLocks noGrp="1" noChangeArrowheads="1"/>
          </p:cNvSpPr>
          <p:nvPr>
            <p:ph type="title"/>
          </p:nvPr>
        </p:nvSpPr>
        <p:spPr>
          <a:xfrm>
            <a:off x="457200" y="304800"/>
            <a:ext cx="8229600" cy="1143000"/>
          </a:xfrm>
        </p:spPr>
        <p:txBody>
          <a:bodyPr/>
          <a:lstStyle/>
          <a:p>
            <a:r>
              <a:rPr lang="en-US" altLang="en-US"/>
              <a:t>US Economy Recovery 1991</a:t>
            </a:r>
          </a:p>
        </p:txBody>
      </p:sp>
      <p:pic>
        <p:nvPicPr>
          <p:cNvPr id="10243" name="Picture 3">
            <a:extLst>
              <a:ext uri="{FF2B5EF4-FFF2-40B4-BE49-F238E27FC236}">
                <a16:creationId xmlns:a16="http://schemas.microsoft.com/office/drawing/2014/main" id="{1E0AAA9D-3A01-4801-871A-E533E3296E67}"/>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6F9B878-D3F0-40C8-AC58-85DF4AB2244E}"/>
              </a:ext>
            </a:extLst>
          </p:cNvPr>
          <p:cNvSpPr>
            <a:spLocks noChangeArrowheads="1"/>
          </p:cNvSpPr>
          <p:nvPr/>
        </p:nvSpPr>
        <p:spPr bwMode="auto">
          <a:xfrm>
            <a:off x="201613" y="368300"/>
            <a:ext cx="3887787"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lgn="ctr" eaLnBrk="0" hangingPunct="0"/>
            <a:r>
              <a:rPr lang="en-US" altLang="en-US" sz="3200" b="1">
                <a:solidFill>
                  <a:srgbClr val="006666"/>
                </a:solidFill>
                <a:latin typeface="Tahoma" panose="020B0604030504040204" pitchFamily="34" charset="0"/>
              </a:rPr>
              <a:t>Synthesis/Results</a:t>
            </a:r>
          </a:p>
        </p:txBody>
      </p:sp>
      <p:sp>
        <p:nvSpPr>
          <p:cNvPr id="9219" name="Rectangle 3">
            <a:extLst>
              <a:ext uri="{FF2B5EF4-FFF2-40B4-BE49-F238E27FC236}">
                <a16:creationId xmlns:a16="http://schemas.microsoft.com/office/drawing/2014/main" id="{59897EDE-4B7F-478E-87B1-A89D42FC4828}"/>
              </a:ext>
            </a:extLst>
          </p:cNvPr>
          <p:cNvSpPr>
            <a:spLocks noChangeArrowheads="1"/>
          </p:cNvSpPr>
          <p:nvPr/>
        </p:nvSpPr>
        <p:spPr bwMode="auto">
          <a:xfrm>
            <a:off x="212725" y="1377950"/>
            <a:ext cx="8778875"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altLang="en-US" sz="2400">
                <a:latin typeface="Tahoma" panose="020B0604030504040204" pitchFamily="34" charset="0"/>
              </a:rPr>
              <a:t>When the judgments were made, the AHP framework was used to perform a synthesis that produced the following results.  First a meaningful turnaround in the economy would likely require an additional ten to eleven months, occurring during the fourth quarter of 1992.  This forecast is derived from weights generated in the first column of the limiting matrix in Table 6, coupled with the mid-points of the alternate time periods (so as to provide unbiased estimates:</a:t>
            </a:r>
          </a:p>
          <a:p>
            <a:pPr eaLnBrk="0" hangingPunct="0"/>
            <a:endParaRPr lang="en-US" altLang="en-US" sz="2400">
              <a:latin typeface="Tahoma" panose="020B0604030504040204" pitchFamily="34" charset="0"/>
            </a:endParaRPr>
          </a:p>
          <a:p>
            <a:pPr eaLnBrk="0" hangingPunct="0"/>
            <a:r>
              <a:rPr lang="en-US" altLang="en-US" sz="2400">
                <a:latin typeface="Tahoma" panose="020B0604030504040204" pitchFamily="34" charset="0"/>
              </a:rPr>
              <a:t>	.224 x 1.5 + .151 x 4.5 + .201 x 9 + .424 x 18 =</a:t>
            </a:r>
          </a:p>
          <a:p>
            <a:pPr eaLnBrk="0" hangingPunct="0"/>
            <a:r>
              <a:rPr lang="en-US" altLang="en-US" sz="2400">
                <a:latin typeface="Tahoma" panose="020B0604030504040204" pitchFamily="34" charset="0"/>
              </a:rPr>
              <a:t>10.45 months from late December 1991/early January 1992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Line 2">
            <a:extLst>
              <a:ext uri="{FF2B5EF4-FFF2-40B4-BE49-F238E27FC236}">
                <a16:creationId xmlns:a16="http://schemas.microsoft.com/office/drawing/2014/main" id="{0BA78131-0A74-403B-A51E-2AFD52BBE61B}"/>
              </a:ext>
            </a:extLst>
          </p:cNvPr>
          <p:cNvSpPr>
            <a:spLocks noChangeShapeType="1"/>
          </p:cNvSpPr>
          <p:nvPr/>
        </p:nvSpPr>
        <p:spPr bwMode="auto">
          <a:xfrm>
            <a:off x="549275" y="1828800"/>
            <a:ext cx="7848600"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 name="Line 3">
            <a:extLst>
              <a:ext uri="{FF2B5EF4-FFF2-40B4-BE49-F238E27FC236}">
                <a16:creationId xmlns:a16="http://schemas.microsoft.com/office/drawing/2014/main" id="{D6C4DDF4-A2C7-484D-B192-8222DFEA2841}"/>
              </a:ext>
            </a:extLst>
          </p:cNvPr>
          <p:cNvSpPr>
            <a:spLocks noChangeShapeType="1"/>
          </p:cNvSpPr>
          <p:nvPr/>
        </p:nvSpPr>
        <p:spPr bwMode="auto">
          <a:xfrm>
            <a:off x="2301875" y="1524000"/>
            <a:ext cx="0" cy="1828800"/>
          </a:xfrm>
          <a:prstGeom prst="line">
            <a:avLst/>
          </a:prstGeom>
          <a:noFill/>
          <a:ln w="28575">
            <a:solidFill>
              <a:srgbClr val="8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0" name="Rectangle 4">
            <a:extLst>
              <a:ext uri="{FF2B5EF4-FFF2-40B4-BE49-F238E27FC236}">
                <a16:creationId xmlns:a16="http://schemas.microsoft.com/office/drawing/2014/main" id="{72767D63-6E6B-4E34-B643-3453D518C5AD}"/>
              </a:ext>
            </a:extLst>
          </p:cNvPr>
          <p:cNvSpPr>
            <a:spLocks noChangeArrowheads="1"/>
          </p:cNvSpPr>
          <p:nvPr/>
        </p:nvSpPr>
        <p:spPr bwMode="auto">
          <a:xfrm>
            <a:off x="533400" y="1851025"/>
            <a:ext cx="1858963" cy="136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400">
                <a:latin typeface="Tahoma" panose="020B0604030504040204" pitchFamily="34" charset="0"/>
              </a:rPr>
              <a:t>Consumption       (C)</a:t>
            </a:r>
          </a:p>
          <a:p>
            <a:pPr eaLnBrk="0" hangingPunct="0"/>
            <a:r>
              <a:rPr lang="en-US" altLang="en-US" sz="1400">
                <a:latin typeface="Tahoma" panose="020B0604030504040204" pitchFamily="34" charset="0"/>
              </a:rPr>
              <a:t>Exports               (E)</a:t>
            </a:r>
          </a:p>
          <a:p>
            <a:pPr eaLnBrk="0" hangingPunct="0"/>
            <a:r>
              <a:rPr lang="en-US" altLang="en-US" sz="1400">
                <a:latin typeface="Tahoma" panose="020B0604030504040204" pitchFamily="34" charset="0"/>
              </a:rPr>
              <a:t>Investment          (I)</a:t>
            </a:r>
          </a:p>
          <a:p>
            <a:pPr eaLnBrk="0" hangingPunct="0"/>
            <a:r>
              <a:rPr lang="en-US" altLang="en-US" sz="1400">
                <a:latin typeface="Tahoma" panose="020B0604030504040204" pitchFamily="34" charset="0"/>
              </a:rPr>
              <a:t>Confidence          (K)</a:t>
            </a:r>
          </a:p>
          <a:p>
            <a:pPr eaLnBrk="0" hangingPunct="0"/>
            <a:r>
              <a:rPr lang="en-US" altLang="en-US" sz="1400">
                <a:latin typeface="Tahoma" panose="020B0604030504040204" pitchFamily="34" charset="0"/>
              </a:rPr>
              <a:t>Fiscal Policy         (F)</a:t>
            </a:r>
          </a:p>
          <a:p>
            <a:pPr eaLnBrk="0" hangingPunct="0"/>
            <a:r>
              <a:rPr lang="en-US" altLang="en-US" sz="1400">
                <a:latin typeface="Tahoma" panose="020B0604030504040204" pitchFamily="34" charset="0"/>
              </a:rPr>
              <a:t>Monetary Policy   (M)</a:t>
            </a:r>
          </a:p>
        </p:txBody>
      </p:sp>
      <p:sp>
        <p:nvSpPr>
          <p:cNvPr id="4101" name="Rectangle 5">
            <a:extLst>
              <a:ext uri="{FF2B5EF4-FFF2-40B4-BE49-F238E27FC236}">
                <a16:creationId xmlns:a16="http://schemas.microsoft.com/office/drawing/2014/main" id="{876D2B11-FD61-4E13-A66C-66B6BD2875C5}"/>
              </a:ext>
            </a:extLst>
          </p:cNvPr>
          <p:cNvSpPr>
            <a:spLocks noChangeArrowheads="1"/>
          </p:cNvSpPr>
          <p:nvPr/>
        </p:nvSpPr>
        <p:spPr bwMode="auto">
          <a:xfrm>
            <a:off x="2362200" y="1851025"/>
            <a:ext cx="6111875" cy="136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400">
                <a:latin typeface="Tahoma" panose="020B0604030504040204" pitchFamily="34" charset="0"/>
              </a:rPr>
              <a:t>1	7	5	1/5	1/2	1/5	0.118</a:t>
            </a:r>
          </a:p>
          <a:p>
            <a:pPr eaLnBrk="0" hangingPunct="0"/>
            <a:r>
              <a:rPr lang="en-US" altLang="en-US" sz="1400">
                <a:latin typeface="Tahoma" panose="020B0604030504040204" pitchFamily="34" charset="0"/>
              </a:rPr>
              <a:t>1/7	1	1/5	1/5	1/5	1/7	0.029</a:t>
            </a:r>
          </a:p>
          <a:p>
            <a:pPr eaLnBrk="0" hangingPunct="0"/>
            <a:r>
              <a:rPr lang="en-US" altLang="en-US" sz="1400">
                <a:latin typeface="Tahoma" panose="020B0604030504040204" pitchFamily="34" charset="0"/>
              </a:rPr>
              <a:t>1/5	5	1	1/5	1/3	1/5	0.058</a:t>
            </a:r>
          </a:p>
          <a:p>
            <a:pPr eaLnBrk="0" hangingPunct="0"/>
            <a:r>
              <a:rPr lang="en-US" altLang="en-US" sz="1400">
                <a:latin typeface="Tahoma" panose="020B0604030504040204" pitchFamily="34" charset="0"/>
              </a:rPr>
              <a:t>5	5	5	1	5	1	0.334</a:t>
            </a:r>
          </a:p>
          <a:p>
            <a:pPr eaLnBrk="0" hangingPunct="0"/>
            <a:r>
              <a:rPr lang="en-US" altLang="en-US" sz="1400">
                <a:latin typeface="Tahoma" panose="020B0604030504040204" pitchFamily="34" charset="0"/>
              </a:rPr>
              <a:t>2	5	3	1/5	1	1/5	0.118</a:t>
            </a:r>
          </a:p>
          <a:p>
            <a:pPr eaLnBrk="0" hangingPunct="0"/>
            <a:r>
              <a:rPr lang="en-US" altLang="en-US" sz="1400">
                <a:latin typeface="Tahoma" panose="020B0604030504040204" pitchFamily="34" charset="0"/>
              </a:rPr>
              <a:t>5	7	5	1	5	1	0.343</a:t>
            </a:r>
          </a:p>
        </p:txBody>
      </p:sp>
      <p:sp>
        <p:nvSpPr>
          <p:cNvPr id="4102" name="Rectangle 6">
            <a:extLst>
              <a:ext uri="{FF2B5EF4-FFF2-40B4-BE49-F238E27FC236}">
                <a16:creationId xmlns:a16="http://schemas.microsoft.com/office/drawing/2014/main" id="{45D5E970-9D89-4B75-84ED-F524BBF3BA9B}"/>
              </a:ext>
            </a:extLst>
          </p:cNvPr>
          <p:cNvSpPr>
            <a:spLocks noChangeArrowheads="1"/>
          </p:cNvSpPr>
          <p:nvPr/>
        </p:nvSpPr>
        <p:spPr bwMode="auto">
          <a:xfrm>
            <a:off x="2362200" y="1546225"/>
            <a:ext cx="64055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400" b="1">
                <a:latin typeface="Tahoma" panose="020B0604030504040204" pitchFamily="34" charset="0"/>
              </a:rPr>
              <a:t>C	E	I	K	F	M	Weights</a:t>
            </a:r>
          </a:p>
        </p:txBody>
      </p:sp>
      <p:sp>
        <p:nvSpPr>
          <p:cNvPr id="4103" name="Rectangle 7">
            <a:extLst>
              <a:ext uri="{FF2B5EF4-FFF2-40B4-BE49-F238E27FC236}">
                <a16:creationId xmlns:a16="http://schemas.microsoft.com/office/drawing/2014/main" id="{3255C6AE-503F-46E1-B86D-052311AF84F0}"/>
              </a:ext>
            </a:extLst>
          </p:cNvPr>
          <p:cNvSpPr>
            <a:spLocks noChangeArrowheads="1"/>
          </p:cNvSpPr>
          <p:nvPr/>
        </p:nvSpPr>
        <p:spPr bwMode="auto">
          <a:xfrm>
            <a:off x="7848600" y="1355725"/>
            <a:ext cx="7667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400" b="1">
                <a:latin typeface="Tahoma" panose="020B0604030504040204" pitchFamily="34" charset="0"/>
              </a:rPr>
              <a:t>Vector</a:t>
            </a:r>
          </a:p>
        </p:txBody>
      </p:sp>
      <p:sp>
        <p:nvSpPr>
          <p:cNvPr id="4104" name="Line 8">
            <a:extLst>
              <a:ext uri="{FF2B5EF4-FFF2-40B4-BE49-F238E27FC236}">
                <a16:creationId xmlns:a16="http://schemas.microsoft.com/office/drawing/2014/main" id="{51F84EE1-DBB8-457B-A09D-5C0FBF787056}"/>
              </a:ext>
            </a:extLst>
          </p:cNvPr>
          <p:cNvSpPr>
            <a:spLocks noChangeShapeType="1"/>
          </p:cNvSpPr>
          <p:nvPr/>
        </p:nvSpPr>
        <p:spPr bwMode="auto">
          <a:xfrm>
            <a:off x="549275" y="4267200"/>
            <a:ext cx="7848600" cy="0"/>
          </a:xfrm>
          <a:prstGeom prst="line">
            <a:avLst/>
          </a:prstGeom>
          <a:noFill/>
          <a:ln w="28575">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5" name="Line 9">
            <a:extLst>
              <a:ext uri="{FF2B5EF4-FFF2-40B4-BE49-F238E27FC236}">
                <a16:creationId xmlns:a16="http://schemas.microsoft.com/office/drawing/2014/main" id="{C167AB83-2F87-487D-9AF1-9685AC3BEB43}"/>
              </a:ext>
            </a:extLst>
          </p:cNvPr>
          <p:cNvSpPr>
            <a:spLocks noChangeShapeType="1"/>
          </p:cNvSpPr>
          <p:nvPr/>
        </p:nvSpPr>
        <p:spPr bwMode="auto">
          <a:xfrm>
            <a:off x="2301875" y="3962400"/>
            <a:ext cx="0" cy="1828800"/>
          </a:xfrm>
          <a:prstGeom prst="line">
            <a:avLst/>
          </a:prstGeom>
          <a:noFill/>
          <a:ln w="38100">
            <a:solidFill>
              <a:srgbClr val="8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6" name="Rectangle 10">
            <a:extLst>
              <a:ext uri="{FF2B5EF4-FFF2-40B4-BE49-F238E27FC236}">
                <a16:creationId xmlns:a16="http://schemas.microsoft.com/office/drawing/2014/main" id="{7F28E138-FCB5-4B46-A926-E2D4861B3951}"/>
              </a:ext>
            </a:extLst>
          </p:cNvPr>
          <p:cNvSpPr>
            <a:spLocks noChangeArrowheads="1"/>
          </p:cNvSpPr>
          <p:nvPr/>
        </p:nvSpPr>
        <p:spPr bwMode="auto">
          <a:xfrm>
            <a:off x="2363788" y="3984625"/>
            <a:ext cx="64055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400" b="1">
                <a:latin typeface="Tahoma" panose="020B0604030504040204" pitchFamily="34" charset="0"/>
              </a:rPr>
              <a:t>FS		DP		GC		Weights</a:t>
            </a:r>
          </a:p>
        </p:txBody>
      </p:sp>
      <p:sp>
        <p:nvSpPr>
          <p:cNvPr id="4107" name="Rectangle 11">
            <a:extLst>
              <a:ext uri="{FF2B5EF4-FFF2-40B4-BE49-F238E27FC236}">
                <a16:creationId xmlns:a16="http://schemas.microsoft.com/office/drawing/2014/main" id="{936C6763-876B-4CFF-A3D5-0F6A7EEE4444}"/>
              </a:ext>
            </a:extLst>
          </p:cNvPr>
          <p:cNvSpPr>
            <a:spLocks noChangeArrowheads="1"/>
          </p:cNvSpPr>
          <p:nvPr/>
        </p:nvSpPr>
        <p:spPr bwMode="auto">
          <a:xfrm>
            <a:off x="7850188" y="3832225"/>
            <a:ext cx="7667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400" b="1">
                <a:latin typeface="Tahoma" panose="020B0604030504040204" pitchFamily="34" charset="0"/>
              </a:rPr>
              <a:t>Vector</a:t>
            </a:r>
          </a:p>
        </p:txBody>
      </p:sp>
      <p:sp>
        <p:nvSpPr>
          <p:cNvPr id="4108" name="Rectangle 12">
            <a:extLst>
              <a:ext uri="{FF2B5EF4-FFF2-40B4-BE49-F238E27FC236}">
                <a16:creationId xmlns:a16="http://schemas.microsoft.com/office/drawing/2014/main" id="{F55AF372-4681-45F3-B089-BBD2CBDAFAD0}"/>
              </a:ext>
            </a:extLst>
          </p:cNvPr>
          <p:cNvSpPr>
            <a:spLocks noChangeArrowheads="1"/>
          </p:cNvSpPr>
          <p:nvPr/>
        </p:nvSpPr>
        <p:spPr bwMode="auto">
          <a:xfrm>
            <a:off x="533400" y="4365625"/>
            <a:ext cx="1819275" cy="136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400">
                <a:latin typeface="Tahoma" panose="020B0604030504040204" pitchFamily="34" charset="0"/>
              </a:rPr>
              <a:t>Financial </a:t>
            </a:r>
          </a:p>
          <a:p>
            <a:pPr eaLnBrk="0" hangingPunct="0"/>
            <a:r>
              <a:rPr lang="en-US" altLang="en-US" sz="1400">
                <a:latin typeface="Tahoma" panose="020B0604030504040204" pitchFamily="34" charset="0"/>
              </a:rPr>
              <a:t>Sector   	      (FS)</a:t>
            </a:r>
          </a:p>
          <a:p>
            <a:pPr eaLnBrk="0" hangingPunct="0"/>
            <a:r>
              <a:rPr lang="en-US" altLang="en-US" sz="1400">
                <a:latin typeface="Tahoma" panose="020B0604030504040204" pitchFamily="34" charset="0"/>
              </a:rPr>
              <a:t>Defense </a:t>
            </a:r>
          </a:p>
          <a:p>
            <a:pPr eaLnBrk="0" hangingPunct="0"/>
            <a:r>
              <a:rPr lang="en-US" altLang="en-US" sz="1400">
                <a:latin typeface="Tahoma" panose="020B0604030504040204" pitchFamily="34" charset="0"/>
              </a:rPr>
              <a:t>Posture 	      (DS)</a:t>
            </a:r>
          </a:p>
          <a:p>
            <a:pPr eaLnBrk="0" hangingPunct="0"/>
            <a:r>
              <a:rPr lang="en-US" altLang="en-US" sz="1400">
                <a:latin typeface="Tahoma" panose="020B0604030504040204" pitchFamily="34" charset="0"/>
              </a:rPr>
              <a:t>Global </a:t>
            </a:r>
          </a:p>
          <a:p>
            <a:pPr eaLnBrk="0" hangingPunct="0"/>
            <a:r>
              <a:rPr lang="en-US" altLang="en-US" sz="1400">
                <a:latin typeface="Tahoma" panose="020B0604030504040204" pitchFamily="34" charset="0"/>
              </a:rPr>
              <a:t>Competition      (GC)</a:t>
            </a:r>
          </a:p>
        </p:txBody>
      </p:sp>
      <p:sp>
        <p:nvSpPr>
          <p:cNvPr id="4109" name="Rectangle 13">
            <a:extLst>
              <a:ext uri="{FF2B5EF4-FFF2-40B4-BE49-F238E27FC236}">
                <a16:creationId xmlns:a16="http://schemas.microsoft.com/office/drawing/2014/main" id="{08FF492E-92D3-4220-BE95-64513A8BF59B}"/>
              </a:ext>
            </a:extLst>
          </p:cNvPr>
          <p:cNvSpPr>
            <a:spLocks noChangeArrowheads="1"/>
          </p:cNvSpPr>
          <p:nvPr/>
        </p:nvSpPr>
        <p:spPr bwMode="auto">
          <a:xfrm>
            <a:off x="2362200" y="4594225"/>
            <a:ext cx="6111875" cy="1155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400">
                <a:latin typeface="Tahoma" panose="020B0604030504040204" pitchFamily="34" charset="0"/>
              </a:rPr>
              <a:t>1		3		3		0.584</a:t>
            </a:r>
          </a:p>
          <a:p>
            <a:pPr eaLnBrk="0" hangingPunct="0"/>
            <a:endParaRPr lang="en-US" altLang="en-US" sz="1400">
              <a:latin typeface="Tahoma" panose="020B0604030504040204" pitchFamily="34" charset="0"/>
            </a:endParaRPr>
          </a:p>
          <a:p>
            <a:pPr eaLnBrk="0" hangingPunct="0"/>
            <a:r>
              <a:rPr lang="en-US" altLang="en-US" sz="1400">
                <a:latin typeface="Tahoma" panose="020B0604030504040204" pitchFamily="34" charset="0"/>
              </a:rPr>
              <a:t>1/3		1		3		0.281</a:t>
            </a:r>
          </a:p>
          <a:p>
            <a:pPr eaLnBrk="0" hangingPunct="0"/>
            <a:endParaRPr lang="en-US" altLang="en-US" sz="1400">
              <a:latin typeface="Tahoma" panose="020B0604030504040204" pitchFamily="34" charset="0"/>
            </a:endParaRPr>
          </a:p>
          <a:p>
            <a:pPr eaLnBrk="0" hangingPunct="0"/>
            <a:r>
              <a:rPr lang="en-US" altLang="en-US" sz="1400">
                <a:latin typeface="Tahoma" panose="020B0604030504040204" pitchFamily="34" charset="0"/>
              </a:rPr>
              <a:t>1/3		1/3		1		0.135</a:t>
            </a:r>
          </a:p>
        </p:txBody>
      </p:sp>
      <p:sp>
        <p:nvSpPr>
          <p:cNvPr id="4110" name="Rectangle 14">
            <a:extLst>
              <a:ext uri="{FF2B5EF4-FFF2-40B4-BE49-F238E27FC236}">
                <a16:creationId xmlns:a16="http://schemas.microsoft.com/office/drawing/2014/main" id="{F3CCAAD1-3A7B-4D95-86D1-A8B02D988F83}"/>
              </a:ext>
            </a:extLst>
          </p:cNvPr>
          <p:cNvSpPr>
            <a:spLocks noChangeArrowheads="1"/>
          </p:cNvSpPr>
          <p:nvPr/>
        </p:nvSpPr>
        <p:spPr bwMode="auto">
          <a:xfrm>
            <a:off x="455613" y="3475038"/>
            <a:ext cx="84137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200" b="1">
                <a:latin typeface="Tahoma" panose="020B0604030504040204" pitchFamily="34" charset="0"/>
              </a:rPr>
              <a:t>Panel B:  Which subfactor has the greater potential to influence Economic Restructuring and how  strongly?</a:t>
            </a:r>
          </a:p>
        </p:txBody>
      </p:sp>
      <p:sp>
        <p:nvSpPr>
          <p:cNvPr id="4111" name="Rectangle 15">
            <a:extLst>
              <a:ext uri="{FF2B5EF4-FFF2-40B4-BE49-F238E27FC236}">
                <a16:creationId xmlns:a16="http://schemas.microsoft.com/office/drawing/2014/main" id="{C69EBCF7-81CB-4D99-BA85-1EE035B8A876}"/>
              </a:ext>
            </a:extLst>
          </p:cNvPr>
          <p:cNvSpPr>
            <a:spLocks noChangeArrowheads="1"/>
          </p:cNvSpPr>
          <p:nvPr/>
        </p:nvSpPr>
        <p:spPr bwMode="auto">
          <a:xfrm>
            <a:off x="457200" y="960438"/>
            <a:ext cx="843597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200" b="1">
                <a:latin typeface="Tahoma" panose="020B0604030504040204" pitchFamily="34" charset="0"/>
              </a:rPr>
              <a:t>Panel A: Which subfactor has the greater potential to influence Conventional Adjustment and how strongly?</a:t>
            </a:r>
          </a:p>
        </p:txBody>
      </p:sp>
      <p:sp>
        <p:nvSpPr>
          <p:cNvPr id="4112" name="Rectangle 16">
            <a:extLst>
              <a:ext uri="{FF2B5EF4-FFF2-40B4-BE49-F238E27FC236}">
                <a16:creationId xmlns:a16="http://schemas.microsoft.com/office/drawing/2014/main" id="{2CEF9BFD-78B1-45C5-9770-9483E80E0059}"/>
              </a:ext>
            </a:extLst>
          </p:cNvPr>
          <p:cNvSpPr>
            <a:spLocks noChangeArrowheads="1"/>
          </p:cNvSpPr>
          <p:nvPr/>
        </p:nvSpPr>
        <p:spPr bwMode="auto">
          <a:xfrm>
            <a:off x="457200" y="228600"/>
            <a:ext cx="8077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marL="1028700" indent="-1028700">
              <a:defRPr>
                <a:solidFill>
                  <a:schemeClr val="tx1"/>
                </a:solidFill>
                <a:latin typeface="Arial" panose="020B0604020202020204" pitchFamily="34" charset="0"/>
              </a:defRPr>
            </a:lvl1pPr>
            <a:lvl2pPr marL="1143000">
              <a:defRPr>
                <a:solidFill>
                  <a:schemeClr val="tx1"/>
                </a:solidFill>
                <a:latin typeface="Arial" panose="020B0604020202020204" pitchFamily="34" charset="0"/>
              </a:defRPr>
            </a:lvl2pPr>
            <a:lvl3pPr marL="1257300">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eaLnBrk="0" hangingPunct="0"/>
            <a:r>
              <a:rPr lang="en-US" altLang="en-US" b="1">
                <a:latin typeface="Tahoma" panose="020B0604030504040204" pitchFamily="34" charset="0"/>
              </a:rPr>
              <a:t>Table 1:  Matrices for subfactor importance relative to primary factors influencing the Timing of Recovery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A82E0CA-2000-40C9-9AE6-26A700B01C57}"/>
              </a:ext>
            </a:extLst>
          </p:cNvPr>
          <p:cNvSpPr>
            <a:spLocks noChangeArrowheads="1"/>
          </p:cNvSpPr>
          <p:nvPr/>
        </p:nvSpPr>
        <p:spPr bwMode="auto">
          <a:xfrm>
            <a:off x="533400" y="228600"/>
            <a:ext cx="77724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marL="800100" indent="-800100">
              <a:defRPr>
                <a:solidFill>
                  <a:schemeClr val="tx1"/>
                </a:solidFill>
                <a:latin typeface="Arial" panose="020B0604020202020204" pitchFamily="34" charset="0"/>
              </a:defRPr>
            </a:lvl1pPr>
            <a:lvl2pPr marL="914400">
              <a:defRPr>
                <a:solidFill>
                  <a:schemeClr val="tx1"/>
                </a:solidFill>
                <a:latin typeface="Arial" panose="020B0604020202020204" pitchFamily="34" charset="0"/>
              </a:defRPr>
            </a:lvl2pPr>
            <a:lvl3pPr marL="1028700">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eaLnBrk="0" hangingPunct="0"/>
            <a:r>
              <a:rPr lang="en-US" altLang="en-US" sz="1400" b="1">
                <a:latin typeface="Tahoma" panose="020B0604030504040204" pitchFamily="34" charset="0"/>
              </a:rPr>
              <a:t>Table 2:  Matrices for relative influence of subfactors on periods of adjustment (months) </a:t>
            </a:r>
            <a:r>
              <a:rPr lang="en-US" altLang="en-US" sz="1200" b="1">
                <a:latin typeface="Tahoma" panose="020B0604030504040204" pitchFamily="34" charset="0"/>
              </a:rPr>
              <a:t>(Conventional Adjustment)</a:t>
            </a:r>
          </a:p>
        </p:txBody>
      </p:sp>
      <p:sp>
        <p:nvSpPr>
          <p:cNvPr id="5123" name="Rectangle 3">
            <a:extLst>
              <a:ext uri="{FF2B5EF4-FFF2-40B4-BE49-F238E27FC236}">
                <a16:creationId xmlns:a16="http://schemas.microsoft.com/office/drawing/2014/main" id="{B42B16C0-C59E-453C-AACC-A5E7EFE58410}"/>
              </a:ext>
            </a:extLst>
          </p:cNvPr>
          <p:cNvSpPr>
            <a:spLocks noChangeArrowheads="1"/>
          </p:cNvSpPr>
          <p:nvPr/>
        </p:nvSpPr>
        <p:spPr bwMode="auto">
          <a:xfrm>
            <a:off x="290513" y="876300"/>
            <a:ext cx="84724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altLang="en-US" sz="1200" b="1">
                <a:latin typeface="Tahoma" panose="020B0604030504040204" pitchFamily="34" charset="0"/>
              </a:rPr>
              <a:t>For each panel below, which time  period is more likely to indicate a turnaround if the relevant factor is the sole driving force?</a:t>
            </a:r>
          </a:p>
        </p:txBody>
      </p:sp>
      <p:sp>
        <p:nvSpPr>
          <p:cNvPr id="5124" name="Rectangle 4">
            <a:extLst>
              <a:ext uri="{FF2B5EF4-FFF2-40B4-BE49-F238E27FC236}">
                <a16:creationId xmlns:a16="http://schemas.microsoft.com/office/drawing/2014/main" id="{C1252D84-E724-4834-92E8-E5614486934D}"/>
              </a:ext>
            </a:extLst>
          </p:cNvPr>
          <p:cNvSpPr>
            <a:spLocks noChangeArrowheads="1"/>
          </p:cNvSpPr>
          <p:nvPr/>
        </p:nvSpPr>
        <p:spPr bwMode="auto">
          <a:xfrm>
            <a:off x="4673600" y="2933700"/>
            <a:ext cx="40528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altLang="en-US" sz="1200" b="1">
                <a:solidFill>
                  <a:srgbClr val="800000"/>
                </a:solidFill>
              </a:rPr>
              <a:t>Panel D: Relative importance of targeted time periods for fiscal policy to drive a turnaround</a:t>
            </a:r>
          </a:p>
        </p:txBody>
      </p:sp>
      <p:sp>
        <p:nvSpPr>
          <p:cNvPr id="5125" name="Rectangle 5">
            <a:extLst>
              <a:ext uri="{FF2B5EF4-FFF2-40B4-BE49-F238E27FC236}">
                <a16:creationId xmlns:a16="http://schemas.microsoft.com/office/drawing/2014/main" id="{6C9899D0-6846-499F-952E-56502B6762AE}"/>
              </a:ext>
            </a:extLst>
          </p:cNvPr>
          <p:cNvSpPr>
            <a:spLocks noChangeArrowheads="1"/>
          </p:cNvSpPr>
          <p:nvPr/>
        </p:nvSpPr>
        <p:spPr bwMode="auto">
          <a:xfrm>
            <a:off x="4684713" y="1244600"/>
            <a:ext cx="40528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altLang="en-US" sz="1200" b="1"/>
              <a:t>Panel B: Relative importance of targeted time periods for exports to drive a turnaround</a:t>
            </a:r>
          </a:p>
        </p:txBody>
      </p:sp>
      <p:sp>
        <p:nvSpPr>
          <p:cNvPr id="5126" name="Rectangle 6">
            <a:extLst>
              <a:ext uri="{FF2B5EF4-FFF2-40B4-BE49-F238E27FC236}">
                <a16:creationId xmlns:a16="http://schemas.microsoft.com/office/drawing/2014/main" id="{793BBDB4-2F1F-4C2A-8E1C-94FD7A3C4500}"/>
              </a:ext>
            </a:extLst>
          </p:cNvPr>
          <p:cNvSpPr>
            <a:spLocks noChangeArrowheads="1"/>
          </p:cNvSpPr>
          <p:nvPr/>
        </p:nvSpPr>
        <p:spPr bwMode="auto">
          <a:xfrm>
            <a:off x="290513" y="2933700"/>
            <a:ext cx="40528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altLang="en-US" sz="1200" b="1"/>
              <a:t>Panel C: Relative importance of targeted time periods for investment to drive a turnaround</a:t>
            </a:r>
          </a:p>
        </p:txBody>
      </p:sp>
      <p:sp>
        <p:nvSpPr>
          <p:cNvPr id="5127" name="Rectangle 7">
            <a:extLst>
              <a:ext uri="{FF2B5EF4-FFF2-40B4-BE49-F238E27FC236}">
                <a16:creationId xmlns:a16="http://schemas.microsoft.com/office/drawing/2014/main" id="{4011BA33-6594-4408-A413-36F68392F7AB}"/>
              </a:ext>
            </a:extLst>
          </p:cNvPr>
          <p:cNvSpPr>
            <a:spLocks noChangeArrowheads="1"/>
          </p:cNvSpPr>
          <p:nvPr/>
        </p:nvSpPr>
        <p:spPr bwMode="auto">
          <a:xfrm>
            <a:off x="292100" y="1282700"/>
            <a:ext cx="40528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altLang="en-US" sz="1200" b="1">
                <a:solidFill>
                  <a:srgbClr val="800000"/>
                </a:solidFill>
              </a:rPr>
              <a:t>Panel A: Relative importance of targeted time periods for consumption to drive a turnaround</a:t>
            </a:r>
          </a:p>
        </p:txBody>
      </p:sp>
      <p:sp>
        <p:nvSpPr>
          <p:cNvPr id="5128" name="Rectangle 8">
            <a:extLst>
              <a:ext uri="{FF2B5EF4-FFF2-40B4-BE49-F238E27FC236}">
                <a16:creationId xmlns:a16="http://schemas.microsoft.com/office/drawing/2014/main" id="{5D7300DE-268A-4987-99AB-9795270472ED}"/>
              </a:ext>
            </a:extLst>
          </p:cNvPr>
          <p:cNvSpPr>
            <a:spLocks noChangeArrowheads="1"/>
          </p:cNvSpPr>
          <p:nvPr/>
        </p:nvSpPr>
        <p:spPr bwMode="auto">
          <a:xfrm>
            <a:off x="354013" y="4597400"/>
            <a:ext cx="40528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altLang="en-US" sz="1200" b="1">
                <a:solidFill>
                  <a:srgbClr val="800000"/>
                </a:solidFill>
              </a:rPr>
              <a:t>Panel E: Relative importance of targeted time periods for monetary policy to drive a turnaround</a:t>
            </a:r>
          </a:p>
        </p:txBody>
      </p:sp>
      <p:sp>
        <p:nvSpPr>
          <p:cNvPr id="5129" name="Rectangle 9">
            <a:extLst>
              <a:ext uri="{FF2B5EF4-FFF2-40B4-BE49-F238E27FC236}">
                <a16:creationId xmlns:a16="http://schemas.microsoft.com/office/drawing/2014/main" id="{B16C75D5-8136-4C5F-BD63-638674FE1AEB}"/>
              </a:ext>
            </a:extLst>
          </p:cNvPr>
          <p:cNvSpPr>
            <a:spLocks noChangeArrowheads="1"/>
          </p:cNvSpPr>
          <p:nvPr/>
        </p:nvSpPr>
        <p:spPr bwMode="auto">
          <a:xfrm>
            <a:off x="4699000" y="4470400"/>
            <a:ext cx="4052888"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altLang="en-US" sz="1200" b="1"/>
              <a:t>Panel F: Expected time for a change of confidence indicators of consumer and investor activity to support a turnaround in the economy</a:t>
            </a:r>
          </a:p>
        </p:txBody>
      </p:sp>
      <p:sp>
        <p:nvSpPr>
          <p:cNvPr id="5130" name="Rectangle 10">
            <a:extLst>
              <a:ext uri="{FF2B5EF4-FFF2-40B4-BE49-F238E27FC236}">
                <a16:creationId xmlns:a16="http://schemas.microsoft.com/office/drawing/2014/main" id="{64BE4887-637A-4771-A4F6-5544D4C64F3D}"/>
              </a:ext>
            </a:extLst>
          </p:cNvPr>
          <p:cNvSpPr>
            <a:spLocks noChangeArrowheads="1"/>
          </p:cNvSpPr>
          <p:nvPr/>
        </p:nvSpPr>
        <p:spPr bwMode="auto">
          <a:xfrm>
            <a:off x="1127125" y="1638300"/>
            <a:ext cx="74437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200"/>
              <a:t> 3          6          12          24          Vec. Wts.	                 3          6          12          24          Vec. Wts.</a:t>
            </a:r>
          </a:p>
        </p:txBody>
      </p:sp>
      <p:sp>
        <p:nvSpPr>
          <p:cNvPr id="5131" name="Rectangle 11">
            <a:extLst>
              <a:ext uri="{FF2B5EF4-FFF2-40B4-BE49-F238E27FC236}">
                <a16:creationId xmlns:a16="http://schemas.microsoft.com/office/drawing/2014/main" id="{35926565-2A7B-4D91-AA81-946D5029FB7B}"/>
              </a:ext>
            </a:extLst>
          </p:cNvPr>
          <p:cNvSpPr>
            <a:spLocks noChangeArrowheads="1"/>
          </p:cNvSpPr>
          <p:nvPr/>
        </p:nvSpPr>
        <p:spPr bwMode="auto">
          <a:xfrm>
            <a:off x="1127125" y="3314700"/>
            <a:ext cx="74437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200"/>
              <a:t> 3          6          12          24          Vec. Wts.	                 3          6          12          24          Vec. Wts.</a:t>
            </a:r>
          </a:p>
        </p:txBody>
      </p:sp>
      <p:sp>
        <p:nvSpPr>
          <p:cNvPr id="5132" name="Rectangle 12">
            <a:extLst>
              <a:ext uri="{FF2B5EF4-FFF2-40B4-BE49-F238E27FC236}">
                <a16:creationId xmlns:a16="http://schemas.microsoft.com/office/drawing/2014/main" id="{2F9619F1-EF82-470F-9797-BC697032B9BE}"/>
              </a:ext>
            </a:extLst>
          </p:cNvPr>
          <p:cNvSpPr>
            <a:spLocks noChangeArrowheads="1"/>
          </p:cNvSpPr>
          <p:nvPr/>
        </p:nvSpPr>
        <p:spPr bwMode="auto">
          <a:xfrm>
            <a:off x="1127125" y="5067300"/>
            <a:ext cx="74437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200"/>
              <a:t>  3          6          12          24          Vec. Wts.	                 3          6          12          24          Vec. Wts.</a:t>
            </a:r>
          </a:p>
        </p:txBody>
      </p:sp>
      <p:sp>
        <p:nvSpPr>
          <p:cNvPr id="5133" name="Rectangle 13">
            <a:extLst>
              <a:ext uri="{FF2B5EF4-FFF2-40B4-BE49-F238E27FC236}">
                <a16:creationId xmlns:a16="http://schemas.microsoft.com/office/drawing/2014/main" id="{AF498F80-10CA-45BD-969D-F8106163671D}"/>
              </a:ext>
            </a:extLst>
          </p:cNvPr>
          <p:cNvSpPr>
            <a:spLocks noChangeArrowheads="1"/>
          </p:cNvSpPr>
          <p:nvPr/>
        </p:nvSpPr>
        <p:spPr bwMode="auto">
          <a:xfrm>
            <a:off x="365125" y="1965325"/>
            <a:ext cx="34972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000"/>
              <a:t>  3 months      1          1/5           1/7            1/7               .043</a:t>
            </a:r>
          </a:p>
          <a:p>
            <a:pPr eaLnBrk="0" hangingPunct="0"/>
            <a:r>
              <a:rPr lang="en-US" altLang="en-US" sz="1000"/>
              <a:t>  6 months      5           1             1/5            1/5               .113</a:t>
            </a:r>
          </a:p>
          <a:p>
            <a:pPr eaLnBrk="0" hangingPunct="0"/>
            <a:r>
              <a:rPr lang="en-US" altLang="en-US" sz="1000"/>
              <a:t>12 months      7           5              1              1/3               .310</a:t>
            </a:r>
          </a:p>
          <a:p>
            <a:pPr eaLnBrk="0" hangingPunct="0"/>
            <a:r>
              <a:rPr lang="en-US" altLang="en-US" sz="1000"/>
              <a:t>24 months      7           5              3               1                 .534</a:t>
            </a:r>
          </a:p>
        </p:txBody>
      </p:sp>
      <p:sp>
        <p:nvSpPr>
          <p:cNvPr id="5134" name="Rectangle 14">
            <a:extLst>
              <a:ext uri="{FF2B5EF4-FFF2-40B4-BE49-F238E27FC236}">
                <a16:creationId xmlns:a16="http://schemas.microsoft.com/office/drawing/2014/main" id="{6229F20F-720B-43C5-BA8A-416182D917BB}"/>
              </a:ext>
            </a:extLst>
          </p:cNvPr>
          <p:cNvSpPr>
            <a:spLocks noChangeArrowheads="1"/>
          </p:cNvSpPr>
          <p:nvPr/>
        </p:nvSpPr>
        <p:spPr bwMode="auto">
          <a:xfrm>
            <a:off x="4708525" y="1965325"/>
            <a:ext cx="34972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000"/>
              <a:t>  3 months      1           1             1/5            1/5               .083</a:t>
            </a:r>
          </a:p>
          <a:p>
            <a:pPr eaLnBrk="0" hangingPunct="0"/>
            <a:r>
              <a:rPr lang="en-US" altLang="en-US" sz="1000"/>
              <a:t>  6 months      1           1             1/5            1/5               .083</a:t>
            </a:r>
          </a:p>
          <a:p>
            <a:pPr eaLnBrk="0" hangingPunct="0"/>
            <a:r>
              <a:rPr lang="en-US" altLang="en-US" sz="1000"/>
              <a:t>12 months      5           5              1               1                 .417</a:t>
            </a:r>
          </a:p>
          <a:p>
            <a:pPr eaLnBrk="0" hangingPunct="0"/>
            <a:r>
              <a:rPr lang="en-US" altLang="en-US" sz="1000"/>
              <a:t>24 months      5           5              1               1                 .417</a:t>
            </a:r>
          </a:p>
        </p:txBody>
      </p:sp>
      <p:sp>
        <p:nvSpPr>
          <p:cNvPr id="5135" name="Rectangle 15">
            <a:extLst>
              <a:ext uri="{FF2B5EF4-FFF2-40B4-BE49-F238E27FC236}">
                <a16:creationId xmlns:a16="http://schemas.microsoft.com/office/drawing/2014/main" id="{E277A98B-A0B1-4557-B807-5BCBE6827636}"/>
              </a:ext>
            </a:extLst>
          </p:cNvPr>
          <p:cNvSpPr>
            <a:spLocks noChangeArrowheads="1"/>
          </p:cNvSpPr>
          <p:nvPr/>
        </p:nvSpPr>
        <p:spPr bwMode="auto">
          <a:xfrm>
            <a:off x="365125" y="3641725"/>
            <a:ext cx="34972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000"/>
              <a:t>  3 months      1           1             1/5            1/5               .078</a:t>
            </a:r>
          </a:p>
          <a:p>
            <a:pPr eaLnBrk="0" hangingPunct="0"/>
            <a:r>
              <a:rPr lang="en-US" altLang="en-US" sz="1000"/>
              <a:t>  6 months      1           1             1/5            1/5               .078</a:t>
            </a:r>
          </a:p>
          <a:p>
            <a:pPr eaLnBrk="0" hangingPunct="0"/>
            <a:r>
              <a:rPr lang="en-US" altLang="en-US" sz="1000"/>
              <a:t>12 months      5           5              1              1/3               .305</a:t>
            </a:r>
          </a:p>
          <a:p>
            <a:pPr eaLnBrk="0" hangingPunct="0"/>
            <a:r>
              <a:rPr lang="en-US" altLang="en-US" sz="1000"/>
              <a:t>24 months      5           5              3               1                 .538</a:t>
            </a:r>
          </a:p>
        </p:txBody>
      </p:sp>
      <p:sp>
        <p:nvSpPr>
          <p:cNvPr id="5136" name="Rectangle 16">
            <a:extLst>
              <a:ext uri="{FF2B5EF4-FFF2-40B4-BE49-F238E27FC236}">
                <a16:creationId xmlns:a16="http://schemas.microsoft.com/office/drawing/2014/main" id="{73373CF6-E4FF-48E7-9154-76292A3CE573}"/>
              </a:ext>
            </a:extLst>
          </p:cNvPr>
          <p:cNvSpPr>
            <a:spLocks noChangeArrowheads="1"/>
          </p:cNvSpPr>
          <p:nvPr/>
        </p:nvSpPr>
        <p:spPr bwMode="auto">
          <a:xfrm>
            <a:off x="4708525" y="3641725"/>
            <a:ext cx="34972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000"/>
              <a:t>  3 months      1           1             1/3            1/5               .099</a:t>
            </a:r>
          </a:p>
          <a:p>
            <a:pPr eaLnBrk="0" hangingPunct="0"/>
            <a:r>
              <a:rPr lang="en-US" altLang="en-US" sz="1000"/>
              <a:t>  6 months      1           1             1/5            1/5               .087</a:t>
            </a:r>
          </a:p>
          <a:p>
            <a:pPr eaLnBrk="0" hangingPunct="0"/>
            <a:r>
              <a:rPr lang="en-US" altLang="en-US" sz="1000"/>
              <a:t>12 months      3           5              1               1                 .382</a:t>
            </a:r>
          </a:p>
          <a:p>
            <a:pPr eaLnBrk="0" hangingPunct="0"/>
            <a:r>
              <a:rPr lang="en-US" altLang="en-US" sz="1000"/>
              <a:t>24 months      5           5              1               1                 .432</a:t>
            </a:r>
          </a:p>
        </p:txBody>
      </p:sp>
      <p:sp>
        <p:nvSpPr>
          <p:cNvPr id="5137" name="Rectangle 17">
            <a:extLst>
              <a:ext uri="{FF2B5EF4-FFF2-40B4-BE49-F238E27FC236}">
                <a16:creationId xmlns:a16="http://schemas.microsoft.com/office/drawing/2014/main" id="{DCE71C1D-7A8D-4E60-8738-71541A3D9DFF}"/>
              </a:ext>
            </a:extLst>
          </p:cNvPr>
          <p:cNvSpPr>
            <a:spLocks noChangeArrowheads="1"/>
          </p:cNvSpPr>
          <p:nvPr/>
        </p:nvSpPr>
        <p:spPr bwMode="auto">
          <a:xfrm>
            <a:off x="441325" y="5318125"/>
            <a:ext cx="34972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000"/>
              <a:t>  3 months      1           5              7               7                 .605</a:t>
            </a:r>
          </a:p>
          <a:p>
            <a:pPr eaLnBrk="0" hangingPunct="0"/>
            <a:r>
              <a:rPr lang="en-US" altLang="en-US" sz="1000"/>
              <a:t>  6 months     1/5         1              5               7                 .262</a:t>
            </a:r>
          </a:p>
          <a:p>
            <a:pPr eaLnBrk="0" hangingPunct="0"/>
            <a:r>
              <a:rPr lang="en-US" altLang="en-US" sz="1000"/>
              <a:t>12 months     1/7        1/5            1              1/5               .042</a:t>
            </a:r>
          </a:p>
          <a:p>
            <a:pPr eaLnBrk="0" hangingPunct="0"/>
            <a:r>
              <a:rPr lang="en-US" altLang="en-US" sz="1000"/>
              <a:t>24 months     1/7        1/7            5               1                 .091</a:t>
            </a:r>
          </a:p>
        </p:txBody>
      </p:sp>
      <p:sp>
        <p:nvSpPr>
          <p:cNvPr id="5138" name="Rectangle 18">
            <a:extLst>
              <a:ext uri="{FF2B5EF4-FFF2-40B4-BE49-F238E27FC236}">
                <a16:creationId xmlns:a16="http://schemas.microsoft.com/office/drawing/2014/main" id="{4C4E45DE-8542-47E9-8FD9-F3BEE73271C2}"/>
              </a:ext>
            </a:extLst>
          </p:cNvPr>
          <p:cNvSpPr>
            <a:spLocks noChangeArrowheads="1"/>
          </p:cNvSpPr>
          <p:nvPr/>
        </p:nvSpPr>
        <p:spPr bwMode="auto">
          <a:xfrm>
            <a:off x="4708525" y="5318125"/>
            <a:ext cx="34972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000"/>
              <a:t>  3 months      1           3              5               5                 .517</a:t>
            </a:r>
          </a:p>
          <a:p>
            <a:pPr eaLnBrk="0" hangingPunct="0"/>
            <a:r>
              <a:rPr lang="en-US" altLang="en-US" sz="1000"/>
              <a:t>  6 months     1/3         1              5               5                 .305</a:t>
            </a:r>
          </a:p>
          <a:p>
            <a:pPr eaLnBrk="0" hangingPunct="0"/>
            <a:r>
              <a:rPr lang="en-US" altLang="en-US" sz="1000"/>
              <a:t>12 months     1/5       1/5             1               5                 .124</a:t>
            </a:r>
          </a:p>
          <a:p>
            <a:pPr eaLnBrk="0" hangingPunct="0"/>
            <a:r>
              <a:rPr lang="en-US" altLang="en-US" sz="1000"/>
              <a:t>24 months     1/5       1/5            1/5             1                 .054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7CBB34E8-63BF-4FDB-A383-B93D7763A528}"/>
              </a:ext>
            </a:extLst>
          </p:cNvPr>
          <p:cNvSpPr>
            <a:spLocks noChangeArrowheads="1"/>
          </p:cNvSpPr>
          <p:nvPr/>
        </p:nvSpPr>
        <p:spPr bwMode="auto">
          <a:xfrm>
            <a:off x="127000" y="152400"/>
            <a:ext cx="87630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marL="749300" indent="-749300">
              <a:defRPr>
                <a:solidFill>
                  <a:schemeClr val="tx1"/>
                </a:solidFill>
                <a:latin typeface="Arial" panose="020B0604020202020204" pitchFamily="34" charset="0"/>
              </a:defRPr>
            </a:lvl1pPr>
            <a:lvl2pPr marL="863600">
              <a:defRPr>
                <a:solidFill>
                  <a:schemeClr val="tx1"/>
                </a:solidFill>
                <a:latin typeface="Arial" panose="020B0604020202020204" pitchFamily="34" charset="0"/>
              </a:defRPr>
            </a:lvl2pPr>
            <a:lvl3pPr marL="977900">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eaLnBrk="0" hangingPunct="0"/>
            <a:r>
              <a:rPr lang="en-US" altLang="en-US" sz="1400" b="1">
                <a:latin typeface="Tahoma" panose="020B0604030504040204" pitchFamily="34" charset="0"/>
              </a:rPr>
              <a:t>Table 3: Matrices for relative influence of subfactors on periods of adjustment (months) </a:t>
            </a:r>
            <a:r>
              <a:rPr lang="en-US" altLang="en-US" sz="1200" b="1">
                <a:latin typeface="Tahoma" panose="020B0604030504040204" pitchFamily="34" charset="0"/>
              </a:rPr>
              <a:t>(Economic Restructuring)</a:t>
            </a:r>
          </a:p>
        </p:txBody>
      </p:sp>
      <p:sp>
        <p:nvSpPr>
          <p:cNvPr id="6147" name="Rectangle 3">
            <a:extLst>
              <a:ext uri="{FF2B5EF4-FFF2-40B4-BE49-F238E27FC236}">
                <a16:creationId xmlns:a16="http://schemas.microsoft.com/office/drawing/2014/main" id="{AF3A1C6C-E251-4FB1-9F24-44895CA52A8A}"/>
              </a:ext>
            </a:extLst>
          </p:cNvPr>
          <p:cNvSpPr>
            <a:spLocks noChangeArrowheads="1"/>
          </p:cNvSpPr>
          <p:nvPr/>
        </p:nvSpPr>
        <p:spPr bwMode="auto">
          <a:xfrm>
            <a:off x="990600" y="657225"/>
            <a:ext cx="69770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altLang="en-US" sz="1200" b="1">
                <a:latin typeface="Tahoma" panose="020B0604030504040204" pitchFamily="34" charset="0"/>
              </a:rPr>
              <a:t>For each panel below, which time period is more likely to indicate a turnaround if the relevant factor is the sole driving force?</a:t>
            </a:r>
          </a:p>
        </p:txBody>
      </p:sp>
      <p:sp>
        <p:nvSpPr>
          <p:cNvPr id="6148" name="Rectangle 4">
            <a:extLst>
              <a:ext uri="{FF2B5EF4-FFF2-40B4-BE49-F238E27FC236}">
                <a16:creationId xmlns:a16="http://schemas.microsoft.com/office/drawing/2014/main" id="{5EA00FB3-7D89-4192-A2AD-E62488807E0A}"/>
              </a:ext>
            </a:extLst>
          </p:cNvPr>
          <p:cNvSpPr>
            <a:spLocks noChangeArrowheads="1"/>
          </p:cNvSpPr>
          <p:nvPr/>
        </p:nvSpPr>
        <p:spPr bwMode="auto">
          <a:xfrm>
            <a:off x="4737100" y="1220788"/>
            <a:ext cx="40528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altLang="en-US" sz="1200" b="1">
                <a:solidFill>
                  <a:schemeClr val="accent2"/>
                </a:solidFill>
              </a:rPr>
              <a:t>Panel B: Defense readjustment time</a:t>
            </a:r>
          </a:p>
        </p:txBody>
      </p:sp>
      <p:sp>
        <p:nvSpPr>
          <p:cNvPr id="6149" name="Rectangle 5">
            <a:extLst>
              <a:ext uri="{FF2B5EF4-FFF2-40B4-BE49-F238E27FC236}">
                <a16:creationId xmlns:a16="http://schemas.microsoft.com/office/drawing/2014/main" id="{3B42D8E7-7A0F-4053-BD0B-5428D4DFBEE5}"/>
              </a:ext>
            </a:extLst>
          </p:cNvPr>
          <p:cNvSpPr>
            <a:spLocks noChangeArrowheads="1"/>
          </p:cNvSpPr>
          <p:nvPr/>
        </p:nvSpPr>
        <p:spPr bwMode="auto">
          <a:xfrm>
            <a:off x="2413000" y="2590800"/>
            <a:ext cx="40528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altLang="en-US" sz="1200" b="1"/>
              <a:t>Panel C: Global competition adjustment time</a:t>
            </a:r>
          </a:p>
        </p:txBody>
      </p:sp>
      <p:sp>
        <p:nvSpPr>
          <p:cNvPr id="6150" name="Rectangle 6">
            <a:extLst>
              <a:ext uri="{FF2B5EF4-FFF2-40B4-BE49-F238E27FC236}">
                <a16:creationId xmlns:a16="http://schemas.microsoft.com/office/drawing/2014/main" id="{F5A90517-04DE-4259-A98E-EE09E46D6E08}"/>
              </a:ext>
            </a:extLst>
          </p:cNvPr>
          <p:cNvSpPr>
            <a:spLocks noChangeArrowheads="1"/>
          </p:cNvSpPr>
          <p:nvPr/>
        </p:nvSpPr>
        <p:spPr bwMode="auto">
          <a:xfrm>
            <a:off x="469900" y="1220788"/>
            <a:ext cx="40528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altLang="en-US" sz="1200" b="1">
                <a:solidFill>
                  <a:srgbClr val="800000"/>
                </a:solidFill>
              </a:rPr>
              <a:t>Panel A: Financial system restructuring time</a:t>
            </a:r>
          </a:p>
        </p:txBody>
      </p:sp>
      <p:sp>
        <p:nvSpPr>
          <p:cNvPr id="6151" name="Rectangle 7">
            <a:extLst>
              <a:ext uri="{FF2B5EF4-FFF2-40B4-BE49-F238E27FC236}">
                <a16:creationId xmlns:a16="http://schemas.microsoft.com/office/drawing/2014/main" id="{86EC0485-8875-4C47-BBB8-B9F273C0AF0A}"/>
              </a:ext>
            </a:extLst>
          </p:cNvPr>
          <p:cNvSpPr>
            <a:spLocks noChangeArrowheads="1"/>
          </p:cNvSpPr>
          <p:nvPr/>
        </p:nvSpPr>
        <p:spPr bwMode="auto">
          <a:xfrm>
            <a:off x="1139825" y="1419225"/>
            <a:ext cx="74009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200"/>
              <a:t>3          6          12          24          Vec. Wts.	               3          6           12          24          Vec. Wts.</a:t>
            </a:r>
          </a:p>
        </p:txBody>
      </p:sp>
      <p:sp>
        <p:nvSpPr>
          <p:cNvPr id="6152" name="Rectangle 8">
            <a:extLst>
              <a:ext uri="{FF2B5EF4-FFF2-40B4-BE49-F238E27FC236}">
                <a16:creationId xmlns:a16="http://schemas.microsoft.com/office/drawing/2014/main" id="{ACB36A83-45B5-422E-ACB7-9146FCA159F2}"/>
              </a:ext>
            </a:extLst>
          </p:cNvPr>
          <p:cNvSpPr>
            <a:spLocks noChangeArrowheads="1"/>
          </p:cNvSpPr>
          <p:nvPr/>
        </p:nvSpPr>
        <p:spPr bwMode="auto">
          <a:xfrm>
            <a:off x="3197225" y="2867025"/>
            <a:ext cx="30575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200"/>
              <a:t>3          6          12          24          Vec. Wts.</a:t>
            </a:r>
          </a:p>
        </p:txBody>
      </p:sp>
      <p:sp>
        <p:nvSpPr>
          <p:cNvPr id="6153" name="Rectangle 9">
            <a:extLst>
              <a:ext uri="{FF2B5EF4-FFF2-40B4-BE49-F238E27FC236}">
                <a16:creationId xmlns:a16="http://schemas.microsoft.com/office/drawing/2014/main" id="{F23CDA80-B6F4-43E1-B2DF-A0EBABF88BDA}"/>
              </a:ext>
            </a:extLst>
          </p:cNvPr>
          <p:cNvSpPr>
            <a:spLocks noChangeArrowheads="1"/>
          </p:cNvSpPr>
          <p:nvPr/>
        </p:nvSpPr>
        <p:spPr bwMode="auto">
          <a:xfrm>
            <a:off x="327025" y="1733550"/>
            <a:ext cx="35321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000"/>
              <a:t>  3 months      1          1/3            1/5            1/7               .049</a:t>
            </a:r>
          </a:p>
          <a:p>
            <a:pPr eaLnBrk="0" hangingPunct="0"/>
            <a:r>
              <a:rPr lang="en-US" altLang="en-US" sz="1000"/>
              <a:t>  6 months      3           1              1/5            1/7               .085</a:t>
            </a:r>
          </a:p>
          <a:p>
            <a:pPr eaLnBrk="0" hangingPunct="0"/>
            <a:r>
              <a:rPr lang="en-US" altLang="en-US" sz="1000"/>
              <a:t>12 months      5           5               1              1/5               .236</a:t>
            </a:r>
          </a:p>
          <a:p>
            <a:pPr eaLnBrk="0" hangingPunct="0"/>
            <a:r>
              <a:rPr lang="en-US" altLang="en-US" sz="1000"/>
              <a:t>24 months      7           7               5               1                 .630</a:t>
            </a:r>
          </a:p>
        </p:txBody>
      </p:sp>
      <p:sp>
        <p:nvSpPr>
          <p:cNvPr id="6154" name="Rectangle 10">
            <a:extLst>
              <a:ext uri="{FF2B5EF4-FFF2-40B4-BE49-F238E27FC236}">
                <a16:creationId xmlns:a16="http://schemas.microsoft.com/office/drawing/2014/main" id="{6D07AE98-F604-4551-BDE8-823D19C78600}"/>
              </a:ext>
            </a:extLst>
          </p:cNvPr>
          <p:cNvSpPr>
            <a:spLocks noChangeArrowheads="1"/>
          </p:cNvSpPr>
          <p:nvPr/>
        </p:nvSpPr>
        <p:spPr bwMode="auto">
          <a:xfrm>
            <a:off x="4683125" y="1708150"/>
            <a:ext cx="35321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000"/>
              <a:t>  3 months      1         1/3             1/5            1/7               .049</a:t>
            </a:r>
          </a:p>
          <a:p>
            <a:pPr eaLnBrk="0" hangingPunct="0"/>
            <a:r>
              <a:rPr lang="en-US" altLang="en-US" sz="1000"/>
              <a:t>  6 months      3           1              1/5            1/7               .085</a:t>
            </a:r>
          </a:p>
          <a:p>
            <a:pPr eaLnBrk="0" hangingPunct="0"/>
            <a:r>
              <a:rPr lang="en-US" altLang="en-US" sz="1000"/>
              <a:t>12 months      5           5               1              1/5               .236</a:t>
            </a:r>
          </a:p>
          <a:p>
            <a:pPr eaLnBrk="0" hangingPunct="0"/>
            <a:r>
              <a:rPr lang="en-US" altLang="en-US" sz="1000"/>
              <a:t>24 months      7           7               5               1                 .630</a:t>
            </a:r>
          </a:p>
        </p:txBody>
      </p:sp>
      <p:sp>
        <p:nvSpPr>
          <p:cNvPr id="6155" name="Rectangle 11">
            <a:extLst>
              <a:ext uri="{FF2B5EF4-FFF2-40B4-BE49-F238E27FC236}">
                <a16:creationId xmlns:a16="http://schemas.microsoft.com/office/drawing/2014/main" id="{F836269E-7DF9-4DFD-9F62-75AB256649E9}"/>
              </a:ext>
            </a:extLst>
          </p:cNvPr>
          <p:cNvSpPr>
            <a:spLocks noChangeArrowheads="1"/>
          </p:cNvSpPr>
          <p:nvPr/>
        </p:nvSpPr>
        <p:spPr bwMode="auto">
          <a:xfrm>
            <a:off x="2411413" y="3181350"/>
            <a:ext cx="3532187"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000"/>
              <a:t>  3 months      1           1              1/5            1/5               .078</a:t>
            </a:r>
          </a:p>
          <a:p>
            <a:pPr eaLnBrk="0" hangingPunct="0"/>
            <a:r>
              <a:rPr lang="en-US" altLang="en-US" sz="1000"/>
              <a:t>  6 months      1           1              1/5            1/5               .078</a:t>
            </a:r>
          </a:p>
          <a:p>
            <a:pPr eaLnBrk="0" hangingPunct="0"/>
            <a:r>
              <a:rPr lang="en-US" altLang="en-US" sz="1000"/>
              <a:t>12 months      5           5               1              1/3               .305</a:t>
            </a:r>
          </a:p>
          <a:p>
            <a:pPr eaLnBrk="0" hangingPunct="0"/>
            <a:r>
              <a:rPr lang="en-US" altLang="en-US" sz="1000"/>
              <a:t>24 months      5           5               3               1                 .538</a:t>
            </a:r>
          </a:p>
        </p:txBody>
      </p:sp>
      <p:sp>
        <p:nvSpPr>
          <p:cNvPr id="6156" name="Rectangle 12">
            <a:extLst>
              <a:ext uri="{FF2B5EF4-FFF2-40B4-BE49-F238E27FC236}">
                <a16:creationId xmlns:a16="http://schemas.microsoft.com/office/drawing/2014/main" id="{14618E33-0FF4-4ACF-A837-AAA362A3DE84}"/>
              </a:ext>
            </a:extLst>
          </p:cNvPr>
          <p:cNvSpPr>
            <a:spLocks noChangeArrowheads="1"/>
          </p:cNvSpPr>
          <p:nvPr/>
        </p:nvSpPr>
        <p:spPr bwMode="auto">
          <a:xfrm>
            <a:off x="204788" y="3886200"/>
            <a:ext cx="596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400" b="1">
                <a:solidFill>
                  <a:srgbClr val="800000"/>
                </a:solidFill>
              </a:rPr>
              <a:t>Table 4: Most likely factor to dominate during a specified time period</a:t>
            </a:r>
          </a:p>
        </p:txBody>
      </p:sp>
      <p:sp>
        <p:nvSpPr>
          <p:cNvPr id="6157" name="Rectangle 13">
            <a:extLst>
              <a:ext uri="{FF2B5EF4-FFF2-40B4-BE49-F238E27FC236}">
                <a16:creationId xmlns:a16="http://schemas.microsoft.com/office/drawing/2014/main" id="{E205716E-42BC-4204-B39A-4E6FEE5A3FE9}"/>
              </a:ext>
            </a:extLst>
          </p:cNvPr>
          <p:cNvSpPr>
            <a:spLocks noChangeArrowheads="1"/>
          </p:cNvSpPr>
          <p:nvPr/>
        </p:nvSpPr>
        <p:spPr bwMode="auto">
          <a:xfrm>
            <a:off x="50800" y="4241800"/>
            <a:ext cx="89916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altLang="en-US" sz="1200"/>
              <a:t>Which factor is more likely to produce a turnaround during the specified time period?          Conventional Adjustment            CA</a:t>
            </a:r>
          </a:p>
          <a:p>
            <a:pPr eaLnBrk="0" hangingPunct="0"/>
            <a:r>
              <a:rPr lang="en-US" altLang="en-US" sz="1200"/>
              <a:t>						              Restructuring                                R</a:t>
            </a:r>
          </a:p>
          <a:p>
            <a:pPr eaLnBrk="0" hangingPunct="0"/>
            <a:r>
              <a:rPr lang="en-US" altLang="en-US" sz="1200"/>
              <a:t>	</a:t>
            </a:r>
          </a:p>
          <a:p>
            <a:pPr eaLnBrk="0" hangingPunct="0"/>
            <a:r>
              <a:rPr lang="en-US" altLang="en-US" sz="1200"/>
              <a:t>Panel A:  3 Months	          Panel B:  6 Months	                   Panel C:  1 Year	          Panel D:  2 Years</a:t>
            </a:r>
          </a:p>
          <a:p>
            <a:pPr eaLnBrk="0" hangingPunct="0"/>
            <a:endParaRPr lang="en-US" altLang="en-US" sz="1200"/>
          </a:p>
          <a:p>
            <a:pPr eaLnBrk="0" hangingPunct="0"/>
            <a:r>
              <a:rPr lang="en-US" altLang="en-US" sz="1200"/>
              <a:t>           CA     R     Vec. Wts.              CA     R     Vec. Wts.                      CA     R     Vec. Wts.                        CA     R     Vec. Wts.</a:t>
            </a:r>
          </a:p>
          <a:p>
            <a:pPr eaLnBrk="0" hangingPunct="0"/>
            <a:r>
              <a:rPr lang="en-US" altLang="en-US" sz="1200"/>
              <a:t>CA        1      5        .833            CA     1      5         .833                   CA     1       1 		            CA    1     1/5        .167</a:t>
            </a:r>
          </a:p>
          <a:p>
            <a:pPr eaLnBrk="0" hangingPunct="0"/>
            <a:r>
              <a:rPr lang="en-US" altLang="en-US" sz="1200"/>
              <a:t>R         1/5    1        .167             R     1/5     1         .167                   R       1       1 		            R      5       1         .833</a:t>
            </a:r>
          </a:p>
        </p:txBody>
      </p:sp>
      <p:sp>
        <p:nvSpPr>
          <p:cNvPr id="6158" name="Line 14">
            <a:extLst>
              <a:ext uri="{FF2B5EF4-FFF2-40B4-BE49-F238E27FC236}">
                <a16:creationId xmlns:a16="http://schemas.microsoft.com/office/drawing/2014/main" id="{5233A7CE-8CC3-4909-982A-E314F17A2403}"/>
              </a:ext>
            </a:extLst>
          </p:cNvPr>
          <p:cNvSpPr>
            <a:spLocks noChangeShapeType="1"/>
          </p:cNvSpPr>
          <p:nvPr/>
        </p:nvSpPr>
        <p:spPr bwMode="auto">
          <a:xfrm>
            <a:off x="8089900" y="4497388"/>
            <a:ext cx="304800" cy="0"/>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9" name="Line 15">
            <a:extLst>
              <a:ext uri="{FF2B5EF4-FFF2-40B4-BE49-F238E27FC236}">
                <a16:creationId xmlns:a16="http://schemas.microsoft.com/office/drawing/2014/main" id="{17C1A0E6-A159-4306-B45A-9859AABA5A3B}"/>
              </a:ext>
            </a:extLst>
          </p:cNvPr>
          <p:cNvSpPr>
            <a:spLocks noChangeShapeType="1"/>
          </p:cNvSpPr>
          <p:nvPr/>
        </p:nvSpPr>
        <p:spPr bwMode="auto">
          <a:xfrm>
            <a:off x="7251700" y="4725988"/>
            <a:ext cx="1143000" cy="0"/>
          </a:xfrm>
          <a:prstGeom prst="line">
            <a:avLst/>
          </a:prstGeom>
          <a:noFill/>
          <a:ln w="12700">
            <a:solidFill>
              <a:schemeClr val="tx1"/>
            </a:solidFill>
            <a:round/>
            <a:headEnd type="none" w="sm" len="sm"/>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0" name="Rectangle 16">
            <a:extLst>
              <a:ext uri="{FF2B5EF4-FFF2-40B4-BE49-F238E27FC236}">
                <a16:creationId xmlns:a16="http://schemas.microsoft.com/office/drawing/2014/main" id="{E83B0820-B64A-4904-BABF-E358FA1C9AD6}"/>
              </a:ext>
            </a:extLst>
          </p:cNvPr>
          <p:cNvSpPr>
            <a:spLocks noChangeArrowheads="1"/>
          </p:cNvSpPr>
          <p:nvPr/>
        </p:nvSpPr>
        <p:spPr bwMode="auto">
          <a:xfrm>
            <a:off x="5711825" y="5457825"/>
            <a:ext cx="481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altLang="en-US" sz="1200"/>
              <a:t>.500</a:t>
            </a:r>
          </a:p>
          <a:p>
            <a:pPr eaLnBrk="0" hangingPunct="0"/>
            <a:r>
              <a:rPr lang="en-US" altLang="en-US" sz="1200"/>
              <a:t>.500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2127CAA-BE9F-4C51-AA18-26BBC76A961A}"/>
              </a:ext>
            </a:extLst>
          </p:cNvPr>
          <p:cNvSpPr>
            <a:spLocks noChangeArrowheads="1"/>
          </p:cNvSpPr>
          <p:nvPr/>
        </p:nvSpPr>
        <p:spPr bwMode="auto">
          <a:xfrm>
            <a:off x="0" y="98425"/>
            <a:ext cx="9067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altLang="en-US" sz="1400" b="1">
                <a:solidFill>
                  <a:srgbClr val="800000"/>
                </a:solidFill>
              </a:rPr>
              <a:t>Table 5: The Completed Supermatrix</a:t>
            </a:r>
          </a:p>
        </p:txBody>
      </p:sp>
      <p:graphicFrame>
        <p:nvGraphicFramePr>
          <p:cNvPr id="7171" name="Object 3">
            <a:extLst>
              <a:ext uri="{FF2B5EF4-FFF2-40B4-BE49-F238E27FC236}">
                <a16:creationId xmlns:a16="http://schemas.microsoft.com/office/drawing/2014/main" id="{D157875D-9DEB-4CF0-A71C-FC5A91EF4B1A}"/>
              </a:ext>
            </a:extLst>
          </p:cNvPr>
          <p:cNvGraphicFramePr>
            <a:graphicFrameLocks/>
          </p:cNvGraphicFramePr>
          <p:nvPr/>
        </p:nvGraphicFramePr>
        <p:xfrm>
          <a:off x="304800" y="457200"/>
          <a:ext cx="9525000" cy="5943600"/>
        </p:xfrm>
        <a:graphic>
          <a:graphicData uri="http://schemas.openxmlformats.org/presentationml/2006/ole">
            <mc:AlternateContent xmlns:mc="http://schemas.openxmlformats.org/markup-compatibility/2006">
              <mc:Choice xmlns:v="urn:schemas-microsoft-com:vml" Requires="v">
                <p:oleObj spid="_x0000_s7172" name="Document" r:id="rId3" imgW="8229600" imgH="5129640" progId="Word.Document.8">
                  <p:embed/>
                </p:oleObj>
              </mc:Choice>
              <mc:Fallback>
                <p:oleObj name="Document" r:id="rId3" imgW="8229600" imgH="5129640" progId="Word.Document.8">
                  <p:embed/>
                  <p:pic>
                    <p:nvPicPr>
                      <p:cNvPr id="0" name="Object 3"/>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457200"/>
                        <a:ext cx="9525000" cy="594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4" name="Object 2">
            <a:extLst>
              <a:ext uri="{FF2B5EF4-FFF2-40B4-BE49-F238E27FC236}">
                <a16:creationId xmlns:a16="http://schemas.microsoft.com/office/drawing/2014/main" id="{C8DBDECF-29BE-4DD5-ADFD-EEF7AC87072D}"/>
              </a:ext>
            </a:extLst>
          </p:cNvPr>
          <p:cNvGraphicFramePr>
            <a:graphicFrameLocks/>
          </p:cNvGraphicFramePr>
          <p:nvPr/>
        </p:nvGraphicFramePr>
        <p:xfrm>
          <a:off x="228600" y="635000"/>
          <a:ext cx="9601200" cy="5638800"/>
        </p:xfrm>
        <a:graphic>
          <a:graphicData uri="http://schemas.openxmlformats.org/presentationml/2006/ole">
            <mc:AlternateContent xmlns:mc="http://schemas.openxmlformats.org/markup-compatibility/2006">
              <mc:Choice xmlns:v="urn:schemas-microsoft-com:vml" Requires="v">
                <p:oleObj spid="_x0000_s8196" name="Document" r:id="rId3" imgW="8229600" imgH="4587840" progId="Word.Document.8">
                  <p:embed/>
                </p:oleObj>
              </mc:Choice>
              <mc:Fallback>
                <p:oleObj name="Document" r:id="rId3" imgW="8229600" imgH="4587840" progId="Word.Document.8">
                  <p:embed/>
                  <p:pic>
                    <p:nvPicPr>
                      <p:cNvPr id="0" name="Object 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635000"/>
                        <a:ext cx="9601200"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195" name="Rectangle 3">
            <a:extLst>
              <a:ext uri="{FF2B5EF4-FFF2-40B4-BE49-F238E27FC236}">
                <a16:creationId xmlns:a16="http://schemas.microsoft.com/office/drawing/2014/main" id="{0DD62AF0-1207-4508-8D85-CE285FC4A524}"/>
              </a:ext>
            </a:extLst>
          </p:cNvPr>
          <p:cNvSpPr>
            <a:spLocks noChangeArrowheads="1"/>
          </p:cNvSpPr>
          <p:nvPr/>
        </p:nvSpPr>
        <p:spPr bwMode="auto">
          <a:xfrm>
            <a:off x="228600" y="174625"/>
            <a:ext cx="8382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altLang="en-US" sz="1400" b="1"/>
              <a:t>Table 6: The Limiting Supermatrix</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7460027B-0677-4D05-BA0E-381D7BEDB98E}"/>
              </a:ext>
            </a:extLst>
          </p:cNvPr>
          <p:cNvSpPr>
            <a:spLocks noGrp="1" noChangeArrowheads="1"/>
          </p:cNvSpPr>
          <p:nvPr>
            <p:ph type="title"/>
          </p:nvPr>
        </p:nvSpPr>
        <p:spPr/>
        <p:txBody>
          <a:bodyPr/>
          <a:lstStyle/>
          <a:p>
            <a:r>
              <a:rPr lang="en-US" altLang="en-US" b="1"/>
              <a:t>Conclusion</a:t>
            </a:r>
          </a:p>
        </p:txBody>
      </p:sp>
      <p:sp>
        <p:nvSpPr>
          <p:cNvPr id="11267" name="Rectangle 3">
            <a:extLst>
              <a:ext uri="{FF2B5EF4-FFF2-40B4-BE49-F238E27FC236}">
                <a16:creationId xmlns:a16="http://schemas.microsoft.com/office/drawing/2014/main" id="{35E8FEE8-68B4-4D41-A5BE-A1284BC55BEA}"/>
              </a:ext>
            </a:extLst>
          </p:cNvPr>
          <p:cNvSpPr>
            <a:spLocks noGrp="1" noChangeArrowheads="1"/>
          </p:cNvSpPr>
          <p:nvPr>
            <p:ph type="body" idx="1"/>
          </p:nvPr>
        </p:nvSpPr>
        <p:spPr/>
        <p:txBody>
          <a:bodyPr/>
          <a:lstStyle/>
          <a:p>
            <a:r>
              <a:rPr lang="en-US" altLang="en-US"/>
              <a:t>The predicted time of turnaround was 10.45 months from late December 1991/early January 1992, which would have been about November 1992.</a:t>
            </a:r>
          </a:p>
          <a:p>
            <a:endParaRPr lang="en-US" altLang="en-US"/>
          </a:p>
          <a:p>
            <a:r>
              <a:rPr lang="en-US" altLang="en-US"/>
              <a:t>The consensus of financial experts is that the turnaround of the economy happened about that time.</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858</Words>
  <Application>Microsoft Office PowerPoint</Application>
  <PresentationFormat>On-screen Show (4:3)</PresentationFormat>
  <Paragraphs>124</Paragraphs>
  <Slides>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4" baseType="lpstr">
      <vt:lpstr>Arial</vt:lpstr>
      <vt:lpstr>Tahoma</vt:lpstr>
      <vt:lpstr>Times New Roman</vt:lpstr>
      <vt:lpstr>Default Design</vt:lpstr>
      <vt:lpstr>Microsoft Word Document</vt:lpstr>
      <vt:lpstr>PowerPoint Presentation</vt:lpstr>
      <vt:lpstr>US Economy Recovery 1991</vt:lpstr>
      <vt:lpstr>PowerPoint Presentation</vt:lpstr>
      <vt:lpstr>PowerPoint Presentation</vt:lpstr>
      <vt:lpstr>PowerPoint Presentation</vt:lpstr>
      <vt:lpstr>PowerPoint Presentation</vt:lpstr>
      <vt:lpstr>PowerPoint Presentation</vt:lpstr>
      <vt:lpstr>PowerPoint Presentation</vt:lpstr>
      <vt:lpstr>Conclusion</vt:lpstr>
    </vt:vector>
  </TitlesOfParts>
  <Company>University of Pittsburgh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SAATY</dc:creator>
  <cp:lastModifiedBy>LR Wei</cp:lastModifiedBy>
  <cp:revision>2</cp:revision>
  <dcterms:created xsi:type="dcterms:W3CDTF">2003-08-24T19:57:21Z</dcterms:created>
  <dcterms:modified xsi:type="dcterms:W3CDTF">2019-01-07T04:05:19Z</dcterms:modified>
</cp:coreProperties>
</file>