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67" r:id="rId2"/>
    <p:sldId id="256" r:id="rId3"/>
    <p:sldId id="259" r:id="rId4"/>
    <p:sldId id="268" r:id="rId5"/>
    <p:sldId id="257" r:id="rId6"/>
    <p:sldId id="258" r:id="rId7"/>
    <p:sldId id="276" r:id="rId8"/>
    <p:sldId id="277" r:id="rId9"/>
    <p:sldId id="278" r:id="rId10"/>
    <p:sldId id="279" r:id="rId11"/>
    <p:sldId id="280" r:id="rId12"/>
    <p:sldId id="281" r:id="rId13"/>
    <p:sldId id="282" r:id="rId14"/>
    <p:sldId id="289" r:id="rId15"/>
    <p:sldId id="283" r:id="rId16"/>
    <p:sldId id="285" r:id="rId17"/>
    <p:sldId id="286" r:id="rId18"/>
    <p:sldId id="28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F418AA-BD77-46E1-98BA-7DDDAEEB214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5B6422A-C2C8-4942-A35A-05B0862FD9BF}">
      <dgm:prSet phldrT="[Text]" custT="1"/>
      <dgm:spPr/>
      <dgm:t>
        <a:bodyPr/>
        <a:lstStyle/>
        <a:p>
          <a:r>
            <a:rPr lang="en-US" sz="1800" dirty="0"/>
            <a:t>Maintain Scholarships for All Athletes</a:t>
          </a:r>
        </a:p>
      </dgm:t>
    </dgm:pt>
    <dgm:pt modelId="{49295449-A550-44FA-A997-48BD26026F07}" type="parTrans" cxnId="{3CD3CE04-0EDB-4E0D-8A2D-098771B99197}">
      <dgm:prSet/>
      <dgm:spPr/>
      <dgm:t>
        <a:bodyPr/>
        <a:lstStyle/>
        <a:p>
          <a:endParaRPr lang="en-US"/>
        </a:p>
      </dgm:t>
    </dgm:pt>
    <dgm:pt modelId="{B6F8334E-8CBB-43D6-92E8-4F582F2D664D}" type="sibTrans" cxnId="{3CD3CE04-0EDB-4E0D-8A2D-098771B99197}">
      <dgm:prSet/>
      <dgm:spPr/>
      <dgm:t>
        <a:bodyPr/>
        <a:lstStyle/>
        <a:p>
          <a:endParaRPr lang="en-US"/>
        </a:p>
      </dgm:t>
    </dgm:pt>
    <dgm:pt modelId="{73C42F71-4D54-4A3E-BE94-415DE57493DD}">
      <dgm:prSet phldrT="[Text]" custT="1"/>
      <dgm:spPr/>
      <dgm:t>
        <a:bodyPr/>
        <a:lstStyle/>
        <a:p>
          <a:r>
            <a:rPr lang="en-US" sz="1800" dirty="0"/>
            <a:t>Pay Athletes in Revenue Generating Sports</a:t>
          </a:r>
        </a:p>
      </dgm:t>
    </dgm:pt>
    <dgm:pt modelId="{4B639C2C-8DD0-4B97-A9A5-077BFF876419}" type="parTrans" cxnId="{5134A25A-97B5-4D99-A22C-36D9AA3B7300}">
      <dgm:prSet/>
      <dgm:spPr/>
      <dgm:t>
        <a:bodyPr/>
        <a:lstStyle/>
        <a:p>
          <a:endParaRPr lang="en-US"/>
        </a:p>
      </dgm:t>
    </dgm:pt>
    <dgm:pt modelId="{A175D442-E409-446F-967E-F3A5E800061C}" type="sibTrans" cxnId="{5134A25A-97B5-4D99-A22C-36D9AA3B7300}">
      <dgm:prSet/>
      <dgm:spPr/>
      <dgm:t>
        <a:bodyPr/>
        <a:lstStyle/>
        <a:p>
          <a:endParaRPr lang="en-US"/>
        </a:p>
      </dgm:t>
    </dgm:pt>
    <dgm:pt modelId="{FF59C92D-0D28-4AB8-BAD7-E82B7026A3CA}">
      <dgm:prSet phldrT="[Text]" custT="1"/>
      <dgm:spPr/>
      <dgm:t>
        <a:bodyPr/>
        <a:lstStyle/>
        <a:p>
          <a:r>
            <a:rPr lang="en-US" sz="1800" dirty="0"/>
            <a:t>Pay Athletes in All Athletic Organizations</a:t>
          </a:r>
        </a:p>
      </dgm:t>
    </dgm:pt>
    <dgm:pt modelId="{BEB75528-0082-4305-9581-B42197E33E57}" type="parTrans" cxnId="{33A18C97-4728-4318-8F28-E25A58BAD71B}">
      <dgm:prSet/>
      <dgm:spPr/>
      <dgm:t>
        <a:bodyPr/>
        <a:lstStyle/>
        <a:p>
          <a:endParaRPr lang="en-US"/>
        </a:p>
      </dgm:t>
    </dgm:pt>
    <dgm:pt modelId="{6732D865-244F-4413-9070-3725BC7270D8}" type="sibTrans" cxnId="{33A18C97-4728-4318-8F28-E25A58BAD71B}">
      <dgm:prSet/>
      <dgm:spPr/>
      <dgm:t>
        <a:bodyPr/>
        <a:lstStyle/>
        <a:p>
          <a:endParaRPr lang="en-US"/>
        </a:p>
      </dgm:t>
    </dgm:pt>
    <dgm:pt modelId="{E5F3EF7F-09AD-4A8A-A684-8ED740CB5D4A}">
      <dgm:prSet phldrT="[Text]" custT="1"/>
      <dgm:spPr/>
      <dgm:t>
        <a:bodyPr/>
        <a:lstStyle/>
        <a:p>
          <a:r>
            <a:rPr lang="en-US" sz="1800" dirty="0"/>
            <a:t>This option maintains the understanding that student athletes are firstly students, then athletes. </a:t>
          </a:r>
        </a:p>
      </dgm:t>
    </dgm:pt>
    <dgm:pt modelId="{8051D182-2E2A-43BA-B671-95B0A2D5F8E6}" type="parTrans" cxnId="{A4EFC8B0-02C4-4A1C-8919-C848BC7B776B}">
      <dgm:prSet/>
      <dgm:spPr/>
      <dgm:t>
        <a:bodyPr/>
        <a:lstStyle/>
        <a:p>
          <a:endParaRPr lang="en-US"/>
        </a:p>
      </dgm:t>
    </dgm:pt>
    <dgm:pt modelId="{7D6A1387-630B-4044-BF38-38A697A6BE35}" type="sibTrans" cxnId="{A4EFC8B0-02C4-4A1C-8919-C848BC7B776B}">
      <dgm:prSet/>
      <dgm:spPr/>
      <dgm:t>
        <a:bodyPr/>
        <a:lstStyle/>
        <a:p>
          <a:endParaRPr lang="en-US"/>
        </a:p>
      </dgm:t>
    </dgm:pt>
    <dgm:pt modelId="{CBD4853E-FC2A-4851-AC51-51313112613B}">
      <dgm:prSet phldrT="[Text]"/>
      <dgm:spPr/>
      <dgm:t>
        <a:bodyPr/>
        <a:lstStyle/>
        <a:p>
          <a:r>
            <a:rPr lang="en-US" dirty="0"/>
            <a:t>This option would require compensation of a select group of athletes who participate in revenue generating sports; usually defined as Football, and Men’s and Women’s Basketball.  They become salaried employees.</a:t>
          </a:r>
        </a:p>
      </dgm:t>
    </dgm:pt>
    <dgm:pt modelId="{8BF6F195-9088-4B4E-B768-354E7FC2C156}" type="parTrans" cxnId="{2633F0D9-AAAE-4789-B89F-28EE06B415D5}">
      <dgm:prSet/>
      <dgm:spPr/>
      <dgm:t>
        <a:bodyPr/>
        <a:lstStyle/>
        <a:p>
          <a:endParaRPr lang="en-US"/>
        </a:p>
      </dgm:t>
    </dgm:pt>
    <dgm:pt modelId="{1064761D-E00A-4B31-98D3-EB00A309DA1E}" type="sibTrans" cxnId="{2633F0D9-AAAE-4789-B89F-28EE06B415D5}">
      <dgm:prSet/>
      <dgm:spPr/>
      <dgm:t>
        <a:bodyPr/>
        <a:lstStyle/>
        <a:p>
          <a:endParaRPr lang="en-US"/>
        </a:p>
      </dgm:t>
    </dgm:pt>
    <dgm:pt modelId="{CE3DBA3C-BE43-4607-B071-7E355C326F23}">
      <dgm:prSet phldrT="[Text]"/>
      <dgm:spPr/>
      <dgm:t>
        <a:bodyPr/>
        <a:lstStyle/>
        <a:p>
          <a:r>
            <a:rPr lang="en-US" dirty="0"/>
            <a:t>This option would require the compensation of all athletes under the umbrella of the Athletics department, included the varsity sports teams, the Cheerleaders, and the University of Pittsburgh Varsity Marching Band. They all become salaried employees.</a:t>
          </a:r>
        </a:p>
      </dgm:t>
    </dgm:pt>
    <dgm:pt modelId="{C212784E-693F-49D1-B46F-A1E6DC38A862}" type="parTrans" cxnId="{D697AD0C-714F-479F-A54A-BFCE57B70FF8}">
      <dgm:prSet/>
      <dgm:spPr/>
      <dgm:t>
        <a:bodyPr/>
        <a:lstStyle/>
        <a:p>
          <a:endParaRPr lang="en-US"/>
        </a:p>
      </dgm:t>
    </dgm:pt>
    <dgm:pt modelId="{ACB85D39-2659-4D53-8700-06DA63400261}" type="sibTrans" cxnId="{D697AD0C-714F-479F-A54A-BFCE57B70FF8}">
      <dgm:prSet/>
      <dgm:spPr/>
      <dgm:t>
        <a:bodyPr/>
        <a:lstStyle/>
        <a:p>
          <a:endParaRPr lang="en-US"/>
        </a:p>
      </dgm:t>
    </dgm:pt>
    <dgm:pt modelId="{B521826E-7336-4653-A131-746B7F58FF77}">
      <dgm:prSet phldrT="[Text]" custT="1"/>
      <dgm:spPr/>
      <dgm:t>
        <a:bodyPr/>
        <a:lstStyle/>
        <a:p>
          <a:r>
            <a:rPr lang="en-US" sz="1800" dirty="0"/>
            <a:t>This is equivalent to the “do nothing” option</a:t>
          </a:r>
        </a:p>
      </dgm:t>
    </dgm:pt>
    <dgm:pt modelId="{0379BC9A-C7A6-458A-8BAF-E3B82F48EA3A}" type="parTrans" cxnId="{8AF92AA0-C367-4672-B3F9-7E0F89EAB7BA}">
      <dgm:prSet/>
      <dgm:spPr/>
      <dgm:t>
        <a:bodyPr/>
        <a:lstStyle/>
        <a:p>
          <a:endParaRPr lang="en-US"/>
        </a:p>
      </dgm:t>
    </dgm:pt>
    <dgm:pt modelId="{BC3CE25A-1596-4AF8-A68A-ED555BF94FB0}" type="sibTrans" cxnId="{8AF92AA0-C367-4672-B3F9-7E0F89EAB7BA}">
      <dgm:prSet/>
      <dgm:spPr/>
      <dgm:t>
        <a:bodyPr/>
        <a:lstStyle/>
        <a:p>
          <a:endParaRPr lang="en-US"/>
        </a:p>
      </dgm:t>
    </dgm:pt>
    <dgm:pt modelId="{7093F7A0-8934-4286-AB78-8861CD67564D}">
      <dgm:prSet phldrT="[Text]"/>
      <dgm:spPr/>
      <dgm:t>
        <a:bodyPr/>
        <a:lstStyle/>
        <a:p>
          <a:r>
            <a:rPr lang="en-US" dirty="0"/>
            <a:t>All other athletes in the “Olympic” (non-revenue generating) sports would maintain their status as student athletes and will continue to receive their scholarships.</a:t>
          </a:r>
        </a:p>
      </dgm:t>
    </dgm:pt>
    <dgm:pt modelId="{518E5312-20F3-44EB-8441-574A0CF9ECDA}" type="parTrans" cxnId="{D140F1FC-61C5-4E37-9556-0CAB0B65E705}">
      <dgm:prSet/>
      <dgm:spPr/>
      <dgm:t>
        <a:bodyPr/>
        <a:lstStyle/>
        <a:p>
          <a:endParaRPr lang="en-US"/>
        </a:p>
      </dgm:t>
    </dgm:pt>
    <dgm:pt modelId="{A17AD5BC-2225-4A26-88C7-4E9F059340AB}" type="sibTrans" cxnId="{D140F1FC-61C5-4E37-9556-0CAB0B65E705}">
      <dgm:prSet/>
      <dgm:spPr/>
      <dgm:t>
        <a:bodyPr/>
        <a:lstStyle/>
        <a:p>
          <a:endParaRPr lang="en-US"/>
        </a:p>
      </dgm:t>
    </dgm:pt>
    <dgm:pt modelId="{4CAB0AAF-7CC5-4F4B-8193-8B4FF2353969}" type="pres">
      <dgm:prSet presAssocID="{4DF418AA-BD77-46E1-98BA-7DDDAEEB214A}" presName="linear" presStyleCnt="0">
        <dgm:presLayoutVars>
          <dgm:dir/>
          <dgm:animLvl val="lvl"/>
          <dgm:resizeHandles val="exact"/>
        </dgm:presLayoutVars>
      </dgm:prSet>
      <dgm:spPr/>
    </dgm:pt>
    <dgm:pt modelId="{67E27918-D5FF-49F7-9002-31104DE0659F}" type="pres">
      <dgm:prSet presAssocID="{15B6422A-C2C8-4942-A35A-05B0862FD9BF}" presName="parentLin" presStyleCnt="0"/>
      <dgm:spPr/>
    </dgm:pt>
    <dgm:pt modelId="{80639AD4-AD6D-4833-B9A0-712B057EB165}" type="pres">
      <dgm:prSet presAssocID="{15B6422A-C2C8-4942-A35A-05B0862FD9BF}" presName="parentLeftMargin" presStyleLbl="node1" presStyleIdx="0" presStyleCnt="3"/>
      <dgm:spPr/>
    </dgm:pt>
    <dgm:pt modelId="{9DFE97FA-BFC4-4190-B068-D1FAAA8C38DC}" type="pres">
      <dgm:prSet presAssocID="{15B6422A-C2C8-4942-A35A-05B0862FD9BF}" presName="parentText" presStyleLbl="node1" presStyleIdx="0" presStyleCnt="3">
        <dgm:presLayoutVars>
          <dgm:chMax val="0"/>
          <dgm:bulletEnabled val="1"/>
        </dgm:presLayoutVars>
      </dgm:prSet>
      <dgm:spPr/>
    </dgm:pt>
    <dgm:pt modelId="{5FFE2ACF-FF73-4D03-8EEA-FD5CF9DB4BFB}" type="pres">
      <dgm:prSet presAssocID="{15B6422A-C2C8-4942-A35A-05B0862FD9BF}" presName="negativeSpace" presStyleCnt="0"/>
      <dgm:spPr/>
    </dgm:pt>
    <dgm:pt modelId="{A4023A76-43D3-4C23-B593-97F65902B60B}" type="pres">
      <dgm:prSet presAssocID="{15B6422A-C2C8-4942-A35A-05B0862FD9BF}" presName="childText" presStyleLbl="conFgAcc1" presStyleIdx="0" presStyleCnt="3">
        <dgm:presLayoutVars>
          <dgm:bulletEnabled val="1"/>
        </dgm:presLayoutVars>
      </dgm:prSet>
      <dgm:spPr/>
    </dgm:pt>
    <dgm:pt modelId="{67B9E31F-7A85-43E1-BD18-F08C68D3BF83}" type="pres">
      <dgm:prSet presAssocID="{B6F8334E-8CBB-43D6-92E8-4F582F2D664D}" presName="spaceBetweenRectangles" presStyleCnt="0"/>
      <dgm:spPr/>
    </dgm:pt>
    <dgm:pt modelId="{B69F8B2F-650B-4EF0-84DB-833293E7D886}" type="pres">
      <dgm:prSet presAssocID="{73C42F71-4D54-4A3E-BE94-415DE57493DD}" presName="parentLin" presStyleCnt="0"/>
      <dgm:spPr/>
    </dgm:pt>
    <dgm:pt modelId="{EB5210D6-7A21-40A7-859D-7ABCE7D67747}" type="pres">
      <dgm:prSet presAssocID="{73C42F71-4D54-4A3E-BE94-415DE57493DD}" presName="parentLeftMargin" presStyleLbl="node1" presStyleIdx="0" presStyleCnt="3"/>
      <dgm:spPr/>
    </dgm:pt>
    <dgm:pt modelId="{1FF32DF5-130E-4B71-8F5B-0ACD3071B066}" type="pres">
      <dgm:prSet presAssocID="{73C42F71-4D54-4A3E-BE94-415DE57493DD}" presName="parentText" presStyleLbl="node1" presStyleIdx="1" presStyleCnt="3">
        <dgm:presLayoutVars>
          <dgm:chMax val="0"/>
          <dgm:bulletEnabled val="1"/>
        </dgm:presLayoutVars>
      </dgm:prSet>
      <dgm:spPr/>
    </dgm:pt>
    <dgm:pt modelId="{0136E67A-B627-4935-8714-D43BD69B7215}" type="pres">
      <dgm:prSet presAssocID="{73C42F71-4D54-4A3E-BE94-415DE57493DD}" presName="negativeSpace" presStyleCnt="0"/>
      <dgm:spPr/>
    </dgm:pt>
    <dgm:pt modelId="{6211BB94-5212-42F2-B682-19304C40108A}" type="pres">
      <dgm:prSet presAssocID="{73C42F71-4D54-4A3E-BE94-415DE57493DD}" presName="childText" presStyleLbl="conFgAcc1" presStyleIdx="1" presStyleCnt="3">
        <dgm:presLayoutVars>
          <dgm:bulletEnabled val="1"/>
        </dgm:presLayoutVars>
      </dgm:prSet>
      <dgm:spPr/>
    </dgm:pt>
    <dgm:pt modelId="{78A0B4E4-87DE-4A44-82DE-B70C8519A5DF}" type="pres">
      <dgm:prSet presAssocID="{A175D442-E409-446F-967E-F3A5E800061C}" presName="spaceBetweenRectangles" presStyleCnt="0"/>
      <dgm:spPr/>
    </dgm:pt>
    <dgm:pt modelId="{2BB25AFB-2831-488E-BD9A-47E208B168FE}" type="pres">
      <dgm:prSet presAssocID="{FF59C92D-0D28-4AB8-BAD7-E82B7026A3CA}" presName="parentLin" presStyleCnt="0"/>
      <dgm:spPr/>
    </dgm:pt>
    <dgm:pt modelId="{6C849798-3698-4E64-B77F-28A403FEC6BD}" type="pres">
      <dgm:prSet presAssocID="{FF59C92D-0D28-4AB8-BAD7-E82B7026A3CA}" presName="parentLeftMargin" presStyleLbl="node1" presStyleIdx="1" presStyleCnt="3"/>
      <dgm:spPr/>
    </dgm:pt>
    <dgm:pt modelId="{377619CB-723C-46F2-A659-7C95E52ACD09}" type="pres">
      <dgm:prSet presAssocID="{FF59C92D-0D28-4AB8-BAD7-E82B7026A3CA}" presName="parentText" presStyleLbl="node1" presStyleIdx="2" presStyleCnt="3">
        <dgm:presLayoutVars>
          <dgm:chMax val="0"/>
          <dgm:bulletEnabled val="1"/>
        </dgm:presLayoutVars>
      </dgm:prSet>
      <dgm:spPr/>
    </dgm:pt>
    <dgm:pt modelId="{D1CA37AF-4E7D-4034-8180-0BD91A90FB89}" type="pres">
      <dgm:prSet presAssocID="{FF59C92D-0D28-4AB8-BAD7-E82B7026A3CA}" presName="negativeSpace" presStyleCnt="0"/>
      <dgm:spPr/>
    </dgm:pt>
    <dgm:pt modelId="{DD3D9F20-0A90-4477-8D1E-034313D23912}" type="pres">
      <dgm:prSet presAssocID="{FF59C92D-0D28-4AB8-BAD7-E82B7026A3CA}" presName="childText" presStyleLbl="conFgAcc1" presStyleIdx="2" presStyleCnt="3">
        <dgm:presLayoutVars>
          <dgm:bulletEnabled val="1"/>
        </dgm:presLayoutVars>
      </dgm:prSet>
      <dgm:spPr/>
    </dgm:pt>
  </dgm:ptLst>
  <dgm:cxnLst>
    <dgm:cxn modelId="{3CD3CE04-0EDB-4E0D-8A2D-098771B99197}" srcId="{4DF418AA-BD77-46E1-98BA-7DDDAEEB214A}" destId="{15B6422A-C2C8-4942-A35A-05B0862FD9BF}" srcOrd="0" destOrd="0" parTransId="{49295449-A550-44FA-A997-48BD26026F07}" sibTransId="{B6F8334E-8CBB-43D6-92E8-4F582F2D664D}"/>
    <dgm:cxn modelId="{468EBA08-023D-4FB7-A45C-764283436F9B}" type="presOf" srcId="{E5F3EF7F-09AD-4A8A-A684-8ED740CB5D4A}" destId="{A4023A76-43D3-4C23-B593-97F65902B60B}" srcOrd="0" destOrd="0" presId="urn:microsoft.com/office/officeart/2005/8/layout/list1"/>
    <dgm:cxn modelId="{D697AD0C-714F-479F-A54A-BFCE57B70FF8}" srcId="{FF59C92D-0D28-4AB8-BAD7-E82B7026A3CA}" destId="{CE3DBA3C-BE43-4607-B071-7E355C326F23}" srcOrd="0" destOrd="0" parTransId="{C212784E-693F-49D1-B46F-A1E6DC38A862}" sibTransId="{ACB85D39-2659-4D53-8700-06DA63400261}"/>
    <dgm:cxn modelId="{5AA06B0F-EDE3-41FA-AA00-4F519EA3BC9C}" type="presOf" srcId="{15B6422A-C2C8-4942-A35A-05B0862FD9BF}" destId="{9DFE97FA-BFC4-4190-B068-D1FAAA8C38DC}" srcOrd="1" destOrd="0" presId="urn:microsoft.com/office/officeart/2005/8/layout/list1"/>
    <dgm:cxn modelId="{AA5DE167-3AAA-4A81-B11D-FC0FA92CA466}" type="presOf" srcId="{FF59C92D-0D28-4AB8-BAD7-E82B7026A3CA}" destId="{377619CB-723C-46F2-A659-7C95E52ACD09}" srcOrd="1" destOrd="0" presId="urn:microsoft.com/office/officeart/2005/8/layout/list1"/>
    <dgm:cxn modelId="{6AF9784A-D76A-441D-B9B0-9D36F9AABB41}" type="presOf" srcId="{7093F7A0-8934-4286-AB78-8861CD67564D}" destId="{6211BB94-5212-42F2-B682-19304C40108A}" srcOrd="0" destOrd="1" presId="urn:microsoft.com/office/officeart/2005/8/layout/list1"/>
    <dgm:cxn modelId="{47A85F6F-B50C-43F3-901F-3360D548F535}" type="presOf" srcId="{CE3DBA3C-BE43-4607-B071-7E355C326F23}" destId="{DD3D9F20-0A90-4477-8D1E-034313D23912}" srcOrd="0" destOrd="0" presId="urn:microsoft.com/office/officeart/2005/8/layout/list1"/>
    <dgm:cxn modelId="{BA2F7F73-6B97-46AC-99BE-1CB73D222B1C}" type="presOf" srcId="{73C42F71-4D54-4A3E-BE94-415DE57493DD}" destId="{1FF32DF5-130E-4B71-8F5B-0ACD3071B066}" srcOrd="1" destOrd="0" presId="urn:microsoft.com/office/officeart/2005/8/layout/list1"/>
    <dgm:cxn modelId="{00C6A153-1F8A-435B-96C0-4E463065A908}" type="presOf" srcId="{FF59C92D-0D28-4AB8-BAD7-E82B7026A3CA}" destId="{6C849798-3698-4E64-B77F-28A403FEC6BD}" srcOrd="0" destOrd="0" presId="urn:microsoft.com/office/officeart/2005/8/layout/list1"/>
    <dgm:cxn modelId="{5134A25A-97B5-4D99-A22C-36D9AA3B7300}" srcId="{4DF418AA-BD77-46E1-98BA-7DDDAEEB214A}" destId="{73C42F71-4D54-4A3E-BE94-415DE57493DD}" srcOrd="1" destOrd="0" parTransId="{4B639C2C-8DD0-4B97-A9A5-077BFF876419}" sibTransId="{A175D442-E409-446F-967E-F3A5E800061C}"/>
    <dgm:cxn modelId="{DC7EE67C-49D2-45C1-999F-9BDAEBC0C3CD}" type="presOf" srcId="{73C42F71-4D54-4A3E-BE94-415DE57493DD}" destId="{EB5210D6-7A21-40A7-859D-7ABCE7D67747}" srcOrd="0" destOrd="0" presId="urn:microsoft.com/office/officeart/2005/8/layout/list1"/>
    <dgm:cxn modelId="{9BD8B88E-59C0-4AF7-B4CD-AFB10D22710D}" type="presOf" srcId="{4DF418AA-BD77-46E1-98BA-7DDDAEEB214A}" destId="{4CAB0AAF-7CC5-4F4B-8193-8B4FF2353969}" srcOrd="0" destOrd="0" presId="urn:microsoft.com/office/officeart/2005/8/layout/list1"/>
    <dgm:cxn modelId="{33A18C97-4728-4318-8F28-E25A58BAD71B}" srcId="{4DF418AA-BD77-46E1-98BA-7DDDAEEB214A}" destId="{FF59C92D-0D28-4AB8-BAD7-E82B7026A3CA}" srcOrd="2" destOrd="0" parTransId="{BEB75528-0082-4305-9581-B42197E33E57}" sibTransId="{6732D865-244F-4413-9070-3725BC7270D8}"/>
    <dgm:cxn modelId="{8AF92AA0-C367-4672-B3F9-7E0F89EAB7BA}" srcId="{15B6422A-C2C8-4942-A35A-05B0862FD9BF}" destId="{B521826E-7336-4653-A131-746B7F58FF77}" srcOrd="1" destOrd="0" parTransId="{0379BC9A-C7A6-458A-8BAF-E3B82F48EA3A}" sibTransId="{BC3CE25A-1596-4AF8-A68A-ED555BF94FB0}"/>
    <dgm:cxn modelId="{A4EFC8B0-02C4-4A1C-8919-C848BC7B776B}" srcId="{15B6422A-C2C8-4942-A35A-05B0862FD9BF}" destId="{E5F3EF7F-09AD-4A8A-A684-8ED740CB5D4A}" srcOrd="0" destOrd="0" parTransId="{8051D182-2E2A-43BA-B671-95B0A2D5F8E6}" sibTransId="{7D6A1387-630B-4044-BF38-38A697A6BE35}"/>
    <dgm:cxn modelId="{217A0DC6-4A21-4CA6-B347-0400A38A9AB9}" type="presOf" srcId="{B521826E-7336-4653-A131-746B7F58FF77}" destId="{A4023A76-43D3-4C23-B593-97F65902B60B}" srcOrd="0" destOrd="1" presId="urn:microsoft.com/office/officeart/2005/8/layout/list1"/>
    <dgm:cxn modelId="{032856C8-67B1-40BE-AFE7-13874A5B681A}" type="presOf" srcId="{CBD4853E-FC2A-4851-AC51-51313112613B}" destId="{6211BB94-5212-42F2-B682-19304C40108A}" srcOrd="0" destOrd="0" presId="urn:microsoft.com/office/officeart/2005/8/layout/list1"/>
    <dgm:cxn modelId="{2633F0D9-AAAE-4789-B89F-28EE06B415D5}" srcId="{73C42F71-4D54-4A3E-BE94-415DE57493DD}" destId="{CBD4853E-FC2A-4851-AC51-51313112613B}" srcOrd="0" destOrd="0" parTransId="{8BF6F195-9088-4B4E-B768-354E7FC2C156}" sibTransId="{1064761D-E00A-4B31-98D3-EB00A309DA1E}"/>
    <dgm:cxn modelId="{6DBA81F3-98F3-4D4C-9F27-885585DFBAEE}" type="presOf" srcId="{15B6422A-C2C8-4942-A35A-05B0862FD9BF}" destId="{80639AD4-AD6D-4833-B9A0-712B057EB165}" srcOrd="0" destOrd="0" presId="urn:microsoft.com/office/officeart/2005/8/layout/list1"/>
    <dgm:cxn modelId="{D140F1FC-61C5-4E37-9556-0CAB0B65E705}" srcId="{73C42F71-4D54-4A3E-BE94-415DE57493DD}" destId="{7093F7A0-8934-4286-AB78-8861CD67564D}" srcOrd="1" destOrd="0" parTransId="{518E5312-20F3-44EB-8441-574A0CF9ECDA}" sibTransId="{A17AD5BC-2225-4A26-88C7-4E9F059340AB}"/>
    <dgm:cxn modelId="{897A08D3-829C-44D5-A3DA-1750A65A695E}" type="presParOf" srcId="{4CAB0AAF-7CC5-4F4B-8193-8B4FF2353969}" destId="{67E27918-D5FF-49F7-9002-31104DE0659F}" srcOrd="0" destOrd="0" presId="urn:microsoft.com/office/officeart/2005/8/layout/list1"/>
    <dgm:cxn modelId="{07042421-89D9-4C24-81DA-191B56E65D8B}" type="presParOf" srcId="{67E27918-D5FF-49F7-9002-31104DE0659F}" destId="{80639AD4-AD6D-4833-B9A0-712B057EB165}" srcOrd="0" destOrd="0" presId="urn:microsoft.com/office/officeart/2005/8/layout/list1"/>
    <dgm:cxn modelId="{991F2EC8-A39C-40F5-834B-85228CAB166C}" type="presParOf" srcId="{67E27918-D5FF-49F7-9002-31104DE0659F}" destId="{9DFE97FA-BFC4-4190-B068-D1FAAA8C38DC}" srcOrd="1" destOrd="0" presId="urn:microsoft.com/office/officeart/2005/8/layout/list1"/>
    <dgm:cxn modelId="{8D33ECD8-A4AE-43F0-B7D2-635BA9F903C6}" type="presParOf" srcId="{4CAB0AAF-7CC5-4F4B-8193-8B4FF2353969}" destId="{5FFE2ACF-FF73-4D03-8EEA-FD5CF9DB4BFB}" srcOrd="1" destOrd="0" presId="urn:microsoft.com/office/officeart/2005/8/layout/list1"/>
    <dgm:cxn modelId="{67D4040B-E39C-4424-BB3C-22229BB4F30C}" type="presParOf" srcId="{4CAB0AAF-7CC5-4F4B-8193-8B4FF2353969}" destId="{A4023A76-43D3-4C23-B593-97F65902B60B}" srcOrd="2" destOrd="0" presId="urn:microsoft.com/office/officeart/2005/8/layout/list1"/>
    <dgm:cxn modelId="{7936EA02-7C40-402B-9694-71E8E256E1E2}" type="presParOf" srcId="{4CAB0AAF-7CC5-4F4B-8193-8B4FF2353969}" destId="{67B9E31F-7A85-43E1-BD18-F08C68D3BF83}" srcOrd="3" destOrd="0" presId="urn:microsoft.com/office/officeart/2005/8/layout/list1"/>
    <dgm:cxn modelId="{9B9DCFAF-80BD-41F5-9B75-E87F37B5FF0E}" type="presParOf" srcId="{4CAB0AAF-7CC5-4F4B-8193-8B4FF2353969}" destId="{B69F8B2F-650B-4EF0-84DB-833293E7D886}" srcOrd="4" destOrd="0" presId="urn:microsoft.com/office/officeart/2005/8/layout/list1"/>
    <dgm:cxn modelId="{8F9E5ECB-78B0-4C6A-BFA5-B6A91C00AED8}" type="presParOf" srcId="{B69F8B2F-650B-4EF0-84DB-833293E7D886}" destId="{EB5210D6-7A21-40A7-859D-7ABCE7D67747}" srcOrd="0" destOrd="0" presId="urn:microsoft.com/office/officeart/2005/8/layout/list1"/>
    <dgm:cxn modelId="{09F924D7-F69E-486D-9AC6-12A954205AB4}" type="presParOf" srcId="{B69F8B2F-650B-4EF0-84DB-833293E7D886}" destId="{1FF32DF5-130E-4B71-8F5B-0ACD3071B066}" srcOrd="1" destOrd="0" presId="urn:microsoft.com/office/officeart/2005/8/layout/list1"/>
    <dgm:cxn modelId="{998650C6-B817-4305-A2D4-188E494DF352}" type="presParOf" srcId="{4CAB0AAF-7CC5-4F4B-8193-8B4FF2353969}" destId="{0136E67A-B627-4935-8714-D43BD69B7215}" srcOrd="5" destOrd="0" presId="urn:microsoft.com/office/officeart/2005/8/layout/list1"/>
    <dgm:cxn modelId="{63BF02E1-0A4F-4EAC-B4AE-E6D93DC81B15}" type="presParOf" srcId="{4CAB0AAF-7CC5-4F4B-8193-8B4FF2353969}" destId="{6211BB94-5212-42F2-B682-19304C40108A}" srcOrd="6" destOrd="0" presId="urn:microsoft.com/office/officeart/2005/8/layout/list1"/>
    <dgm:cxn modelId="{D6A7B618-B83D-49C8-88ED-6708513271FD}" type="presParOf" srcId="{4CAB0AAF-7CC5-4F4B-8193-8B4FF2353969}" destId="{78A0B4E4-87DE-4A44-82DE-B70C8519A5DF}" srcOrd="7" destOrd="0" presId="urn:microsoft.com/office/officeart/2005/8/layout/list1"/>
    <dgm:cxn modelId="{14A8F0C7-3F51-455F-9777-1E6F1F209053}" type="presParOf" srcId="{4CAB0AAF-7CC5-4F4B-8193-8B4FF2353969}" destId="{2BB25AFB-2831-488E-BD9A-47E208B168FE}" srcOrd="8" destOrd="0" presId="urn:microsoft.com/office/officeart/2005/8/layout/list1"/>
    <dgm:cxn modelId="{6A6412CC-ED2E-4B52-BB49-8064DBCF7BE8}" type="presParOf" srcId="{2BB25AFB-2831-488E-BD9A-47E208B168FE}" destId="{6C849798-3698-4E64-B77F-28A403FEC6BD}" srcOrd="0" destOrd="0" presId="urn:microsoft.com/office/officeart/2005/8/layout/list1"/>
    <dgm:cxn modelId="{F06A038B-6DD3-4BCC-9D51-8EE926B02459}" type="presParOf" srcId="{2BB25AFB-2831-488E-BD9A-47E208B168FE}" destId="{377619CB-723C-46F2-A659-7C95E52ACD09}" srcOrd="1" destOrd="0" presId="urn:microsoft.com/office/officeart/2005/8/layout/list1"/>
    <dgm:cxn modelId="{39555152-26A1-4109-A610-291AB5C4E5F9}" type="presParOf" srcId="{4CAB0AAF-7CC5-4F4B-8193-8B4FF2353969}" destId="{D1CA37AF-4E7D-4034-8180-0BD91A90FB89}" srcOrd="9" destOrd="0" presId="urn:microsoft.com/office/officeart/2005/8/layout/list1"/>
    <dgm:cxn modelId="{359AE6B2-F261-4ECB-81FE-84FCFA4846BB}" type="presParOf" srcId="{4CAB0AAF-7CC5-4F4B-8193-8B4FF2353969}" destId="{DD3D9F20-0A90-4477-8D1E-034313D2391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23A76-43D3-4C23-B593-97F65902B60B}">
      <dsp:nvSpPr>
        <dsp:cNvPr id="0" name=""/>
        <dsp:cNvSpPr/>
      </dsp:nvSpPr>
      <dsp:spPr>
        <a:xfrm>
          <a:off x="0" y="286025"/>
          <a:ext cx="10604602" cy="1260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3035" tIns="333248" rIns="823035"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This option maintains the understanding that student athletes are firstly students, then athletes. </a:t>
          </a:r>
        </a:p>
        <a:p>
          <a:pPr marL="171450" lvl="1" indent="-171450" algn="l" defTabSz="800100">
            <a:lnSpc>
              <a:spcPct val="90000"/>
            </a:lnSpc>
            <a:spcBef>
              <a:spcPct val="0"/>
            </a:spcBef>
            <a:spcAft>
              <a:spcPct val="15000"/>
            </a:spcAft>
            <a:buChar char="•"/>
          </a:pPr>
          <a:r>
            <a:rPr lang="en-US" sz="1800" kern="1200" dirty="0"/>
            <a:t>This is equivalent to the “do nothing” option</a:t>
          </a:r>
        </a:p>
      </dsp:txBody>
      <dsp:txXfrm>
        <a:off x="0" y="286025"/>
        <a:ext cx="10604602" cy="1260000"/>
      </dsp:txXfrm>
    </dsp:sp>
    <dsp:sp modelId="{9DFE97FA-BFC4-4190-B068-D1FAAA8C38DC}">
      <dsp:nvSpPr>
        <dsp:cNvPr id="0" name=""/>
        <dsp:cNvSpPr/>
      </dsp:nvSpPr>
      <dsp:spPr>
        <a:xfrm>
          <a:off x="530230" y="49865"/>
          <a:ext cx="7423221" cy="4723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580" tIns="0" rIns="280580" bIns="0" numCol="1" spcCol="1270" anchor="ctr" anchorCtr="0">
          <a:noAutofit/>
        </a:bodyPr>
        <a:lstStyle/>
        <a:p>
          <a:pPr marL="0" lvl="0" indent="0" algn="l" defTabSz="800100">
            <a:lnSpc>
              <a:spcPct val="90000"/>
            </a:lnSpc>
            <a:spcBef>
              <a:spcPct val="0"/>
            </a:spcBef>
            <a:spcAft>
              <a:spcPct val="35000"/>
            </a:spcAft>
            <a:buNone/>
          </a:pPr>
          <a:r>
            <a:rPr lang="en-US" sz="1800" kern="1200" dirty="0"/>
            <a:t>Maintain Scholarships for All Athletes</a:t>
          </a:r>
        </a:p>
      </dsp:txBody>
      <dsp:txXfrm>
        <a:off x="553287" y="72922"/>
        <a:ext cx="7377107" cy="426206"/>
      </dsp:txXfrm>
    </dsp:sp>
    <dsp:sp modelId="{6211BB94-5212-42F2-B682-19304C40108A}">
      <dsp:nvSpPr>
        <dsp:cNvPr id="0" name=""/>
        <dsp:cNvSpPr/>
      </dsp:nvSpPr>
      <dsp:spPr>
        <a:xfrm>
          <a:off x="0" y="1868585"/>
          <a:ext cx="10604602" cy="16128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3035" tIns="333248" rIns="823035"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This option would require compensation of a select group of athletes who participate in revenue generating sports; usually defined as Football, and Men’s and Women’s Basketball.  They become salaried employees.</a:t>
          </a:r>
        </a:p>
        <a:p>
          <a:pPr marL="171450" lvl="1" indent="-171450" algn="l" defTabSz="711200">
            <a:lnSpc>
              <a:spcPct val="90000"/>
            </a:lnSpc>
            <a:spcBef>
              <a:spcPct val="0"/>
            </a:spcBef>
            <a:spcAft>
              <a:spcPct val="15000"/>
            </a:spcAft>
            <a:buChar char="•"/>
          </a:pPr>
          <a:r>
            <a:rPr lang="en-US" sz="1600" kern="1200" dirty="0"/>
            <a:t>All other athletes in the “Olympic” (non-revenue generating) sports would maintain their status as student athletes and will continue to receive their scholarships.</a:t>
          </a:r>
        </a:p>
      </dsp:txBody>
      <dsp:txXfrm>
        <a:off x="0" y="1868585"/>
        <a:ext cx="10604602" cy="1612800"/>
      </dsp:txXfrm>
    </dsp:sp>
    <dsp:sp modelId="{1FF32DF5-130E-4B71-8F5B-0ACD3071B066}">
      <dsp:nvSpPr>
        <dsp:cNvPr id="0" name=""/>
        <dsp:cNvSpPr/>
      </dsp:nvSpPr>
      <dsp:spPr>
        <a:xfrm>
          <a:off x="530230" y="1632425"/>
          <a:ext cx="7423221" cy="4723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580" tIns="0" rIns="280580" bIns="0" numCol="1" spcCol="1270" anchor="ctr" anchorCtr="0">
          <a:noAutofit/>
        </a:bodyPr>
        <a:lstStyle/>
        <a:p>
          <a:pPr marL="0" lvl="0" indent="0" algn="l" defTabSz="800100">
            <a:lnSpc>
              <a:spcPct val="90000"/>
            </a:lnSpc>
            <a:spcBef>
              <a:spcPct val="0"/>
            </a:spcBef>
            <a:spcAft>
              <a:spcPct val="35000"/>
            </a:spcAft>
            <a:buNone/>
          </a:pPr>
          <a:r>
            <a:rPr lang="en-US" sz="1800" kern="1200" dirty="0"/>
            <a:t>Pay Athletes in Revenue Generating Sports</a:t>
          </a:r>
        </a:p>
      </dsp:txBody>
      <dsp:txXfrm>
        <a:off x="553287" y="1655482"/>
        <a:ext cx="7377107" cy="426206"/>
      </dsp:txXfrm>
    </dsp:sp>
    <dsp:sp modelId="{DD3D9F20-0A90-4477-8D1E-034313D23912}">
      <dsp:nvSpPr>
        <dsp:cNvPr id="0" name=""/>
        <dsp:cNvSpPr/>
      </dsp:nvSpPr>
      <dsp:spPr>
        <a:xfrm>
          <a:off x="0" y="3803946"/>
          <a:ext cx="10604602" cy="113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3035" tIns="333248" rIns="823035"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This option would require the compensation of all athletes under the umbrella of the Athletics department, included the varsity sports teams, the Cheerleaders, and the University of Pittsburgh Varsity Marching Band. They all become salaried employees.</a:t>
          </a:r>
        </a:p>
      </dsp:txBody>
      <dsp:txXfrm>
        <a:off x="0" y="3803946"/>
        <a:ext cx="10604602" cy="1134000"/>
      </dsp:txXfrm>
    </dsp:sp>
    <dsp:sp modelId="{377619CB-723C-46F2-A659-7C95E52ACD09}">
      <dsp:nvSpPr>
        <dsp:cNvPr id="0" name=""/>
        <dsp:cNvSpPr/>
      </dsp:nvSpPr>
      <dsp:spPr>
        <a:xfrm>
          <a:off x="530230" y="3567786"/>
          <a:ext cx="7423221" cy="47232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580" tIns="0" rIns="280580" bIns="0" numCol="1" spcCol="1270" anchor="ctr" anchorCtr="0">
          <a:noAutofit/>
        </a:bodyPr>
        <a:lstStyle/>
        <a:p>
          <a:pPr marL="0" lvl="0" indent="0" algn="l" defTabSz="800100">
            <a:lnSpc>
              <a:spcPct val="90000"/>
            </a:lnSpc>
            <a:spcBef>
              <a:spcPct val="0"/>
            </a:spcBef>
            <a:spcAft>
              <a:spcPct val="35000"/>
            </a:spcAft>
            <a:buNone/>
          </a:pPr>
          <a:r>
            <a:rPr lang="en-US" sz="1800" kern="1200" dirty="0"/>
            <a:t>Pay Athletes in All Athletic Organizations</a:t>
          </a:r>
        </a:p>
      </dsp:txBody>
      <dsp:txXfrm>
        <a:off x="553287" y="3590843"/>
        <a:ext cx="7377107"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1226311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65671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76189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368871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297159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15416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1864935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17809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602854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557235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697384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594383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83483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33440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188767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3061097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0BFA01C-3634-46D5-AF75-9250E579238C}" type="datetimeFigureOut">
              <a:rPr lang="en-US" smtClean="0"/>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BD48D-BFA2-4965-B69C-BBD2DF7F48A5}" type="slidenum">
              <a:rPr lang="en-US" smtClean="0"/>
              <a:t>‹#›</a:t>
            </a:fld>
            <a:endParaRPr lang="en-US" dirty="0"/>
          </a:p>
        </p:txBody>
      </p:sp>
    </p:spTree>
    <p:extLst>
      <p:ext uri="{BB962C8B-B14F-4D97-AF65-F5344CB8AC3E}">
        <p14:creationId xmlns:p14="http://schemas.microsoft.com/office/powerpoint/2010/main" val="2296379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0BFA01C-3634-46D5-AF75-9250E579238C}" type="datetimeFigureOut">
              <a:rPr lang="en-US" smtClean="0"/>
              <a:t>4/24/2018</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34BD48D-BFA2-4965-B69C-BBD2DF7F48A5}" type="slidenum">
              <a:rPr lang="en-US" smtClean="0"/>
              <a:t>‹#›</a:t>
            </a:fld>
            <a:endParaRPr lang="en-US" dirty="0"/>
          </a:p>
        </p:txBody>
      </p:sp>
    </p:spTree>
    <p:extLst>
      <p:ext uri="{BB962C8B-B14F-4D97-AF65-F5344CB8AC3E}">
        <p14:creationId xmlns:p14="http://schemas.microsoft.com/office/powerpoint/2010/main" val="2592003837"/>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 id="214748378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814012-5956-45E3-B59F-8D9E43455E73}"/>
              </a:ext>
            </a:extLst>
          </p:cNvPr>
          <p:cNvSpPr>
            <a:spLocks noGrp="1"/>
          </p:cNvSpPr>
          <p:nvPr>
            <p:ph type="ctrTitle"/>
          </p:nvPr>
        </p:nvSpPr>
        <p:spPr/>
        <p:txBody>
          <a:bodyPr>
            <a:normAutofit fontScale="90000"/>
          </a:bodyPr>
          <a:lstStyle/>
          <a:p>
            <a:r>
              <a:rPr lang="en-US" dirty="0"/>
              <a:t>Financial Backing of Collegiate Athletes: Should They Get Paid?</a:t>
            </a:r>
          </a:p>
        </p:txBody>
      </p:sp>
      <p:sp>
        <p:nvSpPr>
          <p:cNvPr id="6" name="Subtitle 5">
            <a:extLst>
              <a:ext uri="{FF2B5EF4-FFF2-40B4-BE49-F238E27FC236}">
                <a16:creationId xmlns:a16="http://schemas.microsoft.com/office/drawing/2014/main" id="{64A8B4B8-8EA7-4855-BD34-35DB10430E4B}"/>
              </a:ext>
            </a:extLst>
          </p:cNvPr>
          <p:cNvSpPr>
            <a:spLocks noGrp="1"/>
          </p:cNvSpPr>
          <p:nvPr>
            <p:ph type="subTitle" idx="1"/>
          </p:nvPr>
        </p:nvSpPr>
        <p:spPr/>
        <p:txBody>
          <a:bodyPr/>
          <a:lstStyle/>
          <a:p>
            <a:r>
              <a:rPr lang="en-US" dirty="0"/>
              <a:t>Renato Cozzarelli and George Vafeas</a:t>
            </a:r>
          </a:p>
        </p:txBody>
      </p:sp>
    </p:spTree>
    <p:extLst>
      <p:ext uri="{BB962C8B-B14F-4D97-AF65-F5344CB8AC3E}">
        <p14:creationId xmlns:p14="http://schemas.microsoft.com/office/powerpoint/2010/main" val="3622375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C09E3-0837-4B65-BB5B-F762D0332D4E}"/>
              </a:ext>
            </a:extLst>
          </p:cNvPr>
          <p:cNvSpPr>
            <a:spLocks noGrp="1"/>
          </p:cNvSpPr>
          <p:nvPr>
            <p:ph type="title"/>
          </p:nvPr>
        </p:nvSpPr>
        <p:spPr>
          <a:xfrm>
            <a:off x="1685479" y="128017"/>
            <a:ext cx="10018713" cy="658368"/>
          </a:xfrm>
        </p:spPr>
        <p:txBody>
          <a:bodyPr>
            <a:noAutofit/>
          </a:bodyPr>
          <a:lstStyle/>
          <a:p>
            <a:r>
              <a:rPr lang="en-US" b="1" dirty="0"/>
              <a:t>Costs Network</a:t>
            </a:r>
          </a:p>
        </p:txBody>
      </p:sp>
      <p:sp>
        <p:nvSpPr>
          <p:cNvPr id="10" name="Text Placeholder 9">
            <a:extLst>
              <a:ext uri="{FF2B5EF4-FFF2-40B4-BE49-F238E27FC236}">
                <a16:creationId xmlns:a16="http://schemas.microsoft.com/office/drawing/2014/main" id="{EEC5B9F1-3F68-440C-8137-363EB797ADE6}"/>
              </a:ext>
            </a:extLst>
          </p:cNvPr>
          <p:cNvSpPr>
            <a:spLocks noGrp="1"/>
          </p:cNvSpPr>
          <p:nvPr>
            <p:ph idx="1"/>
          </p:nvPr>
        </p:nvSpPr>
        <p:spPr>
          <a:xfrm>
            <a:off x="1685479" y="914401"/>
            <a:ext cx="10018713" cy="5632703"/>
          </a:xfrm>
        </p:spPr>
        <p:txBody>
          <a:bodyPr anchor="t">
            <a:normAutofit/>
          </a:bodyPr>
          <a:lstStyle/>
          <a:p>
            <a:pPr marL="342900" indent="-342900" algn="l">
              <a:buFont typeface="Arial" panose="020B0604020202020204" pitchFamily="34" charset="0"/>
              <a:buChar char="•"/>
            </a:pPr>
            <a:r>
              <a:rPr lang="en-US" sz="2400" i="1" dirty="0"/>
              <a:t>Finances</a:t>
            </a:r>
            <a:r>
              <a:rPr lang="en-US" sz="2400" dirty="0"/>
              <a:t> covers costs the incurred for by athletes and running the program. </a:t>
            </a:r>
          </a:p>
          <a:p>
            <a:pPr marL="800100" lvl="1" indent="-342900">
              <a:buFont typeface="Arial" panose="020B0604020202020204" pitchFamily="34" charset="0"/>
              <a:buChar char="•"/>
            </a:pPr>
            <a:r>
              <a:rPr lang="en-US" dirty="0"/>
              <a:t>There are five major cost drivers: direct cost, insurance, contract, gameday, and fines</a:t>
            </a:r>
          </a:p>
          <a:p>
            <a:pPr marL="800100" lvl="1" indent="-342900">
              <a:buFont typeface="Arial" panose="020B0604020202020204" pitchFamily="34" charset="0"/>
              <a:buChar char="•"/>
            </a:pPr>
            <a:r>
              <a:rPr lang="en-US" dirty="0"/>
              <a:t>NCAA fines will be a large cost if Pitt decides to start paying athletes.</a:t>
            </a:r>
          </a:p>
          <a:p>
            <a:pPr marL="342900" indent="-342900">
              <a:buFont typeface="Arial" panose="020B0604020202020204" pitchFamily="34" charset="0"/>
              <a:buChar char="•"/>
            </a:pPr>
            <a:r>
              <a:rPr lang="en-US" i="1" dirty="0"/>
              <a:t>Organization </a:t>
            </a:r>
            <a:r>
              <a:rPr lang="en-US" dirty="0"/>
              <a:t>looks at all the costs not directly tied to the athletes or the program</a:t>
            </a:r>
          </a:p>
          <a:p>
            <a:pPr lvl="1">
              <a:buFont typeface="Arial" panose="020B0604020202020204" pitchFamily="34" charset="0"/>
              <a:buChar char="•"/>
            </a:pPr>
            <a:r>
              <a:rPr lang="en-US" i="1" dirty="0"/>
              <a:t>Athletes cluster</a:t>
            </a:r>
            <a:r>
              <a:rPr lang="en-US" dirty="0"/>
              <a:t> considers the legal costs needed to combat the NCAA and any other issues, the cost to set up proper classification of athletes if there is a change, and finally the cost to meet the satisfaction of the athlete. </a:t>
            </a:r>
          </a:p>
          <a:p>
            <a:pPr lvl="1">
              <a:buFont typeface="Arial" panose="020B0604020202020204" pitchFamily="34" charset="0"/>
              <a:buChar char="•"/>
            </a:pPr>
            <a:r>
              <a:rPr lang="en-US" i="1" dirty="0"/>
              <a:t>System cluster </a:t>
            </a:r>
            <a:r>
              <a:rPr lang="en-US" dirty="0"/>
              <a:t>considers costs to develop a new system and roll it out as well as how the system will control so that all athletes, boosters, and the school adhere to that system.</a:t>
            </a:r>
            <a:endParaRPr lang="en-US" i="1" dirty="0"/>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val="179652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Costs - Synthesis</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244508"/>
          </a:xfrm>
        </p:spPr>
        <p:txBody>
          <a:bodyPr anchor="t">
            <a:normAutofit/>
          </a:bodyPr>
          <a:lstStyle/>
          <a:p>
            <a:r>
              <a:rPr lang="en-US" sz="2400" dirty="0"/>
              <a:t>Paying all athlete organizations is the most costly decision</a:t>
            </a:r>
          </a:p>
          <a:p>
            <a:pPr lvl="1"/>
            <a:r>
              <a:rPr lang="en-US" sz="2200" dirty="0"/>
              <a:t>More students to pay and more of an organizational costs</a:t>
            </a:r>
          </a:p>
          <a:p>
            <a:pPr lvl="1"/>
            <a:r>
              <a:rPr lang="en-US" sz="2200" dirty="0"/>
              <a:t>Large costs associated with legal and classification battle</a:t>
            </a:r>
          </a:p>
          <a:p>
            <a:pPr lvl="1"/>
            <a:r>
              <a:rPr lang="en-US" sz="2200" dirty="0"/>
              <a:t>Complex network will need to be set up and roll out will be pricy</a:t>
            </a:r>
          </a:p>
          <a:p>
            <a:pPr lvl="1"/>
            <a:r>
              <a:rPr lang="en-US" sz="2200" dirty="0"/>
              <a:t>Unknown how much athletes are expecting to get paid and how much negotiation will be needed to reach an acceptable value</a:t>
            </a:r>
          </a:p>
        </p:txBody>
      </p:sp>
      <p:pic>
        <p:nvPicPr>
          <p:cNvPr id="9" name="Content Placeholder 8">
            <a:extLst>
              <a:ext uri="{FF2B5EF4-FFF2-40B4-BE49-F238E27FC236}">
                <a16:creationId xmlns:a16="http://schemas.microsoft.com/office/drawing/2014/main" id="{83C4AAE6-6E0F-458E-9801-9F848E8DDC21}"/>
              </a:ext>
            </a:extLst>
          </p:cNvPr>
          <p:cNvPicPr>
            <a:picLocks noGrp="1"/>
          </p:cNvPicPr>
          <p:nvPr>
            <p:ph sz="half" idx="2"/>
          </p:nvPr>
        </p:nvPicPr>
        <p:blipFill>
          <a:blip r:embed="rId2"/>
          <a:stretch>
            <a:fillRect/>
          </a:stretch>
        </p:blipFill>
        <p:spPr>
          <a:xfrm>
            <a:off x="6379365" y="2295034"/>
            <a:ext cx="5756110" cy="22679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8350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C09E3-0837-4B65-BB5B-F762D0332D4E}"/>
              </a:ext>
            </a:extLst>
          </p:cNvPr>
          <p:cNvSpPr>
            <a:spLocks noGrp="1"/>
          </p:cNvSpPr>
          <p:nvPr>
            <p:ph type="title"/>
          </p:nvPr>
        </p:nvSpPr>
        <p:spPr>
          <a:xfrm>
            <a:off x="1685479" y="128017"/>
            <a:ext cx="10018713" cy="658368"/>
          </a:xfrm>
        </p:spPr>
        <p:txBody>
          <a:bodyPr>
            <a:noAutofit/>
          </a:bodyPr>
          <a:lstStyle/>
          <a:p>
            <a:r>
              <a:rPr lang="en-US" b="1" dirty="0"/>
              <a:t>Risks Network</a:t>
            </a:r>
          </a:p>
        </p:txBody>
      </p:sp>
      <p:sp>
        <p:nvSpPr>
          <p:cNvPr id="10" name="Text Placeholder 9">
            <a:extLst>
              <a:ext uri="{FF2B5EF4-FFF2-40B4-BE49-F238E27FC236}">
                <a16:creationId xmlns:a16="http://schemas.microsoft.com/office/drawing/2014/main" id="{EEC5B9F1-3F68-440C-8137-363EB797ADE6}"/>
              </a:ext>
            </a:extLst>
          </p:cNvPr>
          <p:cNvSpPr>
            <a:spLocks noGrp="1"/>
          </p:cNvSpPr>
          <p:nvPr>
            <p:ph idx="1"/>
          </p:nvPr>
        </p:nvSpPr>
        <p:spPr>
          <a:xfrm>
            <a:off x="1685479" y="914401"/>
            <a:ext cx="10018713" cy="5632703"/>
          </a:xfrm>
        </p:spPr>
        <p:txBody>
          <a:bodyPr anchor="t">
            <a:normAutofit lnSpcReduction="10000"/>
          </a:bodyPr>
          <a:lstStyle/>
          <a:p>
            <a:pPr marL="342900" indent="-342900" algn="l">
              <a:buFont typeface="Arial" panose="020B0604020202020204" pitchFamily="34" charset="0"/>
              <a:buChar char="•"/>
            </a:pPr>
            <a:r>
              <a:rPr lang="en-US" sz="2400" i="1" dirty="0"/>
              <a:t>Finances</a:t>
            </a:r>
            <a:r>
              <a:rPr lang="en-US" sz="2400" dirty="0"/>
              <a:t> covers economic risks which can affect the school’s bottom line. </a:t>
            </a:r>
          </a:p>
          <a:p>
            <a:pPr marL="800100" lvl="1" indent="-342900">
              <a:buFont typeface="Arial" panose="020B0604020202020204" pitchFamily="34" charset="0"/>
              <a:buChar char="•"/>
            </a:pPr>
            <a:r>
              <a:rPr lang="en-US" i="1" dirty="0"/>
              <a:t>HR cluster</a:t>
            </a:r>
            <a:r>
              <a:rPr lang="en-US" dirty="0"/>
              <a:t> measures the risk of legal and classification mishaps which could cripple the program</a:t>
            </a:r>
            <a:endParaRPr lang="en-US" i="1" dirty="0"/>
          </a:p>
          <a:p>
            <a:pPr marL="800100" lvl="1" indent="-342900">
              <a:buFont typeface="Arial" panose="020B0604020202020204" pitchFamily="34" charset="0"/>
              <a:buChar char="•"/>
            </a:pPr>
            <a:r>
              <a:rPr lang="en-US" i="1" dirty="0"/>
              <a:t>Cashflow </a:t>
            </a:r>
            <a:r>
              <a:rPr lang="en-US" dirty="0"/>
              <a:t>considers that money pool is not consistent and neither are the direct costs or insurance costs. </a:t>
            </a:r>
          </a:p>
          <a:p>
            <a:pPr marL="342900" indent="-342900">
              <a:buFont typeface="Arial" panose="020B0604020202020204" pitchFamily="34" charset="0"/>
              <a:buChar char="•"/>
            </a:pPr>
            <a:r>
              <a:rPr lang="en-US" i="1" dirty="0"/>
              <a:t>Organization </a:t>
            </a:r>
            <a:r>
              <a:rPr lang="en-US" dirty="0"/>
              <a:t>considers the risks with current and future athletes</a:t>
            </a:r>
          </a:p>
          <a:p>
            <a:pPr lvl="1">
              <a:buFont typeface="Arial" panose="020B0604020202020204" pitchFamily="34" charset="0"/>
              <a:buChar char="•"/>
            </a:pPr>
            <a:r>
              <a:rPr lang="en-US" i="1" dirty="0"/>
              <a:t>Current players cluster</a:t>
            </a:r>
            <a:r>
              <a:rPr lang="en-US" dirty="0"/>
              <a:t> consider the damage a change to the system could have on team dynamics and athlete satisfaction.</a:t>
            </a:r>
            <a:endParaRPr lang="en-US" i="1" dirty="0"/>
          </a:p>
          <a:p>
            <a:pPr lvl="1">
              <a:buFont typeface="Arial" panose="020B0604020202020204" pitchFamily="34" charset="0"/>
              <a:buChar char="•"/>
            </a:pPr>
            <a:r>
              <a:rPr lang="en-US" i="1" dirty="0"/>
              <a:t>Prospective players</a:t>
            </a:r>
            <a:r>
              <a:rPr lang="en-US" dirty="0"/>
              <a:t> </a:t>
            </a:r>
            <a:r>
              <a:rPr lang="en-US" i="1" dirty="0"/>
              <a:t>cluster</a:t>
            </a:r>
            <a:r>
              <a:rPr lang="en-US" dirty="0"/>
              <a:t> considers the issues with bringing in new athletes under this system. It is unknown how they will react and what the fall out may be. </a:t>
            </a:r>
          </a:p>
          <a:p>
            <a:pPr>
              <a:buFont typeface="Arial" panose="020B0604020202020204" pitchFamily="34" charset="0"/>
              <a:buChar char="•"/>
            </a:pPr>
            <a:r>
              <a:rPr lang="en-US" i="1" dirty="0"/>
              <a:t>Social </a:t>
            </a:r>
            <a:r>
              <a:rPr lang="en-US" dirty="0"/>
              <a:t>considers the governance and the experience of the fans and athletes</a:t>
            </a:r>
          </a:p>
          <a:p>
            <a:pPr lvl="1">
              <a:buFont typeface="Arial" panose="020B0604020202020204" pitchFamily="34" charset="0"/>
              <a:buChar char="•"/>
            </a:pPr>
            <a:r>
              <a:rPr lang="en-US" dirty="0"/>
              <a:t>Similar to costs, there are long term risks in the </a:t>
            </a:r>
            <a:r>
              <a:rPr lang="en-US" i="1" dirty="0"/>
              <a:t>governance </a:t>
            </a:r>
            <a:r>
              <a:rPr lang="en-US" dirty="0"/>
              <a:t>of the system.</a:t>
            </a:r>
          </a:p>
          <a:p>
            <a:pPr lvl="1">
              <a:buFont typeface="Arial" panose="020B0604020202020204" pitchFamily="34" charset="0"/>
              <a:buChar char="•"/>
            </a:pPr>
            <a:r>
              <a:rPr lang="en-US" i="1" dirty="0"/>
              <a:t>Experience</a:t>
            </a:r>
            <a:r>
              <a:rPr lang="en-US" dirty="0"/>
              <a:t> </a:t>
            </a:r>
            <a:r>
              <a:rPr lang="en-US" i="1" dirty="0"/>
              <a:t>cluster</a:t>
            </a:r>
            <a:r>
              <a:rPr lang="en-US" dirty="0"/>
              <a:t> considers the negative fallout from fans and players to a possible change in the system.</a:t>
            </a:r>
            <a:endParaRPr lang="en-US" i="1" dirty="0"/>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val="4096638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Risks - Synthesis</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244508"/>
          </a:xfrm>
        </p:spPr>
        <p:txBody>
          <a:bodyPr anchor="t">
            <a:normAutofit/>
          </a:bodyPr>
          <a:lstStyle/>
          <a:p>
            <a:r>
              <a:rPr lang="en-US" sz="2400" dirty="0"/>
              <a:t>Paying revenue generating sports only is riskiest</a:t>
            </a:r>
          </a:p>
          <a:p>
            <a:pPr lvl="1"/>
            <a:r>
              <a:rPr lang="en-US" sz="2200" dirty="0"/>
              <a:t>The school sets the precedent that not all athletes are paid equally</a:t>
            </a:r>
          </a:p>
          <a:p>
            <a:pPr lvl="1"/>
            <a:r>
              <a:rPr lang="en-US" sz="2200" dirty="0"/>
              <a:t>Invites the conversation of paying more for stars </a:t>
            </a:r>
          </a:p>
          <a:p>
            <a:pPr lvl="1"/>
            <a:r>
              <a:rPr lang="en-US" sz="2200" dirty="0"/>
              <a:t>Fans and athletes will perceive this to be unfair</a:t>
            </a:r>
          </a:p>
          <a:p>
            <a:pPr lvl="1"/>
            <a:r>
              <a:rPr lang="en-US" sz="2200" dirty="0"/>
              <a:t>Negative impact on recruiting of sports with non-paid athletes</a:t>
            </a:r>
          </a:p>
        </p:txBody>
      </p:sp>
      <p:pic>
        <p:nvPicPr>
          <p:cNvPr id="7" name="Content Placeholder 6">
            <a:extLst>
              <a:ext uri="{FF2B5EF4-FFF2-40B4-BE49-F238E27FC236}">
                <a16:creationId xmlns:a16="http://schemas.microsoft.com/office/drawing/2014/main" id="{F30DC0A8-25BF-4FDC-8D65-B9DDE088BEC6}"/>
              </a:ext>
            </a:extLst>
          </p:cNvPr>
          <p:cNvPicPr>
            <a:picLocks noGrp="1"/>
          </p:cNvPicPr>
          <p:nvPr>
            <p:ph sz="half" idx="2"/>
          </p:nvPr>
        </p:nvPicPr>
        <p:blipFill>
          <a:blip r:embed="rId2"/>
          <a:stretch>
            <a:fillRect/>
          </a:stretch>
        </p:blipFill>
        <p:spPr>
          <a:xfrm>
            <a:off x="6628090" y="2160456"/>
            <a:ext cx="5400511" cy="20709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79361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226F3E9-9D6B-418F-B81D-0752350E54C4}"/>
              </a:ext>
            </a:extLst>
          </p:cNvPr>
          <p:cNvSpPr>
            <a:spLocks noGrp="1"/>
          </p:cNvSpPr>
          <p:nvPr>
            <p:ph type="title"/>
          </p:nvPr>
        </p:nvSpPr>
        <p:spPr>
          <a:xfrm>
            <a:off x="1456175" y="1"/>
            <a:ext cx="10018713" cy="844062"/>
          </a:xfrm>
        </p:spPr>
        <p:txBody>
          <a:bodyPr/>
          <a:lstStyle/>
          <a:p>
            <a:r>
              <a:rPr lang="en-US" dirty="0"/>
              <a:t>Sensitivity</a:t>
            </a:r>
          </a:p>
        </p:txBody>
      </p:sp>
      <p:sp>
        <p:nvSpPr>
          <p:cNvPr id="8" name="Text Placeholder 7">
            <a:extLst>
              <a:ext uri="{FF2B5EF4-FFF2-40B4-BE49-F238E27FC236}">
                <a16:creationId xmlns:a16="http://schemas.microsoft.com/office/drawing/2014/main" id="{CC75A23D-E142-4FE4-AC16-E749694088A0}"/>
              </a:ext>
            </a:extLst>
          </p:cNvPr>
          <p:cNvSpPr>
            <a:spLocks noGrp="1"/>
          </p:cNvSpPr>
          <p:nvPr>
            <p:ph type="body" idx="1"/>
          </p:nvPr>
        </p:nvSpPr>
        <p:spPr>
          <a:xfrm>
            <a:off x="2700997" y="724551"/>
            <a:ext cx="1433785" cy="292089"/>
          </a:xfrm>
        </p:spPr>
        <p:txBody>
          <a:bodyPr>
            <a:normAutofit fontScale="55000" lnSpcReduction="20000"/>
          </a:bodyPr>
          <a:lstStyle/>
          <a:p>
            <a:pPr algn="ctr"/>
            <a:r>
              <a:rPr lang="en-US" dirty="0"/>
              <a:t>Benefits</a:t>
            </a:r>
          </a:p>
        </p:txBody>
      </p:sp>
      <p:sp>
        <p:nvSpPr>
          <p:cNvPr id="10" name="Text Placeholder 9">
            <a:extLst>
              <a:ext uri="{FF2B5EF4-FFF2-40B4-BE49-F238E27FC236}">
                <a16:creationId xmlns:a16="http://schemas.microsoft.com/office/drawing/2014/main" id="{A0CD1B08-51FA-4D4B-9328-EDFFECD9B355}"/>
              </a:ext>
            </a:extLst>
          </p:cNvPr>
          <p:cNvSpPr>
            <a:spLocks noGrp="1"/>
          </p:cNvSpPr>
          <p:nvPr>
            <p:ph type="body" sz="quarter" idx="3"/>
          </p:nvPr>
        </p:nvSpPr>
        <p:spPr>
          <a:xfrm>
            <a:off x="6777113" y="710484"/>
            <a:ext cx="3884359" cy="292089"/>
          </a:xfrm>
        </p:spPr>
        <p:txBody>
          <a:bodyPr>
            <a:normAutofit fontScale="55000" lnSpcReduction="20000"/>
          </a:bodyPr>
          <a:lstStyle/>
          <a:p>
            <a:pPr algn="ctr"/>
            <a:r>
              <a:rPr lang="en-US" dirty="0"/>
              <a:t>Opportunities</a:t>
            </a:r>
          </a:p>
        </p:txBody>
      </p:sp>
      <p:pic>
        <p:nvPicPr>
          <p:cNvPr id="12" name="Content Placeholder 11">
            <a:extLst>
              <a:ext uri="{FF2B5EF4-FFF2-40B4-BE49-F238E27FC236}">
                <a16:creationId xmlns:a16="http://schemas.microsoft.com/office/drawing/2014/main" id="{70D55184-1339-47D5-902A-56FFF9578AF0}"/>
              </a:ext>
            </a:extLst>
          </p:cNvPr>
          <p:cNvPicPr>
            <a:picLocks noGrp="1"/>
          </p:cNvPicPr>
          <p:nvPr>
            <p:ph sz="half" idx="2"/>
          </p:nvPr>
        </p:nvPicPr>
        <p:blipFill>
          <a:blip r:embed="rId2"/>
          <a:stretch>
            <a:fillRect/>
          </a:stretch>
        </p:blipFill>
        <p:spPr>
          <a:xfrm>
            <a:off x="2111532" y="1152264"/>
            <a:ext cx="2606043" cy="2167712"/>
          </a:xfrm>
          <a:prstGeom prst="rect">
            <a:avLst/>
          </a:prstGeom>
          <a:solidFill>
            <a:srgbClr val="000000">
              <a:shade val="95000"/>
            </a:srgbClr>
          </a:solidFill>
          <a:ln w="38100" cap="sq">
            <a:solidFill>
              <a:srgbClr val="000000"/>
            </a:solidFill>
            <a:miter lim="800000"/>
          </a:ln>
          <a:effectLst>
            <a:outerShdw blurRad="254000" dist="190500" dir="2700000" sy="90000" algn="bl" rotWithShape="0">
              <a:srgbClr val="000000">
                <a:alpha val="40000"/>
              </a:srgbClr>
            </a:outerShdw>
          </a:effectLst>
        </p:spPr>
      </p:pic>
      <p:pic>
        <p:nvPicPr>
          <p:cNvPr id="13" name="Content Placeholder 12">
            <a:extLst>
              <a:ext uri="{FF2B5EF4-FFF2-40B4-BE49-F238E27FC236}">
                <a16:creationId xmlns:a16="http://schemas.microsoft.com/office/drawing/2014/main" id="{5258B887-3AEE-4F39-B67A-D0880EDD5E8B}"/>
              </a:ext>
            </a:extLst>
          </p:cNvPr>
          <p:cNvPicPr>
            <a:picLocks noGrp="1"/>
          </p:cNvPicPr>
          <p:nvPr>
            <p:ph sz="quarter" idx="4"/>
          </p:nvPr>
        </p:nvPicPr>
        <p:blipFill>
          <a:blip r:embed="rId3"/>
          <a:stretch>
            <a:fillRect/>
          </a:stretch>
        </p:blipFill>
        <p:spPr>
          <a:xfrm>
            <a:off x="7269320" y="1152265"/>
            <a:ext cx="2929758" cy="2209914"/>
          </a:xfrm>
          <a:prstGeom prst="rect">
            <a:avLst/>
          </a:prstGeom>
          <a:ln w="38100">
            <a:solidFill>
              <a:schemeClr val="tx1"/>
            </a:solidFill>
          </a:ln>
        </p:spPr>
      </p:pic>
      <p:sp>
        <p:nvSpPr>
          <p:cNvPr id="9" name="Text Placeholder 5">
            <a:extLst>
              <a:ext uri="{FF2B5EF4-FFF2-40B4-BE49-F238E27FC236}">
                <a16:creationId xmlns:a16="http://schemas.microsoft.com/office/drawing/2014/main" id="{4B1F7354-53D8-43DE-9E8A-B882E7D17C66}"/>
              </a:ext>
            </a:extLst>
          </p:cNvPr>
          <p:cNvSpPr txBox="1">
            <a:spLocks/>
          </p:cNvSpPr>
          <p:nvPr/>
        </p:nvSpPr>
        <p:spPr>
          <a:xfrm>
            <a:off x="2204101" y="3713714"/>
            <a:ext cx="2303593" cy="217077"/>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accent1">
                  <a:lumMod val="75000"/>
                </a:schemeClr>
              </a:buClr>
              <a:buSzPct val="145000"/>
              <a:buFont typeface="Arial"/>
              <a:buNone/>
              <a:defRPr sz="2800" b="0" kern="1200" cap="none">
                <a:solidFill>
                  <a:schemeClr val="accent1">
                    <a:lumMod val="75000"/>
                  </a:schemeClr>
                </a:solidFill>
                <a:effectLst/>
                <a:latin typeface="+mn-lt"/>
                <a:ea typeface="+mn-ea"/>
                <a:cs typeface="+mn-cs"/>
              </a:defRPr>
            </a:lvl1pPr>
            <a:lvl2pPr marL="457200" indent="0" algn="l" defTabSz="457200" rtl="0" eaLnBrk="1" latinLnBrk="0" hangingPunct="1">
              <a:spcBef>
                <a:spcPct val="20000"/>
              </a:spcBef>
              <a:spcAft>
                <a:spcPts val="600"/>
              </a:spcAft>
              <a:buClr>
                <a:schemeClr val="accent1">
                  <a:lumMod val="75000"/>
                </a:schemeClr>
              </a:buClr>
              <a:buSzPct val="145000"/>
              <a:buFont typeface="Arial"/>
              <a:buNone/>
              <a:defRPr sz="2000" b="1" kern="1200" cap="none">
                <a:solidFill>
                  <a:schemeClr val="tx1"/>
                </a:solidFill>
                <a:effectLst/>
                <a:latin typeface="+mn-lt"/>
                <a:ea typeface="+mn-ea"/>
                <a:cs typeface="+mn-cs"/>
              </a:defRPr>
            </a:lvl2pPr>
            <a:lvl3pPr marL="914400" indent="0" algn="l" defTabSz="457200" rtl="0" eaLnBrk="1" latinLnBrk="0" hangingPunct="1">
              <a:spcBef>
                <a:spcPct val="20000"/>
              </a:spcBef>
              <a:spcAft>
                <a:spcPts val="600"/>
              </a:spcAft>
              <a:buClr>
                <a:schemeClr val="accent1">
                  <a:lumMod val="75000"/>
                </a:schemeClr>
              </a:buClr>
              <a:buSzPct val="145000"/>
              <a:buFont typeface="Arial"/>
              <a:buNone/>
              <a:defRPr sz="1800" b="1" kern="1200" cap="none">
                <a:solidFill>
                  <a:schemeClr val="tx1"/>
                </a:solidFill>
                <a:effectLst/>
                <a:latin typeface="+mn-lt"/>
                <a:ea typeface="+mn-ea"/>
                <a:cs typeface="+mn-cs"/>
              </a:defRPr>
            </a:lvl3pPr>
            <a:lvl4pPr marL="13716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4pPr>
            <a:lvl5pPr marL="18288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5pPr>
            <a:lvl6pPr marL="22860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6pPr>
            <a:lvl7pPr marL="27432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7pPr>
            <a:lvl8pPr marL="32004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8pPr>
            <a:lvl9pPr marL="36576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9pPr>
          </a:lstStyle>
          <a:p>
            <a:pPr algn="ctr"/>
            <a:r>
              <a:rPr lang="en-US" sz="1500" dirty="0"/>
              <a:t>Costs</a:t>
            </a:r>
          </a:p>
        </p:txBody>
      </p:sp>
      <p:pic>
        <p:nvPicPr>
          <p:cNvPr id="11" name="Content Placeholder 6">
            <a:extLst>
              <a:ext uri="{FF2B5EF4-FFF2-40B4-BE49-F238E27FC236}">
                <a16:creationId xmlns:a16="http://schemas.microsoft.com/office/drawing/2014/main" id="{A0598DD4-ABB4-4423-84BC-B5588665BA9E}"/>
              </a:ext>
            </a:extLst>
          </p:cNvPr>
          <p:cNvPicPr>
            <a:picLocks/>
          </p:cNvPicPr>
          <p:nvPr/>
        </p:nvPicPr>
        <p:blipFill>
          <a:blip r:embed="rId4"/>
          <a:stretch>
            <a:fillRect/>
          </a:stretch>
        </p:blipFill>
        <p:spPr>
          <a:xfrm>
            <a:off x="2040252" y="4114968"/>
            <a:ext cx="2742763" cy="23350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4" name="Text Placeholder 7">
            <a:extLst>
              <a:ext uri="{FF2B5EF4-FFF2-40B4-BE49-F238E27FC236}">
                <a16:creationId xmlns:a16="http://schemas.microsoft.com/office/drawing/2014/main" id="{CC4D7AE5-0577-41B5-B09A-730343DDEC91}"/>
              </a:ext>
            </a:extLst>
          </p:cNvPr>
          <p:cNvSpPr txBox="1">
            <a:spLocks/>
          </p:cNvSpPr>
          <p:nvPr/>
        </p:nvSpPr>
        <p:spPr>
          <a:xfrm>
            <a:off x="7620108" y="3713713"/>
            <a:ext cx="2311268" cy="217077"/>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accent1">
                  <a:lumMod val="75000"/>
                </a:schemeClr>
              </a:buClr>
              <a:buSzPct val="145000"/>
              <a:buFont typeface="Arial"/>
              <a:buNone/>
              <a:defRPr sz="2800" b="0" kern="1200" cap="none">
                <a:solidFill>
                  <a:schemeClr val="accent1">
                    <a:lumMod val="75000"/>
                  </a:schemeClr>
                </a:solidFill>
                <a:effectLst/>
                <a:latin typeface="+mn-lt"/>
                <a:ea typeface="+mn-ea"/>
                <a:cs typeface="+mn-cs"/>
              </a:defRPr>
            </a:lvl1pPr>
            <a:lvl2pPr marL="457200" indent="0" algn="l" defTabSz="457200" rtl="0" eaLnBrk="1" latinLnBrk="0" hangingPunct="1">
              <a:spcBef>
                <a:spcPct val="20000"/>
              </a:spcBef>
              <a:spcAft>
                <a:spcPts val="600"/>
              </a:spcAft>
              <a:buClr>
                <a:schemeClr val="accent1">
                  <a:lumMod val="75000"/>
                </a:schemeClr>
              </a:buClr>
              <a:buSzPct val="145000"/>
              <a:buFont typeface="Arial"/>
              <a:buNone/>
              <a:defRPr sz="2000" b="1" kern="1200" cap="none">
                <a:solidFill>
                  <a:schemeClr val="tx1"/>
                </a:solidFill>
                <a:effectLst/>
                <a:latin typeface="+mn-lt"/>
                <a:ea typeface="+mn-ea"/>
                <a:cs typeface="+mn-cs"/>
              </a:defRPr>
            </a:lvl2pPr>
            <a:lvl3pPr marL="914400" indent="0" algn="l" defTabSz="457200" rtl="0" eaLnBrk="1" latinLnBrk="0" hangingPunct="1">
              <a:spcBef>
                <a:spcPct val="20000"/>
              </a:spcBef>
              <a:spcAft>
                <a:spcPts val="600"/>
              </a:spcAft>
              <a:buClr>
                <a:schemeClr val="accent1">
                  <a:lumMod val="75000"/>
                </a:schemeClr>
              </a:buClr>
              <a:buSzPct val="145000"/>
              <a:buFont typeface="Arial"/>
              <a:buNone/>
              <a:defRPr sz="1800" b="1" kern="1200" cap="none">
                <a:solidFill>
                  <a:schemeClr val="tx1"/>
                </a:solidFill>
                <a:effectLst/>
                <a:latin typeface="+mn-lt"/>
                <a:ea typeface="+mn-ea"/>
                <a:cs typeface="+mn-cs"/>
              </a:defRPr>
            </a:lvl3pPr>
            <a:lvl4pPr marL="13716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4pPr>
            <a:lvl5pPr marL="18288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5pPr>
            <a:lvl6pPr marL="22860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6pPr>
            <a:lvl7pPr marL="27432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7pPr>
            <a:lvl8pPr marL="32004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8pPr>
            <a:lvl9pPr marL="3657600" indent="0" algn="l" defTabSz="457200" rtl="0" eaLnBrk="1" latinLnBrk="0" hangingPunct="1">
              <a:spcBef>
                <a:spcPct val="20000"/>
              </a:spcBef>
              <a:spcAft>
                <a:spcPts val="600"/>
              </a:spcAft>
              <a:buClr>
                <a:schemeClr val="accent1">
                  <a:lumMod val="75000"/>
                </a:schemeClr>
              </a:buClr>
              <a:buSzPct val="145000"/>
              <a:buFont typeface="Arial"/>
              <a:buNone/>
              <a:defRPr sz="1600" b="1" kern="1200" cap="none">
                <a:solidFill>
                  <a:schemeClr val="tx1"/>
                </a:solidFill>
                <a:effectLst/>
                <a:latin typeface="+mn-lt"/>
                <a:ea typeface="+mn-ea"/>
                <a:cs typeface="+mn-cs"/>
              </a:defRPr>
            </a:lvl9pPr>
          </a:lstStyle>
          <a:p>
            <a:pPr algn="ctr"/>
            <a:r>
              <a:rPr lang="en-US" sz="1500" dirty="0"/>
              <a:t>Risks</a:t>
            </a:r>
          </a:p>
        </p:txBody>
      </p:sp>
      <p:pic>
        <p:nvPicPr>
          <p:cNvPr id="15" name="Content Placeholder 10">
            <a:extLst>
              <a:ext uri="{FF2B5EF4-FFF2-40B4-BE49-F238E27FC236}">
                <a16:creationId xmlns:a16="http://schemas.microsoft.com/office/drawing/2014/main" id="{B2A60ACA-0F45-48A3-A48F-829E3DA5F660}"/>
              </a:ext>
            </a:extLst>
          </p:cNvPr>
          <p:cNvPicPr>
            <a:picLocks/>
          </p:cNvPicPr>
          <p:nvPr/>
        </p:nvPicPr>
        <p:blipFill>
          <a:blip r:embed="rId5"/>
          <a:stretch>
            <a:fillRect/>
          </a:stretch>
        </p:blipFill>
        <p:spPr>
          <a:xfrm>
            <a:off x="7187972" y="4122109"/>
            <a:ext cx="3039240" cy="232792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2846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Ranking Alternatives</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621410" y="2931737"/>
            <a:ext cx="10407192" cy="3714160"/>
          </a:xfrm>
        </p:spPr>
        <p:txBody>
          <a:bodyPr anchor="t">
            <a:normAutofit/>
          </a:bodyPr>
          <a:lstStyle/>
          <a:p>
            <a:r>
              <a:rPr lang="en-US" sz="2400" u="sng" dirty="0"/>
              <a:t>Academics:</a:t>
            </a:r>
            <a:r>
              <a:rPr lang="en-US" sz="2400" dirty="0"/>
              <a:t> increased notoriety, better students apply, more space to take on new students</a:t>
            </a:r>
          </a:p>
          <a:p>
            <a:r>
              <a:rPr lang="en-US" sz="2400" u="sng" dirty="0"/>
              <a:t>Product on the Field:</a:t>
            </a:r>
            <a:r>
              <a:rPr lang="en-US" sz="2400" dirty="0"/>
              <a:t> if paying players, then should get the best athletes for all sports (Division I level) improving product on field</a:t>
            </a:r>
          </a:p>
          <a:p>
            <a:r>
              <a:rPr lang="en-US" sz="2400" u="sng" dirty="0"/>
              <a:t>Professional Development:</a:t>
            </a:r>
            <a:r>
              <a:rPr lang="en-US" sz="2400" dirty="0"/>
              <a:t> paying on select players heightens those player’s development</a:t>
            </a:r>
          </a:p>
          <a:p>
            <a:r>
              <a:rPr lang="en-US" sz="2400" u="sng" dirty="0"/>
              <a:t>Pitt Community &amp; Pittsburgh Community:</a:t>
            </a:r>
            <a:r>
              <a:rPr lang="en-US" sz="2400" dirty="0"/>
              <a:t> paying all athletes allows them to better focus their skills to help both communities. </a:t>
            </a:r>
            <a:endParaRPr lang="en-US" sz="2400" u="sng" dirty="0"/>
          </a:p>
        </p:txBody>
      </p:sp>
      <p:pic>
        <p:nvPicPr>
          <p:cNvPr id="8" name="Content Placeholder 7">
            <a:extLst>
              <a:ext uri="{FF2B5EF4-FFF2-40B4-BE49-F238E27FC236}">
                <a16:creationId xmlns:a16="http://schemas.microsoft.com/office/drawing/2014/main" id="{2604E4ED-E4E4-459F-BA69-F5FCAA727809}"/>
              </a:ext>
            </a:extLst>
          </p:cNvPr>
          <p:cNvPicPr>
            <a:picLocks noGrp="1"/>
          </p:cNvPicPr>
          <p:nvPr>
            <p:ph sz="half" idx="2"/>
          </p:nvPr>
        </p:nvPicPr>
        <p:blipFill>
          <a:blip r:embed="rId2"/>
          <a:stretch>
            <a:fillRect/>
          </a:stretch>
        </p:blipFill>
        <p:spPr>
          <a:xfrm>
            <a:off x="1548134" y="1126507"/>
            <a:ext cx="10265975" cy="14652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80001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Short Term Model View</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244508"/>
          </a:xfrm>
        </p:spPr>
        <p:txBody>
          <a:bodyPr anchor="t">
            <a:normAutofit/>
          </a:bodyPr>
          <a:lstStyle/>
          <a:p>
            <a:r>
              <a:rPr lang="en-US" sz="2400" dirty="0"/>
              <a:t>Done by using the multiplicative formula</a:t>
            </a:r>
          </a:p>
          <a:p>
            <a:r>
              <a:rPr lang="en-US" sz="2400" dirty="0"/>
              <a:t>Maintaining scholarships is the best decision in the short run</a:t>
            </a:r>
          </a:p>
          <a:p>
            <a:r>
              <a:rPr lang="en-US" sz="2400" dirty="0"/>
              <a:t>Lots of cost and risk in changing the system which requires more in depth discussion</a:t>
            </a:r>
          </a:p>
          <a:p>
            <a:r>
              <a:rPr lang="en-US" sz="2400" dirty="0"/>
              <a:t>NCAA permission is the better way to roll out this program rather than paying fines</a:t>
            </a:r>
          </a:p>
          <a:p>
            <a:endParaRPr lang="en-US" sz="2400" dirty="0"/>
          </a:p>
        </p:txBody>
      </p:sp>
      <p:pic>
        <p:nvPicPr>
          <p:cNvPr id="8" name="Content Placeholder 7">
            <a:extLst>
              <a:ext uri="{FF2B5EF4-FFF2-40B4-BE49-F238E27FC236}">
                <a16:creationId xmlns:a16="http://schemas.microsoft.com/office/drawing/2014/main" id="{EFFE632B-DD98-4A6B-9224-2F27D0055B02}"/>
              </a:ext>
            </a:extLst>
          </p:cNvPr>
          <p:cNvPicPr>
            <a:picLocks noGrp="1"/>
          </p:cNvPicPr>
          <p:nvPr>
            <p:ph sz="half" idx="2"/>
          </p:nvPr>
        </p:nvPicPr>
        <p:blipFill>
          <a:blip r:embed="rId2"/>
          <a:stretch>
            <a:fillRect/>
          </a:stretch>
        </p:blipFill>
        <p:spPr>
          <a:xfrm>
            <a:off x="6417455" y="2586150"/>
            <a:ext cx="5698955" cy="141081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533449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Long Term Model View</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244508"/>
          </a:xfrm>
        </p:spPr>
        <p:txBody>
          <a:bodyPr anchor="t">
            <a:normAutofit/>
          </a:bodyPr>
          <a:lstStyle/>
          <a:p>
            <a:r>
              <a:rPr lang="en-US" sz="2400" dirty="0"/>
              <a:t>Done by using the additive (negative) formula</a:t>
            </a:r>
          </a:p>
          <a:p>
            <a:r>
              <a:rPr lang="en-US" sz="2400" dirty="0"/>
              <a:t>Changing to paying all athletes is better in the long run.</a:t>
            </a:r>
          </a:p>
          <a:p>
            <a:r>
              <a:rPr lang="en-US" sz="2400" dirty="0"/>
              <a:t>By understanding and limiting some of the risks in short term then making the switch</a:t>
            </a:r>
          </a:p>
          <a:p>
            <a:r>
              <a:rPr lang="en-US" sz="2400" dirty="0"/>
              <a:t>Paying athletes will put a better product on the field and improve academics at the university</a:t>
            </a:r>
          </a:p>
          <a:p>
            <a:endParaRPr lang="en-US" sz="2400" dirty="0"/>
          </a:p>
        </p:txBody>
      </p:sp>
      <p:pic>
        <p:nvPicPr>
          <p:cNvPr id="9" name="Content Placeholder 8">
            <a:extLst>
              <a:ext uri="{FF2B5EF4-FFF2-40B4-BE49-F238E27FC236}">
                <a16:creationId xmlns:a16="http://schemas.microsoft.com/office/drawing/2014/main" id="{622B1038-F133-4C9D-9541-AA1AE0BAD6BF}"/>
              </a:ext>
            </a:extLst>
          </p:cNvPr>
          <p:cNvPicPr>
            <a:picLocks noGrp="1"/>
          </p:cNvPicPr>
          <p:nvPr>
            <p:ph sz="half" idx="2"/>
          </p:nvPr>
        </p:nvPicPr>
        <p:blipFill>
          <a:blip r:embed="rId2"/>
          <a:stretch>
            <a:fillRect/>
          </a:stretch>
        </p:blipFill>
        <p:spPr>
          <a:xfrm>
            <a:off x="6391373" y="2251054"/>
            <a:ext cx="5742792" cy="12932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53883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F9468-0454-4CF3-9FDC-6BBCB408C9D7}"/>
              </a:ext>
            </a:extLst>
          </p:cNvPr>
          <p:cNvSpPr>
            <a:spLocks noGrp="1"/>
          </p:cNvSpPr>
          <p:nvPr>
            <p:ph type="title"/>
          </p:nvPr>
        </p:nvSpPr>
        <p:spPr>
          <a:xfrm>
            <a:off x="1484310" y="186181"/>
            <a:ext cx="10018713" cy="747074"/>
          </a:xfrm>
        </p:spPr>
        <p:txBody>
          <a:bodyPr anchor="t"/>
          <a:lstStyle/>
          <a:p>
            <a:r>
              <a:rPr lang="en-US" dirty="0"/>
              <a:t>Conclusion</a:t>
            </a:r>
          </a:p>
        </p:txBody>
      </p:sp>
      <p:sp>
        <p:nvSpPr>
          <p:cNvPr id="3" name="Content Placeholder 2">
            <a:extLst>
              <a:ext uri="{FF2B5EF4-FFF2-40B4-BE49-F238E27FC236}">
                <a16:creationId xmlns:a16="http://schemas.microsoft.com/office/drawing/2014/main" id="{0AD24170-F5F3-4E73-9D6D-CB8EAFE6F7DC}"/>
              </a:ext>
            </a:extLst>
          </p:cNvPr>
          <p:cNvSpPr>
            <a:spLocks noGrp="1"/>
          </p:cNvSpPr>
          <p:nvPr>
            <p:ph idx="1"/>
          </p:nvPr>
        </p:nvSpPr>
        <p:spPr>
          <a:xfrm>
            <a:off x="1484310" y="1112363"/>
            <a:ext cx="10018713" cy="4678837"/>
          </a:xfrm>
        </p:spPr>
        <p:txBody>
          <a:bodyPr anchor="t"/>
          <a:lstStyle/>
          <a:p>
            <a:r>
              <a:rPr lang="en-US" dirty="0"/>
              <a:t>Pitt should consider in the long run changing to paying athletes based on the criteria of this model</a:t>
            </a:r>
          </a:p>
          <a:p>
            <a:r>
              <a:rPr lang="en-US" dirty="0"/>
              <a:t>This is a debate which has not finished in society now. Major issues with paying athletes include</a:t>
            </a:r>
          </a:p>
          <a:p>
            <a:pPr lvl="1"/>
            <a:r>
              <a:rPr lang="en-US" dirty="0"/>
              <a:t>Where the money will come from</a:t>
            </a:r>
          </a:p>
          <a:p>
            <a:pPr lvl="1"/>
            <a:r>
              <a:rPr lang="en-US" dirty="0"/>
              <a:t>How it is controlled</a:t>
            </a:r>
          </a:p>
          <a:p>
            <a:pPr lvl="1"/>
            <a:r>
              <a:rPr lang="en-US" dirty="0"/>
              <a:t>Who should get paid and how much</a:t>
            </a:r>
          </a:p>
          <a:p>
            <a:r>
              <a:rPr lang="en-US" dirty="0"/>
              <a:t>Changes in the above answers will greatly influence the results of the model.</a:t>
            </a:r>
          </a:p>
          <a:p>
            <a:r>
              <a:rPr lang="en-US" dirty="0"/>
              <a:t>Convincing the NCAA is the largest hurdle in place to change the structure.</a:t>
            </a:r>
          </a:p>
        </p:txBody>
      </p:sp>
    </p:spTree>
    <p:extLst>
      <p:ext uri="{BB962C8B-B14F-4D97-AF65-F5344CB8AC3E}">
        <p14:creationId xmlns:p14="http://schemas.microsoft.com/office/powerpoint/2010/main" val="72599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91D3BD-F1FE-4794-B8A2-1342EB256D8D}"/>
              </a:ext>
            </a:extLst>
          </p:cNvPr>
          <p:cNvSpPr>
            <a:spLocks noGrp="1"/>
          </p:cNvSpPr>
          <p:nvPr>
            <p:ph type="title"/>
          </p:nvPr>
        </p:nvSpPr>
        <p:spPr>
          <a:xfrm>
            <a:off x="1331495" y="89555"/>
            <a:ext cx="10679623" cy="838986"/>
          </a:xfrm>
        </p:spPr>
        <p:txBody>
          <a:bodyPr>
            <a:noAutofit/>
          </a:bodyPr>
          <a:lstStyle/>
          <a:p>
            <a:r>
              <a:rPr lang="en-US" sz="4800" b="1" dirty="0"/>
              <a:t>Background</a:t>
            </a:r>
          </a:p>
        </p:txBody>
      </p:sp>
      <p:sp>
        <p:nvSpPr>
          <p:cNvPr id="5" name="Content Placeholder 4">
            <a:extLst>
              <a:ext uri="{FF2B5EF4-FFF2-40B4-BE49-F238E27FC236}">
                <a16:creationId xmlns:a16="http://schemas.microsoft.com/office/drawing/2014/main" id="{A07EC338-F990-400B-AA1F-82FC930B2339}"/>
              </a:ext>
            </a:extLst>
          </p:cNvPr>
          <p:cNvSpPr>
            <a:spLocks noGrp="1"/>
          </p:cNvSpPr>
          <p:nvPr>
            <p:ph sz="half" idx="1"/>
          </p:nvPr>
        </p:nvSpPr>
        <p:spPr>
          <a:xfrm>
            <a:off x="1331495" y="928541"/>
            <a:ext cx="4924926" cy="5420411"/>
          </a:xfrm>
        </p:spPr>
        <p:txBody>
          <a:bodyPr>
            <a:normAutofit/>
          </a:bodyPr>
          <a:lstStyle/>
          <a:p>
            <a:r>
              <a:rPr lang="en-US" sz="2800" dirty="0"/>
              <a:t>College athletic is currently a multimillion dollar industry. In 2017, NCAA generated $1.1 billion in revenue.</a:t>
            </a:r>
          </a:p>
          <a:p>
            <a:r>
              <a:rPr lang="en-US" sz="2800" dirty="0"/>
              <a:t>Pitt received $54 million dollars in revenue in 2017 from the ACC. </a:t>
            </a:r>
          </a:p>
          <a:p>
            <a:pPr lvl="1"/>
            <a:r>
              <a:rPr lang="en-US" sz="2400" dirty="0"/>
              <a:t>In 2011, Pitt spent $40k total per football player</a:t>
            </a:r>
          </a:p>
          <a:p>
            <a:pPr lvl="1"/>
            <a:r>
              <a:rPr lang="en-US" sz="2400" dirty="0"/>
              <a:t>Players receive $3,200 in stipends</a:t>
            </a:r>
          </a:p>
        </p:txBody>
      </p:sp>
      <p:pic>
        <p:nvPicPr>
          <p:cNvPr id="1030" name="Picture 6" descr="Image result for paying college athletes">
            <a:extLst>
              <a:ext uri="{FF2B5EF4-FFF2-40B4-BE49-F238E27FC236}">
                <a16:creationId xmlns:a16="http://schemas.microsoft.com/office/drawing/2014/main" id="{9A2F74CD-D864-410A-AF1A-DFA18ECB25F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75753" y="1348033"/>
            <a:ext cx="5535365" cy="441722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EDDCA44-6096-4598-ACFA-0AAAF3FE75CF}"/>
              </a:ext>
            </a:extLst>
          </p:cNvPr>
          <p:cNvSpPr txBox="1"/>
          <p:nvPr/>
        </p:nvSpPr>
        <p:spPr>
          <a:xfrm>
            <a:off x="6539810" y="5765253"/>
            <a:ext cx="3430747" cy="338554"/>
          </a:xfrm>
          <a:prstGeom prst="rect">
            <a:avLst/>
          </a:prstGeom>
          <a:noFill/>
        </p:spPr>
        <p:txBody>
          <a:bodyPr wrap="none" rtlCol="0">
            <a:spAutoFit/>
          </a:bodyPr>
          <a:lstStyle/>
          <a:p>
            <a:r>
              <a:rPr lang="en-US" sz="1600" dirty="0"/>
              <a:t>Image courtesy of woodypaige.com</a:t>
            </a:r>
          </a:p>
        </p:txBody>
      </p:sp>
    </p:spTree>
    <p:extLst>
      <p:ext uri="{BB962C8B-B14F-4D97-AF65-F5344CB8AC3E}">
        <p14:creationId xmlns:p14="http://schemas.microsoft.com/office/powerpoint/2010/main" val="3618085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5DE0-DC9E-451F-96BF-D84E6488C8E6}"/>
              </a:ext>
            </a:extLst>
          </p:cNvPr>
          <p:cNvSpPr>
            <a:spLocks noGrp="1"/>
          </p:cNvSpPr>
          <p:nvPr>
            <p:ph type="title"/>
          </p:nvPr>
        </p:nvSpPr>
        <p:spPr>
          <a:xfrm>
            <a:off x="677333" y="128232"/>
            <a:ext cx="11354245" cy="895546"/>
          </a:xfrm>
        </p:spPr>
        <p:txBody>
          <a:bodyPr>
            <a:normAutofit/>
          </a:bodyPr>
          <a:lstStyle/>
          <a:p>
            <a:r>
              <a:rPr lang="en-US" sz="4800" b="1" dirty="0"/>
              <a:t>Problem &amp; Perspective</a:t>
            </a:r>
          </a:p>
        </p:txBody>
      </p:sp>
      <p:sp>
        <p:nvSpPr>
          <p:cNvPr id="3" name="Content Placeholder 2">
            <a:extLst>
              <a:ext uri="{FF2B5EF4-FFF2-40B4-BE49-F238E27FC236}">
                <a16:creationId xmlns:a16="http://schemas.microsoft.com/office/drawing/2014/main" id="{C924DE49-DC12-483F-A2B7-7CB2BFABF804}"/>
              </a:ext>
            </a:extLst>
          </p:cNvPr>
          <p:cNvSpPr>
            <a:spLocks noGrp="1"/>
          </p:cNvSpPr>
          <p:nvPr>
            <p:ph sz="half" idx="1"/>
          </p:nvPr>
        </p:nvSpPr>
        <p:spPr>
          <a:xfrm>
            <a:off x="2313018" y="900180"/>
            <a:ext cx="4184035" cy="4810809"/>
          </a:xfrm>
        </p:spPr>
        <p:txBody>
          <a:bodyPr>
            <a:normAutofit fontScale="92500"/>
          </a:bodyPr>
          <a:lstStyle/>
          <a:p>
            <a:pPr marL="0" indent="0">
              <a:buNone/>
            </a:pPr>
            <a:r>
              <a:rPr lang="en-US" sz="4000" b="1" dirty="0"/>
              <a:t>Problem:</a:t>
            </a:r>
          </a:p>
          <a:p>
            <a:pPr lvl="1"/>
            <a:r>
              <a:rPr lang="en-US" sz="3600" i="1" dirty="0"/>
              <a:t>Should universities pay student athletes beyond the current stipend format? </a:t>
            </a:r>
          </a:p>
          <a:p>
            <a:pPr lvl="1"/>
            <a:endParaRPr lang="en-US" b="1" dirty="0"/>
          </a:p>
        </p:txBody>
      </p:sp>
      <p:sp>
        <p:nvSpPr>
          <p:cNvPr id="4" name="Content Placeholder 3">
            <a:extLst>
              <a:ext uri="{FF2B5EF4-FFF2-40B4-BE49-F238E27FC236}">
                <a16:creationId xmlns:a16="http://schemas.microsoft.com/office/drawing/2014/main" id="{B23A19C6-5DC8-4466-BFBF-0597FD91CA36}"/>
              </a:ext>
            </a:extLst>
          </p:cNvPr>
          <p:cNvSpPr>
            <a:spLocks noGrp="1"/>
          </p:cNvSpPr>
          <p:nvPr>
            <p:ph sz="half" idx="2"/>
          </p:nvPr>
        </p:nvSpPr>
        <p:spPr>
          <a:xfrm>
            <a:off x="7330633" y="1381440"/>
            <a:ext cx="4184034" cy="4636768"/>
          </a:xfrm>
        </p:spPr>
        <p:txBody>
          <a:bodyPr>
            <a:normAutofit fontScale="92500"/>
          </a:bodyPr>
          <a:lstStyle/>
          <a:p>
            <a:pPr marL="0" indent="0">
              <a:buNone/>
            </a:pPr>
            <a:r>
              <a:rPr lang="en-US" sz="4000" b="1" dirty="0"/>
              <a:t>Perspective</a:t>
            </a:r>
          </a:p>
          <a:p>
            <a:pPr lvl="1"/>
            <a:r>
              <a:rPr lang="en-US" sz="3600" dirty="0"/>
              <a:t>This project will use a particular university, Pitt.</a:t>
            </a:r>
          </a:p>
          <a:p>
            <a:pPr lvl="1"/>
            <a:r>
              <a:rPr lang="en-US" sz="3600" dirty="0"/>
              <a:t>The project is from the perspective of the Pitt chancellor.</a:t>
            </a:r>
          </a:p>
          <a:p>
            <a:endParaRPr lang="en-US" sz="4000" dirty="0"/>
          </a:p>
        </p:txBody>
      </p:sp>
    </p:spTree>
    <p:extLst>
      <p:ext uri="{BB962C8B-B14F-4D97-AF65-F5344CB8AC3E}">
        <p14:creationId xmlns:p14="http://schemas.microsoft.com/office/powerpoint/2010/main" val="269316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13D7CE7-029E-4990-B76A-C3E04E64FB8A}"/>
              </a:ext>
            </a:extLst>
          </p:cNvPr>
          <p:cNvSpPr>
            <a:spLocks noGrp="1"/>
          </p:cNvSpPr>
          <p:nvPr>
            <p:ph type="title"/>
          </p:nvPr>
        </p:nvSpPr>
        <p:spPr>
          <a:xfrm>
            <a:off x="1468269" y="0"/>
            <a:ext cx="10018713" cy="1010653"/>
          </a:xfrm>
        </p:spPr>
        <p:txBody>
          <a:bodyPr/>
          <a:lstStyle/>
          <a:p>
            <a:r>
              <a:rPr lang="en-US" dirty="0"/>
              <a:t>Alternative Solutions</a:t>
            </a:r>
          </a:p>
        </p:txBody>
      </p:sp>
      <p:graphicFrame>
        <p:nvGraphicFramePr>
          <p:cNvPr id="6" name="Content Placeholder 5">
            <a:extLst>
              <a:ext uri="{FF2B5EF4-FFF2-40B4-BE49-F238E27FC236}">
                <a16:creationId xmlns:a16="http://schemas.microsoft.com/office/drawing/2014/main" id="{B1FAE22D-5869-440F-B301-D724753DF06A}"/>
              </a:ext>
            </a:extLst>
          </p:cNvPr>
          <p:cNvGraphicFramePr>
            <a:graphicFrameLocks noGrp="1"/>
          </p:cNvGraphicFramePr>
          <p:nvPr>
            <p:ph idx="1"/>
            <p:extLst>
              <p:ext uri="{D42A27DB-BD31-4B8C-83A1-F6EECF244321}">
                <p14:modId xmlns:p14="http://schemas.microsoft.com/office/powerpoint/2010/main" val="2319460107"/>
              </p:ext>
            </p:extLst>
          </p:nvPr>
        </p:nvGraphicFramePr>
        <p:xfrm>
          <a:off x="1587398" y="1010653"/>
          <a:ext cx="10604602" cy="4987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6933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4E513-3C40-4C29-BD7B-8E93CC0668B6}"/>
              </a:ext>
            </a:extLst>
          </p:cNvPr>
          <p:cNvSpPr>
            <a:spLocks noGrp="1"/>
          </p:cNvSpPr>
          <p:nvPr>
            <p:ph type="title"/>
          </p:nvPr>
        </p:nvSpPr>
        <p:spPr>
          <a:xfrm>
            <a:off x="1598612" y="155449"/>
            <a:ext cx="10018713" cy="841248"/>
          </a:xfrm>
        </p:spPr>
        <p:txBody>
          <a:bodyPr anchor="t">
            <a:normAutofit fontScale="90000"/>
          </a:bodyPr>
          <a:lstStyle/>
          <a:p>
            <a:r>
              <a:rPr lang="en-US" sz="5400" dirty="0"/>
              <a:t>Strategic Criteria</a:t>
            </a:r>
          </a:p>
        </p:txBody>
      </p:sp>
      <p:sp>
        <p:nvSpPr>
          <p:cNvPr id="3" name="Content Placeholder 2">
            <a:extLst>
              <a:ext uri="{FF2B5EF4-FFF2-40B4-BE49-F238E27FC236}">
                <a16:creationId xmlns:a16="http://schemas.microsoft.com/office/drawing/2014/main" id="{0050A558-3363-4455-B7EC-18A0F8CD1C6B}"/>
              </a:ext>
            </a:extLst>
          </p:cNvPr>
          <p:cNvSpPr>
            <a:spLocks noGrp="1"/>
          </p:cNvSpPr>
          <p:nvPr>
            <p:ph sz="half" idx="1"/>
          </p:nvPr>
        </p:nvSpPr>
        <p:spPr>
          <a:xfrm>
            <a:off x="1484312" y="996697"/>
            <a:ext cx="4895055" cy="4794503"/>
          </a:xfrm>
        </p:spPr>
        <p:txBody>
          <a:bodyPr>
            <a:normAutofit fontScale="92500" lnSpcReduction="10000"/>
          </a:bodyPr>
          <a:lstStyle/>
          <a:p>
            <a:r>
              <a:rPr lang="en-US" sz="4000" dirty="0"/>
              <a:t>Academics</a:t>
            </a:r>
          </a:p>
          <a:p>
            <a:r>
              <a:rPr lang="en-US" sz="4000" dirty="0"/>
              <a:t>Product on the field</a:t>
            </a:r>
          </a:p>
          <a:p>
            <a:r>
              <a:rPr lang="en-US" sz="4000" dirty="0"/>
              <a:t>Professional Development</a:t>
            </a:r>
          </a:p>
          <a:p>
            <a:r>
              <a:rPr lang="en-US" sz="4000" dirty="0"/>
              <a:t>Pitt Community</a:t>
            </a:r>
          </a:p>
          <a:p>
            <a:r>
              <a:rPr lang="en-US" sz="4000" dirty="0"/>
              <a:t>Pittsburgh Community Impact</a:t>
            </a:r>
          </a:p>
          <a:p>
            <a:pPr marL="514350" indent="-514350">
              <a:buFont typeface="+mj-lt"/>
              <a:buAutoNum type="arabicPeriod"/>
            </a:pPr>
            <a:endParaRPr lang="en-US" dirty="0"/>
          </a:p>
        </p:txBody>
      </p:sp>
      <p:graphicFrame>
        <p:nvGraphicFramePr>
          <p:cNvPr id="5" name="Content Placeholder 4">
            <a:extLst>
              <a:ext uri="{FF2B5EF4-FFF2-40B4-BE49-F238E27FC236}">
                <a16:creationId xmlns:a16="http://schemas.microsoft.com/office/drawing/2014/main" id="{A92B67C4-36BF-4803-8EC1-CA4D8590C7B6}"/>
              </a:ext>
            </a:extLst>
          </p:cNvPr>
          <p:cNvGraphicFramePr>
            <a:graphicFrameLocks noGrp="1"/>
          </p:cNvGraphicFramePr>
          <p:nvPr>
            <p:ph sz="half" idx="2"/>
            <p:extLst>
              <p:ext uri="{D42A27DB-BD31-4B8C-83A1-F6EECF244321}">
                <p14:modId xmlns:p14="http://schemas.microsoft.com/office/powerpoint/2010/main" val="3826541951"/>
              </p:ext>
            </p:extLst>
          </p:nvPr>
        </p:nvGraphicFramePr>
        <p:xfrm>
          <a:off x="6497036" y="1533142"/>
          <a:ext cx="5463316" cy="2471928"/>
        </p:xfrm>
        <a:graphic>
          <a:graphicData uri="http://schemas.openxmlformats.org/drawingml/2006/table">
            <a:tbl>
              <a:tblPr firstRow="1" firstCol="1" bandRow="1">
                <a:tableStyleId>{5C22544A-7EE6-4342-B048-85BDC9FD1C3A}</a:tableStyleId>
              </a:tblPr>
              <a:tblGrid>
                <a:gridCol w="3667323">
                  <a:extLst>
                    <a:ext uri="{9D8B030D-6E8A-4147-A177-3AD203B41FA5}">
                      <a16:colId xmlns:a16="http://schemas.microsoft.com/office/drawing/2014/main" val="3270665922"/>
                    </a:ext>
                  </a:extLst>
                </a:gridCol>
                <a:gridCol w="1795993">
                  <a:extLst>
                    <a:ext uri="{9D8B030D-6E8A-4147-A177-3AD203B41FA5}">
                      <a16:colId xmlns:a16="http://schemas.microsoft.com/office/drawing/2014/main" val="559901381"/>
                    </a:ext>
                  </a:extLst>
                </a:gridCol>
              </a:tblGrid>
              <a:tr h="427319">
                <a:tc>
                  <a:txBody>
                    <a:bodyPr/>
                    <a:lstStyle/>
                    <a:p>
                      <a:pPr marL="0" marR="0">
                        <a:spcBef>
                          <a:spcPts val="0"/>
                        </a:spcBef>
                        <a:spcAft>
                          <a:spcPts val="0"/>
                        </a:spcAft>
                      </a:pPr>
                      <a:r>
                        <a:rPr lang="en-US" sz="2100" dirty="0">
                          <a:effectLst/>
                        </a:rPr>
                        <a:t>Name</a:t>
                      </a:r>
                      <a:endParaRPr lang="en-US" sz="2100" dirty="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spcBef>
                          <a:spcPts val="0"/>
                        </a:spcBef>
                        <a:spcAft>
                          <a:spcPts val="0"/>
                        </a:spcAft>
                      </a:pPr>
                      <a:r>
                        <a:rPr lang="en-US" sz="2100">
                          <a:effectLst/>
                        </a:rPr>
                        <a:t>Normalized</a:t>
                      </a:r>
                      <a:endParaRPr lang="en-US" sz="210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63813168"/>
                  </a:ext>
                </a:extLst>
              </a:tr>
              <a:tr h="340768">
                <a:tc>
                  <a:txBody>
                    <a:bodyPr/>
                    <a:lstStyle/>
                    <a:p>
                      <a:pPr marL="0" marR="0">
                        <a:spcBef>
                          <a:spcPts val="0"/>
                        </a:spcBef>
                        <a:spcAft>
                          <a:spcPts val="0"/>
                        </a:spcAft>
                      </a:pPr>
                      <a:r>
                        <a:rPr lang="en-US" sz="2100">
                          <a:effectLst/>
                        </a:rPr>
                        <a:t>1.Academics</a:t>
                      </a:r>
                      <a:endParaRPr lang="en-US" sz="210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lgn="ctr">
                        <a:spcBef>
                          <a:spcPts val="0"/>
                        </a:spcBef>
                        <a:spcAft>
                          <a:spcPts val="0"/>
                        </a:spcAft>
                      </a:pPr>
                      <a:r>
                        <a:rPr lang="en-US" sz="2100">
                          <a:effectLst/>
                        </a:rPr>
                        <a:t>0.4890</a:t>
                      </a:r>
                      <a:endParaRPr lang="en-US" sz="210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795274564"/>
                  </a:ext>
                </a:extLst>
              </a:tr>
              <a:tr h="340768">
                <a:tc>
                  <a:txBody>
                    <a:bodyPr/>
                    <a:lstStyle/>
                    <a:p>
                      <a:pPr marL="0" marR="0">
                        <a:spcBef>
                          <a:spcPts val="0"/>
                        </a:spcBef>
                        <a:spcAft>
                          <a:spcPts val="0"/>
                        </a:spcAft>
                      </a:pPr>
                      <a:r>
                        <a:rPr lang="en-US" sz="2100">
                          <a:effectLst/>
                        </a:rPr>
                        <a:t>2.Product on Field</a:t>
                      </a:r>
                      <a:endParaRPr lang="en-US" sz="210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lgn="ctr">
                        <a:spcBef>
                          <a:spcPts val="0"/>
                        </a:spcBef>
                        <a:spcAft>
                          <a:spcPts val="0"/>
                        </a:spcAft>
                      </a:pPr>
                      <a:r>
                        <a:rPr lang="en-US" sz="2100">
                          <a:effectLst/>
                        </a:rPr>
                        <a:t>0.2213</a:t>
                      </a:r>
                      <a:endParaRPr lang="en-US" sz="210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1132402034"/>
                  </a:ext>
                </a:extLst>
              </a:tr>
              <a:tr h="340768">
                <a:tc>
                  <a:txBody>
                    <a:bodyPr/>
                    <a:lstStyle/>
                    <a:p>
                      <a:pPr marL="0" marR="0">
                        <a:spcBef>
                          <a:spcPts val="0"/>
                        </a:spcBef>
                        <a:spcAft>
                          <a:spcPts val="0"/>
                        </a:spcAft>
                      </a:pPr>
                      <a:r>
                        <a:rPr lang="en-US" sz="2100">
                          <a:effectLst/>
                        </a:rPr>
                        <a:t>3.Professional Development</a:t>
                      </a:r>
                      <a:endParaRPr lang="en-US" sz="210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lgn="ctr">
                        <a:spcBef>
                          <a:spcPts val="0"/>
                        </a:spcBef>
                        <a:spcAft>
                          <a:spcPts val="0"/>
                        </a:spcAft>
                      </a:pPr>
                      <a:r>
                        <a:rPr lang="en-US" sz="2100">
                          <a:effectLst/>
                        </a:rPr>
                        <a:t>0.0916</a:t>
                      </a:r>
                      <a:endParaRPr lang="en-US" sz="210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3623885462"/>
                  </a:ext>
                </a:extLst>
              </a:tr>
              <a:tr h="340768">
                <a:tc>
                  <a:txBody>
                    <a:bodyPr/>
                    <a:lstStyle/>
                    <a:p>
                      <a:pPr marL="0" marR="0">
                        <a:spcBef>
                          <a:spcPts val="0"/>
                        </a:spcBef>
                        <a:spcAft>
                          <a:spcPts val="0"/>
                        </a:spcAft>
                      </a:pPr>
                      <a:r>
                        <a:rPr lang="en-US" sz="2100">
                          <a:effectLst/>
                        </a:rPr>
                        <a:t>4.Pitt Community</a:t>
                      </a:r>
                      <a:endParaRPr lang="en-US" sz="210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lgn="ctr">
                        <a:spcBef>
                          <a:spcPts val="0"/>
                        </a:spcBef>
                        <a:spcAft>
                          <a:spcPts val="0"/>
                        </a:spcAft>
                      </a:pPr>
                      <a:r>
                        <a:rPr lang="en-US" sz="2100">
                          <a:effectLst/>
                        </a:rPr>
                        <a:t>0.1281</a:t>
                      </a:r>
                      <a:endParaRPr lang="en-US" sz="210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2576969732"/>
                  </a:ext>
                </a:extLst>
              </a:tr>
              <a:tr h="681537">
                <a:tc>
                  <a:txBody>
                    <a:bodyPr/>
                    <a:lstStyle/>
                    <a:p>
                      <a:pPr marL="0" marR="0">
                        <a:spcBef>
                          <a:spcPts val="0"/>
                        </a:spcBef>
                        <a:spcAft>
                          <a:spcPts val="0"/>
                        </a:spcAft>
                      </a:pPr>
                      <a:r>
                        <a:rPr lang="en-US" sz="2100">
                          <a:effectLst/>
                        </a:rPr>
                        <a:t>5.Pittsburgh Community Impact</a:t>
                      </a:r>
                      <a:endParaRPr lang="en-US" sz="2100">
                        <a:effectLst/>
                        <a:latin typeface="Times New Roman" panose="02020603050405020304" pitchFamily="18" charset="0"/>
                        <a:ea typeface="Calibri" panose="020F0502020204030204" pitchFamily="34" charset="0"/>
                      </a:endParaRPr>
                    </a:p>
                  </a:txBody>
                  <a:tcPr marL="118387" marR="118387" marT="0" marB="0" anchor="b"/>
                </a:tc>
                <a:tc>
                  <a:txBody>
                    <a:bodyPr/>
                    <a:lstStyle/>
                    <a:p>
                      <a:pPr marL="0" marR="0" algn="ctr">
                        <a:spcBef>
                          <a:spcPts val="0"/>
                        </a:spcBef>
                        <a:spcAft>
                          <a:spcPts val="0"/>
                        </a:spcAft>
                      </a:pPr>
                      <a:r>
                        <a:rPr lang="en-US" sz="2100" dirty="0">
                          <a:effectLst/>
                        </a:rPr>
                        <a:t>0.0700</a:t>
                      </a:r>
                      <a:endParaRPr lang="en-US" sz="2100" dirty="0">
                        <a:effectLst/>
                        <a:latin typeface="Times New Roman" panose="02020603050405020304" pitchFamily="18" charset="0"/>
                        <a:ea typeface="Calibri" panose="020F0502020204030204" pitchFamily="34" charset="0"/>
                      </a:endParaRPr>
                    </a:p>
                  </a:txBody>
                  <a:tcPr marL="118387" marR="118387" marT="0" marB="0" anchor="b"/>
                </a:tc>
                <a:extLst>
                  <a:ext uri="{0D108BD9-81ED-4DB2-BD59-A6C34878D82A}">
                    <a16:rowId xmlns:a16="http://schemas.microsoft.com/office/drawing/2014/main" val="505808237"/>
                  </a:ext>
                </a:extLst>
              </a:tr>
            </a:tbl>
          </a:graphicData>
        </a:graphic>
      </p:graphicFrame>
    </p:spTree>
    <p:extLst>
      <p:ext uri="{BB962C8B-B14F-4D97-AF65-F5344CB8AC3E}">
        <p14:creationId xmlns:p14="http://schemas.microsoft.com/office/powerpoint/2010/main" val="3093022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C09E3-0837-4B65-BB5B-F762D0332D4E}"/>
              </a:ext>
            </a:extLst>
          </p:cNvPr>
          <p:cNvSpPr>
            <a:spLocks noGrp="1"/>
          </p:cNvSpPr>
          <p:nvPr>
            <p:ph type="title"/>
          </p:nvPr>
        </p:nvSpPr>
        <p:spPr>
          <a:xfrm>
            <a:off x="1685479" y="128017"/>
            <a:ext cx="10018713" cy="658368"/>
          </a:xfrm>
        </p:spPr>
        <p:txBody>
          <a:bodyPr>
            <a:noAutofit/>
          </a:bodyPr>
          <a:lstStyle/>
          <a:p>
            <a:r>
              <a:rPr lang="en-US" b="1" dirty="0"/>
              <a:t>Benefits Network</a:t>
            </a:r>
          </a:p>
        </p:txBody>
      </p:sp>
      <p:sp>
        <p:nvSpPr>
          <p:cNvPr id="10" name="Text Placeholder 9">
            <a:extLst>
              <a:ext uri="{FF2B5EF4-FFF2-40B4-BE49-F238E27FC236}">
                <a16:creationId xmlns:a16="http://schemas.microsoft.com/office/drawing/2014/main" id="{EEC5B9F1-3F68-440C-8137-363EB797ADE6}"/>
              </a:ext>
            </a:extLst>
          </p:cNvPr>
          <p:cNvSpPr>
            <a:spLocks noGrp="1"/>
          </p:cNvSpPr>
          <p:nvPr>
            <p:ph idx="1"/>
          </p:nvPr>
        </p:nvSpPr>
        <p:spPr>
          <a:xfrm>
            <a:off x="1685479" y="914401"/>
            <a:ext cx="10018713" cy="5632703"/>
          </a:xfrm>
        </p:spPr>
        <p:txBody>
          <a:bodyPr>
            <a:normAutofit/>
          </a:bodyPr>
          <a:lstStyle/>
          <a:p>
            <a:pPr marL="342900" indent="-342900" algn="l">
              <a:buFont typeface="Arial" panose="020B0604020202020204" pitchFamily="34" charset="0"/>
              <a:buChar char="•"/>
            </a:pPr>
            <a:r>
              <a:rPr lang="en-US" sz="2400" i="1" dirty="0"/>
              <a:t>Finances</a:t>
            </a:r>
            <a:r>
              <a:rPr lang="en-US" sz="2400" dirty="0"/>
              <a:t> covers all benefits that generate more revenue for the university.</a:t>
            </a:r>
          </a:p>
          <a:p>
            <a:pPr marL="800100" lvl="1" indent="-342900">
              <a:buFont typeface="Arial" panose="020B0604020202020204" pitchFamily="34" charset="0"/>
              <a:buChar char="•"/>
            </a:pPr>
            <a:r>
              <a:rPr lang="en-US" i="1" dirty="0"/>
              <a:t>Operational cluster </a:t>
            </a:r>
            <a:r>
              <a:rPr lang="en-US" dirty="0"/>
              <a:t> are related to changes to the net profit for the university</a:t>
            </a:r>
          </a:p>
          <a:p>
            <a:pPr marL="800100" lvl="1" indent="-342900">
              <a:buFont typeface="Arial" panose="020B0604020202020204" pitchFamily="34" charset="0"/>
              <a:buChar char="•"/>
            </a:pPr>
            <a:r>
              <a:rPr lang="en-US" i="1" dirty="0"/>
              <a:t>Logistical cluster</a:t>
            </a:r>
            <a:r>
              <a:rPr lang="en-US" dirty="0"/>
              <a:t> are related to how the athletes are classified and the money pool</a:t>
            </a:r>
            <a:endParaRPr lang="en-US" i="1" dirty="0"/>
          </a:p>
          <a:p>
            <a:pPr marL="285750" indent="-285750" algn="l">
              <a:buFont typeface="Arial" panose="020B0604020202020204" pitchFamily="34" charset="0"/>
              <a:buChar char="•"/>
            </a:pPr>
            <a:r>
              <a:rPr lang="en-US" sz="2400" i="1" dirty="0"/>
              <a:t>Organization</a:t>
            </a:r>
            <a:r>
              <a:rPr lang="en-US" sz="2400" dirty="0"/>
              <a:t> covers all benefits for both the athletic department and the university as a whole.</a:t>
            </a:r>
          </a:p>
          <a:p>
            <a:pPr lvl="1">
              <a:buFont typeface="Arial" panose="020B0604020202020204" pitchFamily="34" charset="0"/>
              <a:buChar char="•"/>
            </a:pPr>
            <a:r>
              <a:rPr lang="en-US" i="1" dirty="0"/>
              <a:t>Team cluster </a:t>
            </a:r>
            <a:r>
              <a:rPr lang="en-US" dirty="0"/>
              <a:t>considers how the teams dynamics and recruiting will change</a:t>
            </a:r>
          </a:p>
          <a:p>
            <a:pPr lvl="1">
              <a:buFont typeface="Arial" panose="020B0604020202020204" pitchFamily="34" charset="0"/>
              <a:buChar char="•"/>
            </a:pPr>
            <a:r>
              <a:rPr lang="en-US" i="1" dirty="0"/>
              <a:t>School cluster</a:t>
            </a:r>
            <a:r>
              <a:rPr lang="en-US" dirty="0"/>
              <a:t> considers the product and facility impacts</a:t>
            </a:r>
            <a:endParaRPr lang="en-US" i="1" dirty="0"/>
          </a:p>
          <a:p>
            <a:pPr marL="285750" indent="-285750" algn="l">
              <a:buFont typeface="Arial" panose="020B0604020202020204" pitchFamily="34" charset="0"/>
              <a:buChar char="•"/>
            </a:pPr>
            <a:r>
              <a:rPr lang="en-US" sz="2400" i="1" dirty="0"/>
              <a:t>Social</a:t>
            </a:r>
            <a:r>
              <a:rPr lang="en-US" sz="2400" dirty="0"/>
              <a:t> covers all benefits for the athletes and other people associated with these alternatives.</a:t>
            </a:r>
          </a:p>
          <a:p>
            <a:pPr lvl="1">
              <a:buFont typeface="Arial" panose="020B0604020202020204" pitchFamily="34" charset="0"/>
              <a:buChar char="•"/>
            </a:pPr>
            <a:r>
              <a:rPr lang="en-US" i="1" dirty="0"/>
              <a:t>Athletes cluster</a:t>
            </a:r>
            <a:r>
              <a:rPr lang="en-US" dirty="0"/>
              <a:t> describes how athletes see Pitt after the decision is made</a:t>
            </a:r>
          </a:p>
          <a:p>
            <a:pPr lvl="1">
              <a:buFont typeface="Arial" panose="020B0604020202020204" pitchFamily="34" charset="0"/>
              <a:buChar char="•"/>
            </a:pPr>
            <a:r>
              <a:rPr lang="en-US" dirty="0"/>
              <a:t> It is also important to consider the fanbase and community views and impact on the product</a:t>
            </a:r>
            <a:endParaRPr lang="en-US" i="1" dirty="0"/>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val="164326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Benefits - Synthesis</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077968"/>
          </a:xfrm>
        </p:spPr>
        <p:txBody>
          <a:bodyPr anchor="t">
            <a:normAutofit/>
          </a:bodyPr>
          <a:lstStyle/>
          <a:p>
            <a:r>
              <a:rPr lang="en-US" sz="2400" dirty="0"/>
              <a:t>Paying all athlete organizations is the best decision</a:t>
            </a:r>
          </a:p>
          <a:p>
            <a:pPr lvl="1"/>
            <a:r>
              <a:rPr lang="en-US" sz="2200" dirty="0"/>
              <a:t>Increases net profits even with increase in insurance</a:t>
            </a:r>
          </a:p>
          <a:p>
            <a:pPr lvl="1"/>
            <a:r>
              <a:rPr lang="en-US" sz="2200" dirty="0"/>
              <a:t>Money pool can be drawn from eager boosters seeking to improve the program</a:t>
            </a:r>
          </a:p>
          <a:p>
            <a:pPr lvl="1"/>
            <a:r>
              <a:rPr lang="en-US" sz="2200" dirty="0"/>
              <a:t>Immediate impact on recruiting</a:t>
            </a:r>
          </a:p>
          <a:p>
            <a:pPr lvl="1"/>
            <a:r>
              <a:rPr lang="en-US" sz="2200" dirty="0"/>
              <a:t>Positive perception from new athletes and higher satisfaction from current athletes</a:t>
            </a:r>
          </a:p>
        </p:txBody>
      </p:sp>
      <p:pic>
        <p:nvPicPr>
          <p:cNvPr id="5" name="Content Placeholder 4">
            <a:extLst>
              <a:ext uri="{FF2B5EF4-FFF2-40B4-BE49-F238E27FC236}">
                <a16:creationId xmlns:a16="http://schemas.microsoft.com/office/drawing/2014/main" id="{8E6E7446-4CF3-4750-B64F-A76E5370E8BA}"/>
              </a:ext>
            </a:extLst>
          </p:cNvPr>
          <p:cNvPicPr>
            <a:picLocks noGrp="1"/>
          </p:cNvPicPr>
          <p:nvPr>
            <p:ph sz="half" idx="2"/>
          </p:nvPr>
        </p:nvPicPr>
        <p:blipFill>
          <a:blip r:embed="rId2"/>
          <a:stretch>
            <a:fillRect/>
          </a:stretch>
        </p:blipFill>
        <p:spPr>
          <a:xfrm>
            <a:off x="6247387" y="1928274"/>
            <a:ext cx="5849449" cy="22383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24337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C09E3-0837-4B65-BB5B-F762D0332D4E}"/>
              </a:ext>
            </a:extLst>
          </p:cNvPr>
          <p:cNvSpPr>
            <a:spLocks noGrp="1"/>
          </p:cNvSpPr>
          <p:nvPr>
            <p:ph type="title"/>
          </p:nvPr>
        </p:nvSpPr>
        <p:spPr>
          <a:xfrm>
            <a:off x="1685479" y="128017"/>
            <a:ext cx="10018713" cy="658368"/>
          </a:xfrm>
        </p:spPr>
        <p:txBody>
          <a:bodyPr>
            <a:noAutofit/>
          </a:bodyPr>
          <a:lstStyle/>
          <a:p>
            <a:r>
              <a:rPr lang="en-US" b="1" dirty="0"/>
              <a:t>Opportunities Network</a:t>
            </a:r>
          </a:p>
        </p:txBody>
      </p:sp>
      <p:sp>
        <p:nvSpPr>
          <p:cNvPr id="10" name="Text Placeholder 9">
            <a:extLst>
              <a:ext uri="{FF2B5EF4-FFF2-40B4-BE49-F238E27FC236}">
                <a16:creationId xmlns:a16="http://schemas.microsoft.com/office/drawing/2014/main" id="{EEC5B9F1-3F68-440C-8137-363EB797ADE6}"/>
              </a:ext>
            </a:extLst>
          </p:cNvPr>
          <p:cNvSpPr>
            <a:spLocks noGrp="1"/>
          </p:cNvSpPr>
          <p:nvPr>
            <p:ph idx="1"/>
          </p:nvPr>
        </p:nvSpPr>
        <p:spPr>
          <a:xfrm>
            <a:off x="1685479" y="914401"/>
            <a:ext cx="10018713" cy="5632703"/>
          </a:xfrm>
        </p:spPr>
        <p:txBody>
          <a:bodyPr anchor="t">
            <a:normAutofit/>
          </a:bodyPr>
          <a:lstStyle/>
          <a:p>
            <a:pPr marL="342900" indent="-342900" algn="l">
              <a:buFont typeface="Arial" panose="020B0604020202020204" pitchFamily="34" charset="0"/>
              <a:buChar char="•"/>
            </a:pPr>
            <a:r>
              <a:rPr lang="en-US" sz="2400" i="1" dirty="0"/>
              <a:t>Finances</a:t>
            </a:r>
            <a:r>
              <a:rPr lang="en-US" sz="2400" dirty="0"/>
              <a:t> covers all the long term opportunities to generate more revenue.</a:t>
            </a:r>
          </a:p>
          <a:p>
            <a:pPr marL="800100" lvl="1" indent="-342900">
              <a:buFont typeface="Arial" panose="020B0604020202020204" pitchFamily="34" charset="0"/>
              <a:buChar char="•"/>
            </a:pPr>
            <a:r>
              <a:rPr lang="en-US" i="1" dirty="0"/>
              <a:t>Sports cluster </a:t>
            </a:r>
            <a:r>
              <a:rPr lang="en-US" dirty="0"/>
              <a:t> considers long term opportunities that can come from this decision including improved media contracts, increase in revenues, and structure of athlete contracts</a:t>
            </a:r>
          </a:p>
          <a:p>
            <a:pPr marL="800100" lvl="1" indent="-342900">
              <a:buFont typeface="Arial" panose="020B0604020202020204" pitchFamily="34" charset="0"/>
              <a:buChar char="•"/>
            </a:pPr>
            <a:r>
              <a:rPr lang="en-US" i="1" dirty="0"/>
              <a:t>School cluster </a:t>
            </a:r>
            <a:r>
              <a:rPr lang="en-US" dirty="0"/>
              <a:t>looks at how the academic revenue could change and what long term facility improvements could be made at the school</a:t>
            </a:r>
            <a:endParaRPr lang="en-US" i="1" dirty="0"/>
          </a:p>
          <a:p>
            <a:pPr marL="285750" indent="-285750" algn="l">
              <a:buFont typeface="Arial" panose="020B0604020202020204" pitchFamily="34" charset="0"/>
              <a:buChar char="•"/>
            </a:pPr>
            <a:r>
              <a:rPr lang="en-US" sz="2400" i="1" dirty="0"/>
              <a:t>Social</a:t>
            </a:r>
            <a:r>
              <a:rPr lang="en-US" sz="2400" dirty="0"/>
              <a:t> covers all the goodwill and positive social views the school will see from their decision.</a:t>
            </a:r>
          </a:p>
          <a:p>
            <a:pPr lvl="1">
              <a:buFont typeface="Arial" panose="020B0604020202020204" pitchFamily="34" charset="0"/>
              <a:buChar char="•"/>
            </a:pPr>
            <a:r>
              <a:rPr lang="en-US" i="1" dirty="0"/>
              <a:t>Logistics cluster</a:t>
            </a:r>
            <a:r>
              <a:rPr lang="en-US" dirty="0"/>
              <a:t> looks at the impact of the decision from a social standpoint and how more long term recruiting cycles will positively affect the program</a:t>
            </a:r>
          </a:p>
          <a:p>
            <a:pPr lvl="1">
              <a:buFont typeface="Arial" panose="020B0604020202020204" pitchFamily="34" charset="0"/>
              <a:buChar char="•"/>
            </a:pPr>
            <a:r>
              <a:rPr lang="en-US" i="1" dirty="0"/>
              <a:t>Product cluster </a:t>
            </a:r>
            <a:r>
              <a:rPr lang="en-US" dirty="0"/>
              <a:t>considers what the product impact will be in the long-term. Does this decision lead to nation championships? How will the fans and community feel about this decision down the road?</a:t>
            </a:r>
            <a:endParaRPr lang="en-US" i="1" dirty="0"/>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val="189769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22A7-C272-49AE-A9F2-BDE595D98664}"/>
              </a:ext>
            </a:extLst>
          </p:cNvPr>
          <p:cNvSpPr>
            <a:spLocks noGrp="1"/>
          </p:cNvSpPr>
          <p:nvPr>
            <p:ph type="title"/>
          </p:nvPr>
        </p:nvSpPr>
        <p:spPr>
          <a:xfrm>
            <a:off x="1370009" y="0"/>
            <a:ext cx="10018713" cy="713232"/>
          </a:xfrm>
        </p:spPr>
        <p:txBody>
          <a:bodyPr/>
          <a:lstStyle/>
          <a:p>
            <a:r>
              <a:rPr lang="en-US" b="1" dirty="0"/>
              <a:t>Opportunities - Synthesis</a:t>
            </a:r>
          </a:p>
        </p:txBody>
      </p:sp>
      <p:sp>
        <p:nvSpPr>
          <p:cNvPr id="3" name="Content Placeholder 2">
            <a:extLst>
              <a:ext uri="{FF2B5EF4-FFF2-40B4-BE49-F238E27FC236}">
                <a16:creationId xmlns:a16="http://schemas.microsoft.com/office/drawing/2014/main" id="{0FC59E56-2AA1-4BB8-BBFC-42478512C328}"/>
              </a:ext>
            </a:extLst>
          </p:cNvPr>
          <p:cNvSpPr>
            <a:spLocks noGrp="1"/>
          </p:cNvSpPr>
          <p:nvPr>
            <p:ph sz="half" idx="1"/>
          </p:nvPr>
        </p:nvSpPr>
        <p:spPr>
          <a:xfrm>
            <a:off x="1370009" y="1024317"/>
            <a:ext cx="4895055" cy="5244508"/>
          </a:xfrm>
        </p:spPr>
        <p:txBody>
          <a:bodyPr anchor="t">
            <a:normAutofit/>
          </a:bodyPr>
          <a:lstStyle/>
          <a:p>
            <a:r>
              <a:rPr lang="en-US" sz="2400" dirty="0"/>
              <a:t>Paying all athlete organizations is the best decision</a:t>
            </a:r>
          </a:p>
          <a:p>
            <a:pPr lvl="1"/>
            <a:r>
              <a:rPr lang="en-US" sz="2200" dirty="0"/>
              <a:t>In the long run both academic and athletic revenues will increase</a:t>
            </a:r>
          </a:p>
          <a:p>
            <a:pPr lvl="1"/>
            <a:r>
              <a:rPr lang="en-US" sz="2200" dirty="0"/>
              <a:t>First to start paying athletes allows Pitt to lock in favorable contracts</a:t>
            </a:r>
          </a:p>
          <a:p>
            <a:pPr lvl="1"/>
            <a:r>
              <a:rPr lang="en-US" sz="2200" dirty="0"/>
              <a:t>Recruiting will be completely changed in a favorable way</a:t>
            </a:r>
          </a:p>
          <a:p>
            <a:pPr lvl="1"/>
            <a:r>
              <a:rPr lang="en-US" sz="2200" dirty="0"/>
              <a:t>Athletes won’t feel unfairly treated. Fans will be swayed once they see improvements to the program.</a:t>
            </a:r>
          </a:p>
        </p:txBody>
      </p:sp>
      <p:pic>
        <p:nvPicPr>
          <p:cNvPr id="7" name="Content Placeholder 6">
            <a:extLst>
              <a:ext uri="{FF2B5EF4-FFF2-40B4-BE49-F238E27FC236}">
                <a16:creationId xmlns:a16="http://schemas.microsoft.com/office/drawing/2014/main" id="{CB319520-0A52-4C10-AF34-7AC9129D9222}"/>
              </a:ext>
            </a:extLst>
          </p:cNvPr>
          <p:cNvPicPr>
            <a:picLocks noGrp="1"/>
          </p:cNvPicPr>
          <p:nvPr>
            <p:ph sz="half" idx="2"/>
          </p:nvPr>
        </p:nvPicPr>
        <p:blipFill>
          <a:blip r:embed="rId2"/>
          <a:stretch>
            <a:fillRect/>
          </a:stretch>
        </p:blipFill>
        <p:spPr>
          <a:xfrm>
            <a:off x="6379365" y="2089705"/>
            <a:ext cx="5630828" cy="217120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1161149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tf00001233</Template>
  <TotalTime>344</TotalTime>
  <Words>1345</Words>
  <Application>Microsoft Office PowerPoint</Application>
  <PresentationFormat>Widescreen</PresentationFormat>
  <Paragraphs>127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Corbel</vt:lpstr>
      <vt:lpstr>Times New Roman</vt:lpstr>
      <vt:lpstr>Parallax</vt:lpstr>
      <vt:lpstr>Financial Backing of Collegiate Athletes: Should They Get Paid?</vt:lpstr>
      <vt:lpstr>Background</vt:lpstr>
      <vt:lpstr>Problem &amp; Perspective</vt:lpstr>
      <vt:lpstr>Alternative Solutions</vt:lpstr>
      <vt:lpstr>Strategic Criteria</vt:lpstr>
      <vt:lpstr>Benefits Network</vt:lpstr>
      <vt:lpstr>Benefits - Synthesis</vt:lpstr>
      <vt:lpstr>Opportunities Network</vt:lpstr>
      <vt:lpstr>Opportunities - Synthesis</vt:lpstr>
      <vt:lpstr>Costs Network</vt:lpstr>
      <vt:lpstr>Costs - Synthesis</vt:lpstr>
      <vt:lpstr>Risks Network</vt:lpstr>
      <vt:lpstr>Risks - Synthesis</vt:lpstr>
      <vt:lpstr>Sensitivity</vt:lpstr>
      <vt:lpstr>Ranking Alternatives</vt:lpstr>
      <vt:lpstr>Short Term Model View</vt:lpstr>
      <vt:lpstr>Long Term Model View</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dc:title>
  <dc:creator>Renato Cozzarelli</dc:creator>
  <cp:lastModifiedBy>Renato Cozzarelli</cp:lastModifiedBy>
  <cp:revision>51</cp:revision>
  <dcterms:created xsi:type="dcterms:W3CDTF">2018-04-15T22:22:05Z</dcterms:created>
  <dcterms:modified xsi:type="dcterms:W3CDTF">2018-04-24T18:12:46Z</dcterms:modified>
</cp:coreProperties>
</file>