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80" r:id="rId5"/>
    <p:sldId id="271" r:id="rId6"/>
    <p:sldId id="276" r:id="rId7"/>
    <p:sldId id="259" r:id="rId8"/>
    <p:sldId id="277" r:id="rId9"/>
    <p:sldId id="278" r:id="rId10"/>
    <p:sldId id="279" r:id="rId11"/>
    <p:sldId id="284" r:id="rId12"/>
    <p:sldId id="272" r:id="rId13"/>
    <p:sldId id="281" r:id="rId14"/>
    <p:sldId id="282" r:id="rId15"/>
    <p:sldId id="283" r:id="rId16"/>
    <p:sldId id="273" r:id="rId17"/>
    <p:sldId id="274" r:id="rId18"/>
    <p:sldId id="275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707" autoAdjust="0"/>
    <p:restoredTop sz="71333" autoAdjust="0"/>
  </p:normalViewPr>
  <p:slideViewPr>
    <p:cSldViewPr>
      <p:cViewPr varScale="1">
        <p:scale>
          <a:sx n="104" d="100"/>
          <a:sy n="104" d="100"/>
        </p:scale>
        <p:origin x="108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AEC4E5-554F-5048-BAB6-3FB11DC1349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146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28D729-B621-B440-9258-4A17B0668348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E5787-DD25-7A45-A2DC-0D529DE8F5E6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65DA3-E2C1-8047-80A7-B3F41E2C69EE}" type="slidenum">
              <a:rPr lang="en-US" altLang="x-none"/>
              <a:pPr/>
              <a:t>18</a:t>
            </a:fld>
            <a:endParaRPr lang="en-US" altLang="x-none"/>
          </a:p>
        </p:txBody>
      </p:sp>
      <p:sp>
        <p:nvSpPr>
          <p:cNvPr id="1198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latin typeface="Times New Roman" charset="0"/>
              <a:ea typeface="SimSun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A44559-7D01-8A47-ADAB-60FC8C5C6519}" type="slidenum">
              <a:rPr lang="en-US" altLang="x-none"/>
              <a:pPr/>
              <a:t>2</a:t>
            </a:fld>
            <a:endParaRPr lang="en-US" altLang="x-none"/>
          </a:p>
        </p:txBody>
      </p:sp>
      <p:sp>
        <p:nvSpPr>
          <p:cNvPr id="129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latin typeface="Times New Roman" charset="0"/>
              <a:ea typeface="SimSun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3BD6FD-8B5D-4644-8D39-8AF110024007}" type="slidenum">
              <a:rPr lang="en-US" altLang="x-none"/>
              <a:pPr/>
              <a:t>3</a:t>
            </a:fld>
            <a:endParaRPr lang="en-US" altLang="x-none"/>
          </a:p>
        </p:txBody>
      </p:sp>
      <p:sp>
        <p:nvSpPr>
          <p:cNvPr id="1208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B580B1-1829-7947-9769-CB6C025DA134}" type="slidenum">
              <a:rPr lang="en-US" altLang="x-none"/>
              <a:pPr/>
              <a:t>5</a:t>
            </a:fld>
            <a:endParaRPr lang="en-US" altLang="x-none"/>
          </a:p>
        </p:txBody>
      </p:sp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latin typeface="Times New Roman" charset="0"/>
              <a:ea typeface="SimSun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5982F-4B58-684F-84B8-8F7F7BD3FFE4}" type="slidenum">
              <a:rPr lang="en-US" altLang="x-none"/>
              <a:pPr/>
              <a:t>6</a:t>
            </a:fld>
            <a:endParaRPr lang="en-US" altLang="x-none"/>
          </a:p>
        </p:txBody>
      </p:sp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latin typeface="Times New Roman" charset="0"/>
              <a:ea typeface="SimSun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EF7C01-E260-8142-BBC8-0D9D9F3263A5}" type="slidenum">
              <a:rPr lang="en-US" altLang="x-none"/>
              <a:pPr/>
              <a:t>7</a:t>
            </a:fld>
            <a:endParaRPr lang="en-US" altLang="x-none"/>
          </a:p>
        </p:txBody>
      </p:sp>
      <p:sp>
        <p:nvSpPr>
          <p:cNvPr id="130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595B4D-29B6-2C4A-96EE-6E5E69AD4019}" type="slidenum">
              <a:rPr lang="en-US" altLang="x-none"/>
              <a:pPr/>
              <a:t>12</a:t>
            </a:fld>
            <a:endParaRPr lang="en-US" altLang="x-none"/>
          </a:p>
        </p:txBody>
      </p:sp>
      <p:sp>
        <p:nvSpPr>
          <p:cNvPr id="125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65E3C-59FB-7340-B169-A74E20571F49}" type="slidenum">
              <a:rPr lang="en-US" altLang="x-none"/>
              <a:pPr/>
              <a:t>16</a:t>
            </a:fld>
            <a:endParaRPr lang="en-US" altLang="x-none"/>
          </a:p>
        </p:txBody>
      </p:sp>
      <p:sp>
        <p:nvSpPr>
          <p:cNvPr id="1157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1DB55D-D85C-0A44-A68E-EB03124CC9DD}" type="slidenum">
              <a:rPr lang="en-US" altLang="x-none"/>
              <a:pPr/>
              <a:t>17</a:t>
            </a:fld>
            <a:endParaRPr lang="en-US" altLang="x-none"/>
          </a:p>
        </p:txBody>
      </p:sp>
      <p:sp>
        <p:nvSpPr>
          <p:cNvPr id="1177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72E185B-EFE6-C744-B478-A8888CA15C35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82B5C-E13A-9545-8B13-E1473CF89E0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9790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416AB-F64C-3F4E-9D08-8665CF68C02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5558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3D0FB5C-171F-EB46-A4C7-4109AAD6B81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758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DFEE0C2-7FBA-1B46-A1D6-EC303198EB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3793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617538"/>
            <a:ext cx="7804150" cy="5514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52D23B-1E08-8D4E-B195-70B70CFEAB3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9992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70C6A-899F-574F-B6DC-FC7834DDD91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478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77A2B-B6DE-E249-B232-D14960B9413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4242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6047A-C97B-C24C-B4F3-79BFF54D9E6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256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313A2-09F1-164C-BBC2-70BD7DE2FFE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1063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DFA16-3D38-8D4D-9961-D82B5D16461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654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28638-1FBC-ED4B-BCF4-49742DDB560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6349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8710F-DC41-7942-8725-DB8739133B5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829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799E7-DF8D-1347-9741-9E6653C4D28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6242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x-none" altLang="x-none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x-none" altLang="x-none"/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x-none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x-none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FA41B9-21D4-8F49-B5A4-BA3F440D61E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x-none" sz="4000"/>
              <a:t>Imposed Tariff on Steel Imports    </a:t>
            </a:r>
            <a:br>
              <a:rPr lang="en-US" altLang="x-none" sz="4000"/>
            </a:br>
            <a:r>
              <a:rPr lang="en-US" altLang="x-none" sz="4000"/>
              <a:t>- An ANP approach -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x-none"/>
              <a:t>Yong Cheng</a:t>
            </a:r>
          </a:p>
          <a:p>
            <a:r>
              <a:rPr lang="en-US" altLang="x-none"/>
              <a:t>Klaus Tenderich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Risks Criteria</a:t>
            </a:r>
          </a:p>
        </p:txBody>
      </p:sp>
      <p:graphicFrame>
        <p:nvGraphicFramePr>
          <p:cNvPr id="150592" name="Group 64"/>
          <p:cNvGraphicFramePr>
            <a:graphicFrameLocks noGrp="1"/>
          </p:cNvGraphicFramePr>
          <p:nvPr>
            <p:ph idx="1"/>
          </p:nvPr>
        </p:nvGraphicFramePr>
        <p:xfrm>
          <a:off x="762000" y="2209800"/>
          <a:ext cx="7772400" cy="4114800"/>
        </p:xfrm>
        <a:graphic>
          <a:graphicData uri="http://schemas.openxmlformats.org/drawingml/2006/table">
            <a:tbl>
              <a:tblPr/>
              <a:tblGrid>
                <a:gridCol w="2493963"/>
                <a:gridCol w="5278437"/>
              </a:tblGrid>
              <a:tr h="6508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Control 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Global Credibility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Credibility of USA in the world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International Support on Political Issues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Support on political issues around the world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Leadership in WTO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Leading position within WTO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Domestic Industrial Infrastructure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Industrial infrastructure of USA to meet future challenge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Criteria &amp; priorities </a:t>
            </a:r>
          </a:p>
        </p:txBody>
      </p:sp>
      <p:graphicFrame>
        <p:nvGraphicFramePr>
          <p:cNvPr id="167468" name="Object 556"/>
          <p:cNvGraphicFramePr>
            <a:graphicFrameLocks noChangeAspect="1"/>
          </p:cNvGraphicFramePr>
          <p:nvPr>
            <p:ph idx="1"/>
          </p:nvPr>
        </p:nvGraphicFramePr>
        <p:xfrm>
          <a:off x="2438400" y="2057400"/>
          <a:ext cx="54102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70" name="Document" r:id="rId3" imgW="5635226" imgH="4761924" progId="Word.Document.8">
                  <p:embed/>
                </p:oleObj>
              </mc:Choice>
              <mc:Fallback>
                <p:oleObj name="Document" r:id="rId3" imgW="5635226" imgH="4761924" progId="Word.Document.8">
                  <p:embed/>
                  <p:pic>
                    <p:nvPicPr>
                      <p:cNvPr id="0" name="Object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57400"/>
                        <a:ext cx="54102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Decision Network</a:t>
            </a:r>
          </a:p>
        </p:txBody>
      </p:sp>
      <p:pic>
        <p:nvPicPr>
          <p:cNvPr id="113432" name="Picture 792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743200"/>
            <a:ext cx="6553200" cy="3455988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82880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1143000" y="1981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b="1"/>
              <a:t>Benefit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1143000" y="6858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charset="0"/>
              </a:defRPr>
            </a:lvl1pPr>
            <a:lvl2pPr>
              <a:defRPr sz="4400">
                <a:solidFill>
                  <a:schemeClr val="tx2"/>
                </a:solidFill>
                <a:latin typeface="Tahoma" charset="0"/>
              </a:defRPr>
            </a:lvl2pPr>
            <a:lvl3pPr>
              <a:defRPr sz="4400">
                <a:solidFill>
                  <a:schemeClr val="tx2"/>
                </a:solidFill>
                <a:latin typeface="Tahoma" charset="0"/>
              </a:defRPr>
            </a:lvl3pPr>
            <a:lvl4pPr>
              <a:defRPr sz="4400">
                <a:solidFill>
                  <a:schemeClr val="tx2"/>
                </a:solidFill>
                <a:latin typeface="Tahoma" charset="0"/>
              </a:defRPr>
            </a:lvl4pPr>
            <a:lvl5pPr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r>
              <a:rPr lang="en-US" altLang="x-none"/>
              <a:t>Decision Network</a:t>
            </a:r>
          </a:p>
        </p:txBody>
      </p:sp>
      <p:sp>
        <p:nvSpPr>
          <p:cNvPr id="161798" name="Rectangle 6"/>
          <p:cNvSpPr>
            <a:spLocks noChangeArrowheads="1"/>
          </p:cNvSpPr>
          <p:nvPr/>
        </p:nvSpPr>
        <p:spPr bwMode="auto">
          <a:xfrm>
            <a:off x="182880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1800" name="Rectangle 8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1801" name="Rectangle 9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1803" name="Text Box 11"/>
          <p:cNvSpPr txBox="1">
            <a:spLocks noChangeArrowheads="1"/>
          </p:cNvSpPr>
          <p:nvPr/>
        </p:nvSpPr>
        <p:spPr bwMode="auto">
          <a:xfrm>
            <a:off x="1143000" y="2057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b="1"/>
              <a:t>Cost</a:t>
            </a:r>
          </a:p>
        </p:txBody>
      </p:sp>
      <p:pic>
        <p:nvPicPr>
          <p:cNvPr id="16180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41600"/>
            <a:ext cx="7010400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B8B8B8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1143000" y="6858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charset="0"/>
              </a:defRPr>
            </a:lvl1pPr>
            <a:lvl2pPr>
              <a:defRPr sz="4400">
                <a:solidFill>
                  <a:schemeClr val="tx2"/>
                </a:solidFill>
                <a:latin typeface="Tahoma" charset="0"/>
              </a:defRPr>
            </a:lvl2pPr>
            <a:lvl3pPr>
              <a:defRPr sz="4400">
                <a:solidFill>
                  <a:schemeClr val="tx2"/>
                </a:solidFill>
                <a:latin typeface="Tahoma" charset="0"/>
              </a:defRPr>
            </a:lvl3pPr>
            <a:lvl4pPr>
              <a:defRPr sz="4400">
                <a:solidFill>
                  <a:schemeClr val="tx2"/>
                </a:solidFill>
                <a:latin typeface="Tahoma" charset="0"/>
              </a:defRPr>
            </a:lvl4pPr>
            <a:lvl5pPr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r>
              <a:rPr lang="en-US" altLang="x-none"/>
              <a:t>Decision Network</a:t>
            </a:r>
          </a:p>
        </p:txBody>
      </p:sp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182880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2823" name="Text Box 7"/>
          <p:cNvSpPr txBox="1">
            <a:spLocks noChangeArrowheads="1"/>
          </p:cNvSpPr>
          <p:nvPr/>
        </p:nvSpPr>
        <p:spPr bwMode="auto">
          <a:xfrm>
            <a:off x="1143000" y="20574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b="1"/>
              <a:t>Opportunities</a:t>
            </a:r>
          </a:p>
        </p:txBody>
      </p:sp>
      <p:pic>
        <p:nvPicPr>
          <p:cNvPr id="162825" name="Picture 9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625725"/>
            <a:ext cx="6858000" cy="37830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B8B8B8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1143000" y="6858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charset="0"/>
              </a:defRPr>
            </a:lvl1pPr>
            <a:lvl2pPr>
              <a:defRPr sz="4400">
                <a:solidFill>
                  <a:schemeClr val="tx2"/>
                </a:solidFill>
                <a:latin typeface="Tahoma" charset="0"/>
              </a:defRPr>
            </a:lvl2pPr>
            <a:lvl3pPr>
              <a:defRPr sz="4400">
                <a:solidFill>
                  <a:schemeClr val="tx2"/>
                </a:solidFill>
                <a:latin typeface="Tahoma" charset="0"/>
              </a:defRPr>
            </a:lvl3pPr>
            <a:lvl4pPr>
              <a:defRPr sz="4400">
                <a:solidFill>
                  <a:schemeClr val="tx2"/>
                </a:solidFill>
                <a:latin typeface="Tahoma" charset="0"/>
              </a:defRPr>
            </a:lvl4pPr>
            <a:lvl5pPr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r>
              <a:rPr lang="en-US" altLang="x-none"/>
              <a:t>Decision Network</a:t>
            </a: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182880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46" name="Rectangle 6"/>
          <p:cNvSpPr>
            <a:spLocks noChangeArrowheads="1"/>
          </p:cNvSpPr>
          <p:nvPr/>
        </p:nvSpPr>
        <p:spPr bwMode="auto">
          <a:xfrm>
            <a:off x="1833563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1143000" y="2057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b="1"/>
              <a:t>Risks</a:t>
            </a:r>
          </a:p>
        </p:txBody>
      </p:sp>
      <p:pic>
        <p:nvPicPr>
          <p:cNvPr id="163849" name="Picture 9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667000"/>
            <a:ext cx="7086600" cy="3857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B8B8B8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Synthesized Result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2257425" y="2390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13669" name="Picture 5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209800"/>
            <a:ext cx="7391400" cy="381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Sensitive Analysis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 sz="2400"/>
              <a:t>Changes in the priority of Benefits will not change the final outcome</a:t>
            </a:r>
          </a:p>
          <a:p>
            <a:pPr>
              <a:lnSpc>
                <a:spcPct val="80000"/>
              </a:lnSpc>
            </a:pPr>
            <a:r>
              <a:rPr lang="en-US" altLang="x-none" sz="2400"/>
              <a:t>As the priority of Opportunities increased, “Impose temporary tariff on imported steel” becomes the best option</a:t>
            </a:r>
          </a:p>
          <a:p>
            <a:pPr>
              <a:lnSpc>
                <a:spcPct val="80000"/>
              </a:lnSpc>
            </a:pPr>
            <a:r>
              <a:rPr lang="en-US" altLang="x-none" sz="2400"/>
              <a:t>As the priority of Costs increased, “Not impose tariff on imported steel” becomes the best option</a:t>
            </a:r>
          </a:p>
          <a:p>
            <a:pPr>
              <a:lnSpc>
                <a:spcPct val="80000"/>
              </a:lnSpc>
            </a:pPr>
            <a:r>
              <a:rPr lang="en-US" altLang="x-none" sz="2400"/>
              <a:t>As the priority of Risks increased, “Not impose tariff on imported steel” becomes the best option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endParaRPr lang="en-US" altLang="x-none" sz="2400"/>
          </a:p>
          <a:p>
            <a:pPr>
              <a:lnSpc>
                <a:spcPct val="80000"/>
              </a:lnSpc>
            </a:pPr>
            <a:endParaRPr lang="en-US" altLang="x-none" sz="2400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3109913" y="1395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Conclusion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400"/>
              <a:t>Model support “resolve steel over-production under WTO”</a:t>
            </a:r>
          </a:p>
          <a:p>
            <a:r>
              <a:rPr lang="en-US" altLang="x-none" sz="2400"/>
              <a:t>Demanding free trades while practicing protectionism</a:t>
            </a:r>
          </a:p>
          <a:p>
            <a:r>
              <a:rPr lang="en-US" altLang="x-none" sz="2400"/>
              <a:t>Retaliation has a major impact on U.S. Export</a:t>
            </a:r>
          </a:p>
          <a:p>
            <a:r>
              <a:rPr lang="en-US" altLang="x-none" sz="2400"/>
              <a:t>Domestic steel production for national defense not critical</a:t>
            </a:r>
          </a:p>
          <a:p>
            <a:r>
              <a:rPr lang="en-US" altLang="x-none" sz="2400"/>
              <a:t>Saving jobs in steel industry will “destroy” proportionally more jobs in steel-consuming industry</a:t>
            </a:r>
          </a:p>
          <a:p>
            <a:r>
              <a:rPr lang="en-US" altLang="x-none" sz="2400"/>
              <a:t>Government starts to make adjustments to the steel tariff already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400"/>
              <a:t>President Bush imposes temporary tariff on steel imports from Asia and Europe (up to 30 %)</a:t>
            </a:r>
          </a:p>
          <a:p>
            <a:r>
              <a:rPr lang="en-US" altLang="x-none" sz="2400"/>
              <a:t>Temporary relief for the damaged steel industry to restructure itself</a:t>
            </a:r>
          </a:p>
          <a:p>
            <a:r>
              <a:rPr lang="en-US" altLang="x-none" sz="2400"/>
              <a:t>Time frame set for three years</a:t>
            </a:r>
          </a:p>
          <a:p>
            <a:r>
              <a:rPr lang="en-US" altLang="x-none" sz="2400"/>
              <a:t>U.S. Trading partners criticized tariffs as protectionist measure and threatened to retaliate</a:t>
            </a:r>
          </a:p>
          <a:p>
            <a:endParaRPr lang="en-US" altLang="x-none"/>
          </a:p>
          <a:p>
            <a:pPr>
              <a:buFont typeface="Wingdings" charset="2"/>
              <a:buNone/>
            </a:pPr>
            <a:endParaRPr lang="en-US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Alternatives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438400"/>
            <a:ext cx="6705600" cy="3124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Impose temporary tariff on imported steels (status quo)</a:t>
            </a:r>
          </a:p>
          <a:p>
            <a:pPr>
              <a:lnSpc>
                <a:spcPct val="90000"/>
              </a:lnSpc>
            </a:pPr>
            <a:r>
              <a:rPr lang="en-US" altLang="x-none"/>
              <a:t>Not impose tariff on imported steels</a:t>
            </a:r>
          </a:p>
          <a:p>
            <a:pPr>
              <a:lnSpc>
                <a:spcPct val="90000"/>
              </a:lnSpc>
            </a:pPr>
            <a:r>
              <a:rPr lang="en-US" altLang="x-none"/>
              <a:t>Solve the steel-overproduction issue under WTO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Ratings</a:t>
            </a:r>
          </a:p>
        </p:txBody>
      </p:sp>
      <p:grpSp>
        <p:nvGrpSpPr>
          <p:cNvPr id="153614" name="Group 14"/>
          <p:cNvGrpSpPr>
            <a:grpSpLocks noChangeAspect="1"/>
          </p:cNvGrpSpPr>
          <p:nvPr/>
        </p:nvGrpSpPr>
        <p:grpSpPr bwMode="auto">
          <a:xfrm>
            <a:off x="-304800" y="1295400"/>
            <a:ext cx="9448800" cy="4413250"/>
            <a:chOff x="265" y="1271"/>
            <a:chExt cx="14891" cy="9532"/>
          </a:xfrm>
        </p:grpSpPr>
        <p:sp>
          <p:nvSpPr>
            <p:cNvPr id="153613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65" y="1271"/>
              <a:ext cx="14891" cy="9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53621" name="_s153621"/>
            <p:cNvCxnSpPr>
              <a:cxnSpLocks noChangeShapeType="1"/>
              <a:stCxn id="153618" idx="1"/>
              <a:endCxn id="153615" idx="2"/>
            </p:cNvCxnSpPr>
            <p:nvPr/>
          </p:nvCxnSpPr>
          <p:spPr bwMode="auto">
            <a:xfrm rot="10800000">
              <a:off x="6747" y="4017"/>
              <a:ext cx="143" cy="548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620" name="_s153620"/>
            <p:cNvCxnSpPr>
              <a:cxnSpLocks noChangeShapeType="1"/>
              <a:stCxn id="153617" idx="1"/>
              <a:endCxn id="153615" idx="2"/>
            </p:cNvCxnSpPr>
            <p:nvPr/>
          </p:nvCxnSpPr>
          <p:spPr bwMode="auto">
            <a:xfrm rot="10800000">
              <a:off x="6747" y="4017"/>
              <a:ext cx="143" cy="33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619" name="_s153619"/>
            <p:cNvCxnSpPr>
              <a:cxnSpLocks noChangeShapeType="1"/>
              <a:stCxn id="153616" idx="1"/>
              <a:endCxn id="153615" idx="2"/>
            </p:cNvCxnSpPr>
            <p:nvPr/>
          </p:nvCxnSpPr>
          <p:spPr bwMode="auto">
            <a:xfrm rot="10800000">
              <a:off x="6747" y="4017"/>
              <a:ext cx="143" cy="115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615" name="_s153615"/>
            <p:cNvSpPr>
              <a:spLocks noChangeArrowheads="1"/>
            </p:cNvSpPr>
            <p:nvPr/>
          </p:nvSpPr>
          <p:spPr bwMode="auto">
            <a:xfrm>
              <a:off x="2532" y="2859"/>
              <a:ext cx="8428" cy="115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lIns="9925" tIns="4963" rIns="9925" bIns="4963" anchor="ctr"/>
            <a:lstStyle/>
            <a:p>
              <a:pPr algn="ctr"/>
              <a:r>
                <a:rPr lang="en-US" altLang="x-none" sz="3100"/>
                <a:t>Subjective</a:t>
              </a:r>
              <a:r>
                <a:rPr lang="en-US" altLang="x-none" sz="2200"/>
                <a:t> Value in Evaluating Merits</a:t>
              </a:r>
            </a:p>
          </p:txBody>
        </p:sp>
        <p:sp>
          <p:nvSpPr>
            <p:cNvPr id="153616" name="_s153616"/>
            <p:cNvSpPr>
              <a:spLocks noChangeArrowheads="1"/>
            </p:cNvSpPr>
            <p:nvPr/>
          </p:nvSpPr>
          <p:spPr bwMode="auto">
            <a:xfrm>
              <a:off x="6890" y="4161"/>
              <a:ext cx="5999" cy="20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lIns="9925" tIns="4963" rIns="9925" bIns="4963" anchor="ctr"/>
            <a:lstStyle/>
            <a:p>
              <a:r>
                <a:rPr lang="en-US" altLang="x-none" sz="1800" b="1"/>
                <a:t>National Interest: 0.23</a:t>
              </a:r>
            </a:p>
            <a:p>
              <a:r>
                <a:rPr lang="en-US" altLang="x-none" sz="1800"/>
                <a:t>Domestic Economy: 0.25</a:t>
              </a:r>
            </a:p>
            <a:p>
              <a:r>
                <a:rPr lang="en-US" altLang="x-none" sz="1800"/>
                <a:t>National Security: 0.75</a:t>
              </a:r>
            </a:p>
          </p:txBody>
        </p:sp>
        <p:sp>
          <p:nvSpPr>
            <p:cNvPr id="153617" name="_s153617"/>
            <p:cNvSpPr>
              <a:spLocks noChangeArrowheads="1"/>
            </p:cNvSpPr>
            <p:nvPr/>
          </p:nvSpPr>
          <p:spPr bwMode="auto">
            <a:xfrm>
              <a:off x="6890" y="6325"/>
              <a:ext cx="5999" cy="20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lIns="9925" tIns="4963" rIns="9925" bIns="4963" anchor="ctr"/>
            <a:lstStyle/>
            <a:p>
              <a:r>
                <a:rPr lang="en-US" altLang="x-none" sz="1800"/>
                <a:t>Domestic Politics: 0.65</a:t>
              </a:r>
            </a:p>
          </p:txBody>
        </p:sp>
        <p:sp>
          <p:nvSpPr>
            <p:cNvPr id="153618" name="_s153618"/>
            <p:cNvSpPr>
              <a:spLocks noChangeArrowheads="1"/>
            </p:cNvSpPr>
            <p:nvPr/>
          </p:nvSpPr>
          <p:spPr bwMode="auto">
            <a:xfrm>
              <a:off x="6890" y="8489"/>
              <a:ext cx="5999" cy="20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lIns="9925" tIns="4963" rIns="9925" bIns="4963" anchor="ctr"/>
            <a:lstStyle/>
            <a:p>
              <a:r>
                <a:rPr lang="en-US" altLang="x-none" sz="1800" b="1"/>
                <a:t>International Relationship: 0.12</a:t>
              </a:r>
            </a:p>
            <a:p>
              <a:r>
                <a:rPr lang="en-US" altLang="x-none" sz="1800"/>
                <a:t>Trade Relations: 0.75</a:t>
              </a:r>
            </a:p>
            <a:p>
              <a:r>
                <a:rPr lang="en-US" altLang="x-none" sz="1800"/>
                <a:t>Diplomatic Relations: 0.25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Priority for ratings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2371725" y="2938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767013" y="2643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1143000" y="1981200"/>
            <a:ext cx="5154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x-none" sz="1200">
                <a:latin typeface="CG Times" charset="0"/>
                <a:ea typeface="Times New Roman" charset="0"/>
                <a:cs typeface="Times New Roman" charset="0"/>
              </a:rPr>
              <a:t>Very High (0.47), High (0.27), Medium (0.14), Low (0.08), Very Low (0.04)</a:t>
            </a:r>
            <a:endParaRPr lang="en-US" altLang="x-none" sz="1200">
              <a:latin typeface="Arial" charset="0"/>
            </a:endParaRPr>
          </a:p>
        </p:txBody>
      </p:sp>
      <p:graphicFrame>
        <p:nvGraphicFramePr>
          <p:cNvPr id="111834" name="Group 218"/>
          <p:cNvGraphicFramePr>
            <a:graphicFrameLocks noGrp="1"/>
          </p:cNvGraphicFramePr>
          <p:nvPr/>
        </p:nvGraphicFramePr>
        <p:xfrm>
          <a:off x="1066800" y="2471738"/>
          <a:ext cx="7162800" cy="4081462"/>
        </p:xfrm>
        <a:graphic>
          <a:graphicData uri="http://schemas.openxmlformats.org/drawingml/2006/table">
            <a:tbl>
              <a:tblPr/>
              <a:tblGrid>
                <a:gridCol w="1419225"/>
                <a:gridCol w="1366838"/>
                <a:gridCol w="1025525"/>
                <a:gridCol w="1522412"/>
                <a:gridCol w="711200"/>
                <a:gridCol w="1117600"/>
              </a:tblGrid>
              <a:tr h="615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Benefits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Opportunities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Costs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Risks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National Interest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Domestic Economy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Medium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Medium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National Security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Medium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Very 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Very 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Domestic Politics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International Relationship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Trade Relations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Very 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Very 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Diplomatic Relations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Low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Very 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High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G Times" charset="0"/>
                          <a:ea typeface="Times New Roman" charset="0"/>
                          <a:cs typeface="Times New Roman" charset="0"/>
                        </a:rPr>
                        <a:t>Priorities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0.326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0.303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0.196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0.175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1827" name="Rectangle 211"/>
          <p:cNvSpPr>
            <a:spLocks noChangeArrowheads="1"/>
          </p:cNvSpPr>
          <p:nvPr/>
        </p:nvSpPr>
        <p:spPr bwMode="auto">
          <a:xfrm>
            <a:off x="0" y="5178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x-none" altLang="x-none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model – BCOR Network</a:t>
            </a:r>
          </a:p>
        </p:txBody>
      </p:sp>
      <p:grpSp>
        <p:nvGrpSpPr>
          <p:cNvPr id="138268" name="Group 28"/>
          <p:cNvGrpSpPr>
            <a:grpSpLocks noChangeAspect="1"/>
          </p:cNvGrpSpPr>
          <p:nvPr/>
        </p:nvGrpSpPr>
        <p:grpSpPr bwMode="auto">
          <a:xfrm>
            <a:off x="228600" y="1981200"/>
            <a:ext cx="8305800" cy="4267200"/>
            <a:chOff x="2520" y="6142"/>
            <a:chExt cx="7200" cy="4320"/>
          </a:xfrm>
        </p:grpSpPr>
        <p:sp>
          <p:nvSpPr>
            <p:cNvPr id="138269" name="AutoShape 29"/>
            <p:cNvSpPr>
              <a:spLocks noChangeAspect="1" noChangeArrowheads="1"/>
            </p:cNvSpPr>
            <p:nvPr/>
          </p:nvSpPr>
          <p:spPr bwMode="auto">
            <a:xfrm>
              <a:off x="2520" y="6142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70" name="Text Box 30"/>
            <p:cNvSpPr txBox="1">
              <a:spLocks noChangeArrowheads="1"/>
            </p:cNvSpPr>
            <p:nvPr/>
          </p:nvSpPr>
          <p:spPr bwMode="auto">
            <a:xfrm>
              <a:off x="2970" y="6913"/>
              <a:ext cx="1050" cy="4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x-none" sz="1200" b="1"/>
                <a:t>Benefits</a:t>
              </a:r>
              <a:endParaRPr lang="en-US" altLang="x-none" b="1"/>
            </a:p>
          </p:txBody>
        </p:sp>
        <p:sp>
          <p:nvSpPr>
            <p:cNvPr id="138271" name="Text Box 31"/>
            <p:cNvSpPr txBox="1">
              <a:spLocks noChangeArrowheads="1"/>
            </p:cNvSpPr>
            <p:nvPr/>
          </p:nvSpPr>
          <p:spPr bwMode="auto">
            <a:xfrm>
              <a:off x="4470" y="6913"/>
              <a:ext cx="1650" cy="4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x-none" sz="1200" b="1"/>
                <a:t>Opportunities</a:t>
              </a:r>
              <a:endParaRPr lang="en-US" altLang="x-none" b="1"/>
            </a:p>
          </p:txBody>
        </p:sp>
        <p:sp>
          <p:nvSpPr>
            <p:cNvPr id="138272" name="Text Box 32"/>
            <p:cNvSpPr txBox="1">
              <a:spLocks noChangeArrowheads="1"/>
            </p:cNvSpPr>
            <p:nvPr/>
          </p:nvSpPr>
          <p:spPr bwMode="auto">
            <a:xfrm>
              <a:off x="6570" y="6913"/>
              <a:ext cx="1050" cy="4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x-none" sz="1200" b="1"/>
                <a:t>Costs</a:t>
              </a:r>
              <a:endParaRPr lang="en-US" altLang="x-none" b="1"/>
            </a:p>
          </p:txBody>
        </p:sp>
        <p:sp>
          <p:nvSpPr>
            <p:cNvPr id="138273" name="Text Box 33"/>
            <p:cNvSpPr txBox="1">
              <a:spLocks noChangeArrowheads="1"/>
            </p:cNvSpPr>
            <p:nvPr/>
          </p:nvSpPr>
          <p:spPr bwMode="auto">
            <a:xfrm>
              <a:off x="8070" y="6913"/>
              <a:ext cx="1050" cy="4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x-none" sz="1200" b="1"/>
                <a:t>Risks</a:t>
              </a:r>
              <a:endParaRPr lang="en-US" altLang="x-none" b="1"/>
            </a:p>
          </p:txBody>
        </p:sp>
        <p:sp>
          <p:nvSpPr>
            <p:cNvPr id="138274" name="Line 34"/>
            <p:cNvSpPr>
              <a:spLocks noChangeShapeType="1"/>
            </p:cNvSpPr>
            <p:nvPr/>
          </p:nvSpPr>
          <p:spPr bwMode="auto">
            <a:xfrm>
              <a:off x="5520" y="6605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75" name="Line 35"/>
            <p:cNvSpPr>
              <a:spLocks noChangeShapeType="1"/>
            </p:cNvSpPr>
            <p:nvPr/>
          </p:nvSpPr>
          <p:spPr bwMode="auto">
            <a:xfrm>
              <a:off x="6870" y="6605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76" name="Line 36"/>
            <p:cNvSpPr>
              <a:spLocks noChangeShapeType="1"/>
            </p:cNvSpPr>
            <p:nvPr/>
          </p:nvSpPr>
          <p:spPr bwMode="auto">
            <a:xfrm flipH="1">
              <a:off x="3720" y="6451"/>
              <a:ext cx="1650" cy="4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77" name="Line 37"/>
            <p:cNvSpPr>
              <a:spLocks noChangeShapeType="1"/>
            </p:cNvSpPr>
            <p:nvPr/>
          </p:nvSpPr>
          <p:spPr bwMode="auto">
            <a:xfrm>
              <a:off x="7020" y="6451"/>
              <a:ext cx="1650" cy="4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78" name="AutoShape 38"/>
            <p:cNvSpPr>
              <a:spLocks/>
            </p:cNvSpPr>
            <p:nvPr/>
          </p:nvSpPr>
          <p:spPr bwMode="auto">
            <a:xfrm>
              <a:off x="3370" y="7531"/>
              <a:ext cx="950" cy="308"/>
            </a:xfrm>
            <a:prstGeom prst="accentBorderCallout2">
              <a:avLst>
                <a:gd name="adj1" fmla="val 50139"/>
                <a:gd name="adj2" fmla="val -10528"/>
                <a:gd name="adj3" fmla="val 50139"/>
                <a:gd name="adj4" fmla="val -18333"/>
                <a:gd name="adj5" fmla="val -33426"/>
                <a:gd name="adj6" fmla="val -2631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Economic</a:t>
              </a:r>
              <a:endParaRPr lang="en-US" altLang="x-none" b="1"/>
            </a:p>
          </p:txBody>
        </p:sp>
        <p:sp>
          <p:nvSpPr>
            <p:cNvPr id="138279" name="AutoShape 39"/>
            <p:cNvSpPr>
              <a:spLocks/>
            </p:cNvSpPr>
            <p:nvPr/>
          </p:nvSpPr>
          <p:spPr bwMode="auto">
            <a:xfrm>
              <a:off x="3358" y="7981"/>
              <a:ext cx="950" cy="306"/>
            </a:xfrm>
            <a:prstGeom prst="accentBorderCallout2">
              <a:avLst>
                <a:gd name="adj1" fmla="val 50278"/>
                <a:gd name="adj2" fmla="val -10528"/>
                <a:gd name="adj3" fmla="val 50278"/>
                <a:gd name="adj4" fmla="val -19736"/>
                <a:gd name="adj5" fmla="val -187431"/>
                <a:gd name="adj6" fmla="val -2894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Political</a:t>
              </a:r>
              <a:endParaRPr lang="en-US" altLang="x-none" b="1"/>
            </a:p>
          </p:txBody>
        </p:sp>
        <p:sp>
          <p:nvSpPr>
            <p:cNvPr id="138280" name="AutoShape 40"/>
            <p:cNvSpPr>
              <a:spLocks/>
            </p:cNvSpPr>
            <p:nvPr/>
          </p:nvSpPr>
          <p:spPr bwMode="auto">
            <a:xfrm>
              <a:off x="3370" y="8443"/>
              <a:ext cx="950" cy="308"/>
            </a:xfrm>
            <a:prstGeom prst="accentBorderCallout2">
              <a:avLst>
                <a:gd name="adj1" fmla="val 50139"/>
                <a:gd name="adj2" fmla="val -10528"/>
                <a:gd name="adj3" fmla="val 50139"/>
                <a:gd name="adj4" fmla="val -22282"/>
                <a:gd name="adj5" fmla="val -333981"/>
                <a:gd name="adj6" fmla="val -3420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Social</a:t>
              </a:r>
              <a:endParaRPr lang="en-US" altLang="x-none" b="1"/>
            </a:p>
          </p:txBody>
        </p:sp>
        <p:sp>
          <p:nvSpPr>
            <p:cNvPr id="138281" name="AutoShape 41"/>
            <p:cNvSpPr>
              <a:spLocks/>
            </p:cNvSpPr>
            <p:nvPr/>
          </p:nvSpPr>
          <p:spPr bwMode="auto">
            <a:xfrm>
              <a:off x="8520" y="7531"/>
              <a:ext cx="1200" cy="617"/>
            </a:xfrm>
            <a:prstGeom prst="accentBorderCallout2">
              <a:avLst>
                <a:gd name="adj1" fmla="val 25037"/>
                <a:gd name="adj2" fmla="val -8333"/>
                <a:gd name="adj3" fmla="val 25037"/>
                <a:gd name="adj4" fmla="val -14514"/>
                <a:gd name="adj5" fmla="val -16551"/>
                <a:gd name="adj6" fmla="val -208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Global Credibility</a:t>
              </a:r>
              <a:endParaRPr lang="en-US" altLang="x-none" b="1"/>
            </a:p>
          </p:txBody>
        </p:sp>
        <p:sp>
          <p:nvSpPr>
            <p:cNvPr id="138282" name="AutoShape 42"/>
            <p:cNvSpPr>
              <a:spLocks/>
            </p:cNvSpPr>
            <p:nvPr/>
          </p:nvSpPr>
          <p:spPr bwMode="auto">
            <a:xfrm>
              <a:off x="7020" y="7531"/>
              <a:ext cx="950" cy="306"/>
            </a:xfrm>
            <a:prstGeom prst="accentBorderCallout2">
              <a:avLst>
                <a:gd name="adj1" fmla="val 50278"/>
                <a:gd name="adj2" fmla="val -10528"/>
                <a:gd name="adj3" fmla="val 50278"/>
                <a:gd name="adj4" fmla="val -18333"/>
                <a:gd name="adj5" fmla="val -33241"/>
                <a:gd name="adj6" fmla="val -2631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Economic</a:t>
              </a:r>
              <a:endParaRPr lang="en-US" altLang="x-none" b="1"/>
            </a:p>
          </p:txBody>
        </p:sp>
        <p:sp>
          <p:nvSpPr>
            <p:cNvPr id="138283" name="AutoShape 43"/>
            <p:cNvSpPr>
              <a:spLocks/>
            </p:cNvSpPr>
            <p:nvPr/>
          </p:nvSpPr>
          <p:spPr bwMode="auto">
            <a:xfrm>
              <a:off x="7008" y="7981"/>
              <a:ext cx="950" cy="306"/>
            </a:xfrm>
            <a:prstGeom prst="accentBorderCallout2">
              <a:avLst>
                <a:gd name="adj1" fmla="val 50421"/>
                <a:gd name="adj2" fmla="val -10528"/>
                <a:gd name="adj3" fmla="val 50421"/>
                <a:gd name="adj4" fmla="val -19736"/>
                <a:gd name="adj5" fmla="val -187116"/>
                <a:gd name="adj6" fmla="val -2894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Political</a:t>
              </a:r>
              <a:endParaRPr lang="en-US" altLang="x-none" b="1"/>
            </a:p>
          </p:txBody>
        </p:sp>
        <p:sp>
          <p:nvSpPr>
            <p:cNvPr id="138284" name="AutoShape 44"/>
            <p:cNvSpPr>
              <a:spLocks/>
            </p:cNvSpPr>
            <p:nvPr/>
          </p:nvSpPr>
          <p:spPr bwMode="auto">
            <a:xfrm>
              <a:off x="7020" y="8443"/>
              <a:ext cx="950" cy="306"/>
            </a:xfrm>
            <a:prstGeom prst="accentBorderCallout2">
              <a:avLst>
                <a:gd name="adj1" fmla="val 50278"/>
                <a:gd name="adj2" fmla="val -10528"/>
                <a:gd name="adj3" fmla="val 50278"/>
                <a:gd name="adj4" fmla="val -22282"/>
                <a:gd name="adj5" fmla="val -333801"/>
                <a:gd name="adj6" fmla="val -3420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Social</a:t>
              </a:r>
              <a:endParaRPr lang="en-US" altLang="x-none" b="1"/>
            </a:p>
          </p:txBody>
        </p:sp>
        <p:sp>
          <p:nvSpPr>
            <p:cNvPr id="138285" name="AutoShape 45"/>
            <p:cNvSpPr>
              <a:spLocks/>
            </p:cNvSpPr>
            <p:nvPr/>
          </p:nvSpPr>
          <p:spPr bwMode="auto">
            <a:xfrm>
              <a:off x="8558" y="8276"/>
              <a:ext cx="1012" cy="563"/>
            </a:xfrm>
            <a:prstGeom prst="accentBorderCallout2">
              <a:avLst>
                <a:gd name="adj1" fmla="val 27398"/>
                <a:gd name="adj2" fmla="val -9884"/>
                <a:gd name="adj3" fmla="val 27398"/>
                <a:gd name="adj4" fmla="val -17296"/>
                <a:gd name="adj5" fmla="val -151903"/>
                <a:gd name="adj6" fmla="val -3088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Leadership in WTO</a:t>
              </a:r>
              <a:endParaRPr lang="en-US" altLang="x-none" b="1"/>
            </a:p>
          </p:txBody>
        </p:sp>
        <p:sp>
          <p:nvSpPr>
            <p:cNvPr id="138286" name="AutoShape 46"/>
            <p:cNvSpPr>
              <a:spLocks/>
            </p:cNvSpPr>
            <p:nvPr/>
          </p:nvSpPr>
          <p:spPr bwMode="auto">
            <a:xfrm>
              <a:off x="8520" y="8919"/>
              <a:ext cx="1200" cy="772"/>
            </a:xfrm>
            <a:prstGeom prst="accentBorderCallout2">
              <a:avLst>
                <a:gd name="adj1" fmla="val 20000"/>
                <a:gd name="adj2" fmla="val -8333"/>
                <a:gd name="adj3" fmla="val 20000"/>
                <a:gd name="adj4" fmla="val -13472"/>
                <a:gd name="adj5" fmla="val -193222"/>
                <a:gd name="adj6" fmla="val -2708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Domestic Industrial Infrastructure</a:t>
              </a:r>
              <a:endParaRPr lang="en-US" altLang="x-none" b="1"/>
            </a:p>
          </p:txBody>
        </p:sp>
        <p:sp>
          <p:nvSpPr>
            <p:cNvPr id="138287" name="AutoShape 47"/>
            <p:cNvSpPr>
              <a:spLocks/>
            </p:cNvSpPr>
            <p:nvPr/>
          </p:nvSpPr>
          <p:spPr bwMode="auto">
            <a:xfrm>
              <a:off x="8520" y="9845"/>
              <a:ext cx="1200" cy="617"/>
            </a:xfrm>
            <a:prstGeom prst="accentBorderCallout2">
              <a:avLst>
                <a:gd name="adj1" fmla="val 25000"/>
                <a:gd name="adj2" fmla="val -8333"/>
                <a:gd name="adj3" fmla="val 25000"/>
                <a:gd name="adj4" fmla="val -26458"/>
                <a:gd name="adj5" fmla="val -392639"/>
                <a:gd name="adj6" fmla="val -3020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International Support</a:t>
              </a:r>
              <a:endParaRPr lang="en-US" altLang="x-none" b="1"/>
            </a:p>
          </p:txBody>
        </p:sp>
        <p:sp>
          <p:nvSpPr>
            <p:cNvPr id="138288" name="AutoShape 48"/>
            <p:cNvSpPr>
              <a:spLocks/>
            </p:cNvSpPr>
            <p:nvPr/>
          </p:nvSpPr>
          <p:spPr bwMode="auto">
            <a:xfrm>
              <a:off x="4920" y="7531"/>
              <a:ext cx="1200" cy="306"/>
            </a:xfrm>
            <a:prstGeom prst="accentBorderCallout2">
              <a:avLst>
                <a:gd name="adj1" fmla="val 50421"/>
                <a:gd name="adj2" fmla="val -8333"/>
                <a:gd name="adj3" fmla="val 50421"/>
                <a:gd name="adj4" fmla="val -14514"/>
                <a:gd name="adj5" fmla="val -33051"/>
                <a:gd name="adj6" fmla="val -208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Globalization</a:t>
              </a:r>
              <a:endParaRPr lang="en-US" altLang="x-none" b="1"/>
            </a:p>
          </p:txBody>
        </p:sp>
        <p:sp>
          <p:nvSpPr>
            <p:cNvPr id="138289" name="AutoShape 49"/>
            <p:cNvSpPr>
              <a:spLocks/>
            </p:cNvSpPr>
            <p:nvPr/>
          </p:nvSpPr>
          <p:spPr bwMode="auto">
            <a:xfrm>
              <a:off x="4920" y="7993"/>
              <a:ext cx="1200" cy="618"/>
            </a:xfrm>
            <a:prstGeom prst="accentBorderCallout2">
              <a:avLst>
                <a:gd name="adj1" fmla="val 24968"/>
                <a:gd name="adj2" fmla="val -8333"/>
                <a:gd name="adj3" fmla="val 24968"/>
                <a:gd name="adj4" fmla="val -15625"/>
                <a:gd name="adj5" fmla="val -92787"/>
                <a:gd name="adj6" fmla="val -2291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Technology Development</a:t>
              </a:r>
              <a:endParaRPr lang="en-US" altLang="x-none" b="1"/>
            </a:p>
          </p:txBody>
        </p:sp>
        <p:sp>
          <p:nvSpPr>
            <p:cNvPr id="138290" name="AutoShape 50"/>
            <p:cNvSpPr>
              <a:spLocks/>
            </p:cNvSpPr>
            <p:nvPr/>
          </p:nvSpPr>
          <p:spPr bwMode="auto">
            <a:xfrm>
              <a:off x="4920" y="9497"/>
              <a:ext cx="1200" cy="811"/>
            </a:xfrm>
            <a:prstGeom prst="accentBorderCallout2">
              <a:avLst>
                <a:gd name="adj1" fmla="val 19028"/>
                <a:gd name="adj2" fmla="val -8333"/>
                <a:gd name="adj3" fmla="val 19028"/>
                <a:gd name="adj4" fmla="val -16111"/>
                <a:gd name="adj5" fmla="val -252958"/>
                <a:gd name="adj6" fmla="val -3229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Domestic Political Popularity</a:t>
              </a:r>
              <a:endParaRPr lang="en-US" altLang="x-none" b="1"/>
            </a:p>
          </p:txBody>
        </p:sp>
        <p:sp>
          <p:nvSpPr>
            <p:cNvPr id="138291" name="AutoShape 51"/>
            <p:cNvSpPr>
              <a:spLocks/>
            </p:cNvSpPr>
            <p:nvPr/>
          </p:nvSpPr>
          <p:spPr bwMode="auto">
            <a:xfrm>
              <a:off x="4920" y="8765"/>
              <a:ext cx="1200" cy="617"/>
            </a:xfrm>
            <a:prstGeom prst="accentBorderCallout2">
              <a:avLst>
                <a:gd name="adj1" fmla="val 25000"/>
                <a:gd name="adj2" fmla="val -8333"/>
                <a:gd name="adj3" fmla="val 25000"/>
                <a:gd name="adj4" fmla="val -14514"/>
                <a:gd name="adj5" fmla="val -215417"/>
                <a:gd name="adj6" fmla="val -2708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x-none" sz="1000" b="1"/>
                <a:t>WTO Dispute Resolution</a:t>
              </a:r>
              <a:endParaRPr lang="en-US" altLang="x-none" b="1"/>
            </a:p>
          </p:txBody>
        </p:sp>
        <p:sp>
          <p:nvSpPr>
            <p:cNvPr id="138292" name="Text Box 52"/>
            <p:cNvSpPr txBox="1">
              <a:spLocks noChangeArrowheads="1"/>
            </p:cNvSpPr>
            <p:nvPr/>
          </p:nvSpPr>
          <p:spPr bwMode="auto">
            <a:xfrm>
              <a:off x="5370" y="6247"/>
              <a:ext cx="1650" cy="4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x-none" sz="1200" b="1"/>
                <a:t>GOAL</a:t>
              </a:r>
              <a:endParaRPr lang="en-US" altLang="x-none" b="1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Benefits Criteria</a:t>
            </a:r>
          </a:p>
        </p:txBody>
      </p:sp>
      <p:graphicFrame>
        <p:nvGraphicFramePr>
          <p:cNvPr id="98620" name="Group 316"/>
          <p:cNvGraphicFramePr>
            <a:graphicFrameLocks noGrp="1"/>
          </p:cNvGraphicFramePr>
          <p:nvPr>
            <p:ph idx="1"/>
          </p:nvPr>
        </p:nvGraphicFramePr>
        <p:xfrm>
          <a:off x="762000" y="2133600"/>
          <a:ext cx="7772400" cy="4257675"/>
        </p:xfrm>
        <a:graphic>
          <a:graphicData uri="http://schemas.openxmlformats.org/drawingml/2006/table">
            <a:tbl>
              <a:tblPr/>
              <a:tblGrid>
                <a:gridCol w="1695450"/>
                <a:gridCol w="1970088"/>
                <a:gridCol w="4106862"/>
              </a:tblGrid>
              <a:tr h="2794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Control 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Sub-criteria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Economic Structure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Economic infrastructure of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Steel Industry Recovery 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Recovery of steel industry in the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Supply &amp; Demand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Impact on supply and demand of steel in the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Political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Domestic Political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Credibility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Credibility of the ruling party in the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Domestic Political Stability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Stability of political structure in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Military Defense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Impact on raw materials for military armory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Social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Employment Rate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Impact on overall employment rate in the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Environment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Steel industry’s impact on environment - pollution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Opportunities Criteria</a:t>
            </a:r>
          </a:p>
        </p:txBody>
      </p:sp>
      <p:graphicFrame>
        <p:nvGraphicFramePr>
          <p:cNvPr id="146510" name="Group 78"/>
          <p:cNvGraphicFramePr>
            <a:graphicFrameLocks noGrp="1"/>
          </p:cNvGraphicFramePr>
          <p:nvPr>
            <p:ph idx="1"/>
          </p:nvPr>
        </p:nvGraphicFramePr>
        <p:xfrm>
          <a:off x="533400" y="1981200"/>
          <a:ext cx="8229600" cy="4038600"/>
        </p:xfrm>
        <a:graphic>
          <a:graphicData uri="http://schemas.openxmlformats.org/drawingml/2006/table">
            <a:tbl>
              <a:tblPr/>
              <a:tblGrid>
                <a:gridCol w="2640013"/>
                <a:gridCol w="5589587"/>
              </a:tblGrid>
              <a:tr h="5794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Control 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Domestic Political Popularity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Reinforcing the popularity of the ruling party among the citizens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88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Globalization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Increased mobility of goods, services, labor and technology throughout the world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Technology Development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Technology development within the steel industry with the goal to increase productivity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WTO Dispute Resolution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The solution of trading dispute between countries in WTO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Costs Criteria</a:t>
            </a:r>
          </a:p>
        </p:txBody>
      </p:sp>
      <p:graphicFrame>
        <p:nvGraphicFramePr>
          <p:cNvPr id="149679" name="Group 175"/>
          <p:cNvGraphicFramePr>
            <a:graphicFrameLocks noGrp="1"/>
          </p:cNvGraphicFramePr>
          <p:nvPr>
            <p:ph idx="1"/>
          </p:nvPr>
        </p:nvGraphicFramePr>
        <p:xfrm>
          <a:off x="838200" y="2133600"/>
          <a:ext cx="7772400" cy="3756025"/>
        </p:xfrm>
        <a:graphic>
          <a:graphicData uri="http://schemas.openxmlformats.org/drawingml/2006/table">
            <a:tbl>
              <a:tblPr/>
              <a:tblGrid>
                <a:gridCol w="1695450"/>
                <a:gridCol w="2078038"/>
                <a:gridCol w="3998912"/>
              </a:tblGrid>
              <a:tr h="2682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Control 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Sub-criteria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Inflation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 persistent increase in the level of consumer prices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Steel Price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The price of steel in the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Price of Industry-related Goods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The price of steel-related goods in the USA.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(e.g. auto parts)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Retaliation on US Exported Products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Tariff imposed on US export goods by other countries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Political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International Credibility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Credibility of USA in the world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International Support on Free-Trade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Support on free-trade around the world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Social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Crime Rate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Crime rate due to high unemployment in USA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Social Security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Ensuring acceptable standard of living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682</TotalTime>
  <Words>659</Words>
  <Application>Microsoft Macintosh PowerPoint</Application>
  <PresentationFormat>On-screen Show (4:3)</PresentationFormat>
  <Paragraphs>181</Paragraphs>
  <Slides>18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Tahoma</vt:lpstr>
      <vt:lpstr>Wingdings</vt:lpstr>
      <vt:lpstr>CG Times</vt:lpstr>
      <vt:lpstr>Times New Roman</vt:lpstr>
      <vt:lpstr>SimSun</vt:lpstr>
      <vt:lpstr>Blends</vt:lpstr>
      <vt:lpstr>Microsoft Word Document</vt:lpstr>
      <vt:lpstr>Imposed Tariff on Steel Imports     - An ANP approach -</vt:lpstr>
      <vt:lpstr>Background</vt:lpstr>
      <vt:lpstr>Alternatives</vt:lpstr>
      <vt:lpstr>Ratings</vt:lpstr>
      <vt:lpstr>Priority for ratings</vt:lpstr>
      <vt:lpstr>The model – BCOR Network</vt:lpstr>
      <vt:lpstr>Benefits Criteria</vt:lpstr>
      <vt:lpstr>Opportunities Criteria</vt:lpstr>
      <vt:lpstr>Costs Criteria</vt:lpstr>
      <vt:lpstr>Risks Criteria</vt:lpstr>
      <vt:lpstr>Criteria &amp; priorities </vt:lpstr>
      <vt:lpstr>Decision Network</vt:lpstr>
      <vt:lpstr>PowerPoint Presentation</vt:lpstr>
      <vt:lpstr>PowerPoint Presentation</vt:lpstr>
      <vt:lpstr>PowerPoint Presentation</vt:lpstr>
      <vt:lpstr>Synthesized Result</vt:lpstr>
      <vt:lpstr>Sensitive Analysis</vt:lpstr>
      <vt:lpstr>Conclusion</vt:lpstr>
    </vt:vector>
  </TitlesOfParts>
  <Company>university of pittsburgh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should be done with Arthur Anderson – ANP approach</dc:title>
  <dc:creator>feng liang</dc:creator>
  <cp:lastModifiedBy>E R</cp:lastModifiedBy>
  <cp:revision>71</cp:revision>
  <cp:lastPrinted>1601-01-01T00:00:00Z</cp:lastPrinted>
  <dcterms:created xsi:type="dcterms:W3CDTF">2002-04-08T05:28:15Z</dcterms:created>
  <dcterms:modified xsi:type="dcterms:W3CDTF">2017-02-22T02:21:25Z</dcterms:modified>
</cp:coreProperties>
</file>