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7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64" r:id="rId8"/>
    <p:sldId id="265" r:id="rId9"/>
    <p:sldId id="266" r:id="rId10"/>
    <p:sldId id="270" r:id="rId11"/>
    <p:sldId id="271" r:id="rId12"/>
    <p:sldId id="273" r:id="rId13"/>
    <p:sldId id="274" r:id="rId14"/>
    <p:sldId id="275" r:id="rId15"/>
    <p:sldId id="276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696"/>
    <p:restoredTop sz="94650"/>
  </p:normalViewPr>
  <p:slideViewPr>
    <p:cSldViewPr snapToGrid="0" snapToObjects="1">
      <p:cViewPr varScale="1">
        <p:scale>
          <a:sx n="11" d="100"/>
          <a:sy n="11" d="100"/>
        </p:scale>
        <p:origin x="232" y="2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76E8F-B615-CE4B-A36F-829397060BB6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79E3AE-8138-3C46-B11B-055A601EFFE3}">
      <dgm:prSet phldrT="[Text]"/>
      <dgm:spPr/>
      <dgm:t>
        <a:bodyPr/>
        <a:lstStyle/>
        <a:p>
          <a:r>
            <a:rPr lang="en-US" dirty="0"/>
            <a:t>Goal: To Determine How to Offer Undergraduate Classes</a:t>
          </a:r>
        </a:p>
      </dgm:t>
    </dgm:pt>
    <dgm:pt modelId="{7C217D3E-F55B-5644-9EAD-78F19BAE3C3F}" type="parTrans" cxnId="{7CCC4744-9F02-DF44-8F5C-E35D91B97E62}">
      <dgm:prSet/>
      <dgm:spPr/>
      <dgm:t>
        <a:bodyPr/>
        <a:lstStyle/>
        <a:p>
          <a:endParaRPr lang="en-US"/>
        </a:p>
      </dgm:t>
    </dgm:pt>
    <dgm:pt modelId="{5F9B194D-AA80-5949-B169-A9F88740453B}" type="sibTrans" cxnId="{7CCC4744-9F02-DF44-8F5C-E35D91B97E62}">
      <dgm:prSet/>
      <dgm:spPr/>
      <dgm:t>
        <a:bodyPr/>
        <a:lstStyle/>
        <a:p>
          <a:endParaRPr lang="en-US"/>
        </a:p>
      </dgm:t>
    </dgm:pt>
    <dgm:pt modelId="{D621FCC3-F6C0-FD46-81F5-102A1BB0F459}">
      <dgm:prSet phldrT="[Text]"/>
      <dgm:spPr/>
      <dgm:t>
        <a:bodyPr/>
        <a:lstStyle/>
        <a:p>
          <a:r>
            <a:rPr lang="en-US" dirty="0"/>
            <a:t>Pitt's Strategic Criteria</a:t>
          </a:r>
        </a:p>
      </dgm:t>
    </dgm:pt>
    <dgm:pt modelId="{ACB68DE7-4F53-6441-AC4E-E3BA99284DB8}" type="parTrans" cxnId="{6CFF1988-56A5-6F44-9203-69483C117A85}">
      <dgm:prSet/>
      <dgm:spPr/>
      <dgm:t>
        <a:bodyPr/>
        <a:lstStyle/>
        <a:p>
          <a:endParaRPr lang="en-US"/>
        </a:p>
      </dgm:t>
    </dgm:pt>
    <dgm:pt modelId="{A16B4613-CC96-0844-B291-8BAC0A3D5597}" type="sibTrans" cxnId="{6CFF1988-56A5-6F44-9203-69483C117A85}">
      <dgm:prSet/>
      <dgm:spPr/>
      <dgm:t>
        <a:bodyPr/>
        <a:lstStyle/>
        <a:p>
          <a:endParaRPr lang="en-US"/>
        </a:p>
      </dgm:t>
    </dgm:pt>
    <dgm:pt modelId="{769A19A1-915C-0640-860D-6FD9157C786A}">
      <dgm:prSet phldrT="[Text]"/>
      <dgm:spPr/>
      <dgm:t>
        <a:bodyPr/>
        <a:lstStyle/>
        <a:p>
          <a:r>
            <a:rPr lang="en-US" dirty="0"/>
            <a:t>1. Deliver Excellence in Education</a:t>
          </a:r>
        </a:p>
      </dgm:t>
    </dgm:pt>
    <dgm:pt modelId="{361A9AF9-9627-0C47-849D-D570B918430E}" type="parTrans" cxnId="{85CBEC0C-F769-794F-9653-5D3356D00190}">
      <dgm:prSet/>
      <dgm:spPr/>
      <dgm:t>
        <a:bodyPr/>
        <a:lstStyle/>
        <a:p>
          <a:endParaRPr lang="en-US"/>
        </a:p>
      </dgm:t>
    </dgm:pt>
    <dgm:pt modelId="{1BD8CB50-B877-624B-91D7-BA2B7C56EA3A}" type="sibTrans" cxnId="{85CBEC0C-F769-794F-9653-5D3356D00190}">
      <dgm:prSet/>
      <dgm:spPr/>
      <dgm:t>
        <a:bodyPr/>
        <a:lstStyle/>
        <a:p>
          <a:endParaRPr lang="en-US"/>
        </a:p>
      </dgm:t>
    </dgm:pt>
    <dgm:pt modelId="{A7C6ED27-FC65-3041-BD21-CD5BFC1AD16D}">
      <dgm:prSet phldrT="[Text]"/>
      <dgm:spPr/>
      <dgm:t>
        <a:bodyPr/>
        <a:lstStyle/>
        <a:p>
          <a:r>
            <a:rPr lang="en-US" dirty="0"/>
            <a:t>2. Be Profitable</a:t>
          </a:r>
        </a:p>
      </dgm:t>
    </dgm:pt>
    <dgm:pt modelId="{C43ECE56-9310-AC43-AFC6-CA4499F6E662}" type="parTrans" cxnId="{0F7A705E-8CEC-A04B-A87F-F949A224B732}">
      <dgm:prSet/>
      <dgm:spPr/>
      <dgm:t>
        <a:bodyPr/>
        <a:lstStyle/>
        <a:p>
          <a:endParaRPr lang="en-US"/>
        </a:p>
      </dgm:t>
    </dgm:pt>
    <dgm:pt modelId="{CD678820-FCF5-0A4D-B897-8652FE1948BB}" type="sibTrans" cxnId="{0F7A705E-8CEC-A04B-A87F-F949A224B732}">
      <dgm:prSet/>
      <dgm:spPr/>
      <dgm:t>
        <a:bodyPr/>
        <a:lstStyle/>
        <a:p>
          <a:endParaRPr lang="en-US"/>
        </a:p>
      </dgm:t>
    </dgm:pt>
    <dgm:pt modelId="{5EA9DF58-B1B8-5244-A2CA-C659DD54DE82}">
      <dgm:prSet phldrT="[Text]"/>
      <dgm:spPr/>
      <dgm:t>
        <a:bodyPr/>
        <a:lstStyle/>
        <a:p>
          <a:r>
            <a:rPr lang="en-US" dirty="0"/>
            <a:t>BOCR Model</a:t>
          </a:r>
        </a:p>
      </dgm:t>
    </dgm:pt>
    <dgm:pt modelId="{CC6B61D2-A29D-C14A-9181-D821D30A052C}" type="parTrans" cxnId="{9B1311D4-789D-374D-AF71-F160759FBF43}">
      <dgm:prSet/>
      <dgm:spPr/>
      <dgm:t>
        <a:bodyPr/>
        <a:lstStyle/>
        <a:p>
          <a:endParaRPr lang="en-US"/>
        </a:p>
      </dgm:t>
    </dgm:pt>
    <dgm:pt modelId="{9CD7E8C8-1B7D-5847-92C7-DA86D88E9858}" type="sibTrans" cxnId="{9B1311D4-789D-374D-AF71-F160759FBF43}">
      <dgm:prSet/>
      <dgm:spPr/>
      <dgm:t>
        <a:bodyPr/>
        <a:lstStyle/>
        <a:p>
          <a:endParaRPr lang="en-US"/>
        </a:p>
      </dgm:t>
    </dgm:pt>
    <dgm:pt modelId="{1B9CEA70-9125-0C43-BB4B-1B6B94766B95}">
      <dgm:prSet phldrT="[Text]"/>
      <dgm:spPr/>
      <dgm:t>
        <a:bodyPr/>
        <a:lstStyle/>
        <a:p>
          <a:r>
            <a:rPr lang="en-US" dirty="0"/>
            <a:t>Benefits</a:t>
          </a:r>
        </a:p>
      </dgm:t>
    </dgm:pt>
    <dgm:pt modelId="{5174457D-20B5-4546-97B5-6263B796F222}" type="parTrans" cxnId="{62B8DDCE-55F9-7C46-B546-C560C0FB04CF}">
      <dgm:prSet/>
      <dgm:spPr/>
      <dgm:t>
        <a:bodyPr/>
        <a:lstStyle/>
        <a:p>
          <a:endParaRPr lang="en-US"/>
        </a:p>
      </dgm:t>
    </dgm:pt>
    <dgm:pt modelId="{BCB1D166-D1B0-314E-9B35-A4636F97EE8A}" type="sibTrans" cxnId="{62B8DDCE-55F9-7C46-B546-C560C0FB04CF}">
      <dgm:prSet/>
      <dgm:spPr/>
      <dgm:t>
        <a:bodyPr/>
        <a:lstStyle/>
        <a:p>
          <a:endParaRPr lang="en-US"/>
        </a:p>
      </dgm:t>
    </dgm:pt>
    <dgm:pt modelId="{72B14E4F-121E-1145-A6A1-C3496ADDA31C}">
      <dgm:prSet phldrT="[Text]"/>
      <dgm:spPr/>
      <dgm:t>
        <a:bodyPr/>
        <a:lstStyle/>
        <a:p>
          <a:r>
            <a:rPr lang="en-US" dirty="0"/>
            <a:t>Risks</a:t>
          </a:r>
        </a:p>
      </dgm:t>
    </dgm:pt>
    <dgm:pt modelId="{2D7C03A7-1052-CA44-BD07-E3F4A8747B0C}" type="parTrans" cxnId="{7D90A6DB-07FD-C243-A42E-E3BFC1AEFBEB}">
      <dgm:prSet/>
      <dgm:spPr/>
      <dgm:t>
        <a:bodyPr/>
        <a:lstStyle/>
        <a:p>
          <a:endParaRPr lang="en-US"/>
        </a:p>
      </dgm:t>
    </dgm:pt>
    <dgm:pt modelId="{D1120D2D-441B-F24B-90D6-40336D17B98D}" type="sibTrans" cxnId="{7D90A6DB-07FD-C243-A42E-E3BFC1AEFBEB}">
      <dgm:prSet/>
      <dgm:spPr/>
      <dgm:t>
        <a:bodyPr/>
        <a:lstStyle/>
        <a:p>
          <a:endParaRPr lang="en-US"/>
        </a:p>
      </dgm:t>
    </dgm:pt>
    <dgm:pt modelId="{6643754F-F513-5949-9F08-865E3E1CC7FC}">
      <dgm:prSet phldrT="[Text]"/>
      <dgm:spPr/>
      <dgm:t>
        <a:bodyPr/>
        <a:lstStyle/>
        <a:p>
          <a:r>
            <a:rPr lang="en-US" dirty="0"/>
            <a:t>3. Provide Top Value</a:t>
          </a:r>
        </a:p>
      </dgm:t>
    </dgm:pt>
    <dgm:pt modelId="{D01A12BA-1D03-8241-9073-716507866933}" type="parTrans" cxnId="{7A90EF43-94D4-F44E-A712-8C8D688EA2CA}">
      <dgm:prSet/>
      <dgm:spPr/>
      <dgm:t>
        <a:bodyPr/>
        <a:lstStyle/>
        <a:p>
          <a:endParaRPr lang="en-US"/>
        </a:p>
      </dgm:t>
    </dgm:pt>
    <dgm:pt modelId="{ABDFB937-CB9D-0344-A6C4-CAB7123F9037}" type="sibTrans" cxnId="{7A90EF43-94D4-F44E-A712-8C8D688EA2CA}">
      <dgm:prSet/>
      <dgm:spPr/>
      <dgm:t>
        <a:bodyPr/>
        <a:lstStyle/>
        <a:p>
          <a:endParaRPr lang="en-US"/>
        </a:p>
      </dgm:t>
    </dgm:pt>
    <dgm:pt modelId="{60E7A341-ABAD-FD47-BBF2-6A955E4ED008}">
      <dgm:prSet phldrT="[Text]"/>
      <dgm:spPr/>
      <dgm:t>
        <a:bodyPr/>
        <a:lstStyle/>
        <a:p>
          <a:r>
            <a:rPr lang="en-US" dirty="0"/>
            <a:t>4. Build Community Strength</a:t>
          </a:r>
        </a:p>
      </dgm:t>
    </dgm:pt>
    <dgm:pt modelId="{AB4CFF53-71C4-B041-97E6-D450BB0F148A}" type="parTrans" cxnId="{3D7B75E9-DD52-1F4D-98CA-3440AA2FA6CB}">
      <dgm:prSet/>
      <dgm:spPr/>
      <dgm:t>
        <a:bodyPr/>
        <a:lstStyle/>
        <a:p>
          <a:endParaRPr lang="en-US"/>
        </a:p>
      </dgm:t>
    </dgm:pt>
    <dgm:pt modelId="{44151E7C-9544-EC40-B3B8-848144C39AE0}" type="sibTrans" cxnId="{3D7B75E9-DD52-1F4D-98CA-3440AA2FA6CB}">
      <dgm:prSet/>
      <dgm:spPr/>
      <dgm:t>
        <a:bodyPr/>
        <a:lstStyle/>
        <a:p>
          <a:endParaRPr lang="en-US"/>
        </a:p>
      </dgm:t>
    </dgm:pt>
    <dgm:pt modelId="{EB27850F-56FB-9344-BC0B-F308EF3E4B51}">
      <dgm:prSet phldrT="[Text]"/>
      <dgm:spPr/>
      <dgm:t>
        <a:bodyPr/>
        <a:lstStyle/>
        <a:p>
          <a:r>
            <a:rPr lang="en-US" dirty="0"/>
            <a:t>5. Extend Global Reach</a:t>
          </a:r>
        </a:p>
      </dgm:t>
    </dgm:pt>
    <dgm:pt modelId="{85A6A9A6-DE48-4A4F-9846-10FE8DCB41A0}" type="parTrans" cxnId="{5E5F8252-F7C8-4D4F-9F1A-5F14B2D49798}">
      <dgm:prSet/>
      <dgm:spPr/>
      <dgm:t>
        <a:bodyPr/>
        <a:lstStyle/>
        <a:p>
          <a:endParaRPr lang="en-US"/>
        </a:p>
      </dgm:t>
    </dgm:pt>
    <dgm:pt modelId="{04233746-C359-8940-AE05-CD6D61172956}" type="sibTrans" cxnId="{5E5F8252-F7C8-4D4F-9F1A-5F14B2D49798}">
      <dgm:prSet/>
      <dgm:spPr/>
      <dgm:t>
        <a:bodyPr/>
        <a:lstStyle/>
        <a:p>
          <a:endParaRPr lang="en-US"/>
        </a:p>
      </dgm:t>
    </dgm:pt>
    <dgm:pt modelId="{0115E228-CCF3-EA40-B85D-8E5EC246966A}">
      <dgm:prSet phldrT="[Text]"/>
      <dgm:spPr/>
      <dgm:t>
        <a:bodyPr/>
        <a:lstStyle/>
        <a:p>
          <a:r>
            <a:rPr lang="en-US" dirty="0"/>
            <a:t>Opportunities</a:t>
          </a:r>
        </a:p>
      </dgm:t>
    </dgm:pt>
    <dgm:pt modelId="{82B664C7-A3AD-CB4E-A29F-1F0EC155C5C1}" type="parTrans" cxnId="{5C02842F-3E2D-9343-84DE-0CE70F4266BD}">
      <dgm:prSet/>
      <dgm:spPr/>
      <dgm:t>
        <a:bodyPr/>
        <a:lstStyle/>
        <a:p>
          <a:endParaRPr lang="en-US"/>
        </a:p>
      </dgm:t>
    </dgm:pt>
    <dgm:pt modelId="{38051BF2-6E0A-EE40-A051-8E1BF6F0FBCC}" type="sibTrans" cxnId="{5C02842F-3E2D-9343-84DE-0CE70F4266BD}">
      <dgm:prSet/>
      <dgm:spPr/>
      <dgm:t>
        <a:bodyPr/>
        <a:lstStyle/>
        <a:p>
          <a:endParaRPr lang="en-US"/>
        </a:p>
      </dgm:t>
    </dgm:pt>
    <dgm:pt modelId="{B3789AEC-48C5-C044-8839-5BB41F09EF89}">
      <dgm:prSet phldrT="[Text]"/>
      <dgm:spPr/>
      <dgm:t>
        <a:bodyPr/>
        <a:lstStyle/>
        <a:p>
          <a:r>
            <a:rPr lang="en-US" dirty="0"/>
            <a:t>Costs</a:t>
          </a:r>
        </a:p>
      </dgm:t>
    </dgm:pt>
    <dgm:pt modelId="{849BAB22-FCA5-FB44-B81A-0D8E67D1D2A1}" type="parTrans" cxnId="{01C46A97-D506-EC4C-88DF-18E7DF36B7AB}">
      <dgm:prSet/>
      <dgm:spPr/>
      <dgm:t>
        <a:bodyPr/>
        <a:lstStyle/>
        <a:p>
          <a:endParaRPr lang="en-US"/>
        </a:p>
      </dgm:t>
    </dgm:pt>
    <dgm:pt modelId="{B7CB8B37-AADC-5740-829A-60ECFFE63A4F}" type="sibTrans" cxnId="{01C46A97-D506-EC4C-88DF-18E7DF36B7AB}">
      <dgm:prSet/>
      <dgm:spPr/>
      <dgm:t>
        <a:bodyPr/>
        <a:lstStyle/>
        <a:p>
          <a:endParaRPr lang="en-US"/>
        </a:p>
      </dgm:t>
    </dgm:pt>
    <dgm:pt modelId="{467318EC-074F-A04D-A8B0-68E7D532CE2B}" type="pres">
      <dgm:prSet presAssocID="{6B876E8F-B615-CE4B-A36F-829397060BB6}" presName="Name0" presStyleCnt="0">
        <dgm:presLayoutVars>
          <dgm:dir/>
          <dgm:animLvl val="lvl"/>
          <dgm:resizeHandles val="exact"/>
        </dgm:presLayoutVars>
      </dgm:prSet>
      <dgm:spPr/>
    </dgm:pt>
    <dgm:pt modelId="{60A4D882-0961-B14A-B071-C163519AB06E}" type="pres">
      <dgm:prSet presAssocID="{5EA9DF58-B1B8-5244-A2CA-C659DD54DE82}" presName="boxAndChildren" presStyleCnt="0"/>
      <dgm:spPr/>
    </dgm:pt>
    <dgm:pt modelId="{6F060169-E92E-8C41-9099-18AD0B8A1CB9}" type="pres">
      <dgm:prSet presAssocID="{5EA9DF58-B1B8-5244-A2CA-C659DD54DE82}" presName="parentTextBox" presStyleLbl="node1" presStyleIdx="0" presStyleCnt="3"/>
      <dgm:spPr/>
    </dgm:pt>
    <dgm:pt modelId="{5EAE06E1-B902-A748-A6DD-FD15A9E4B835}" type="pres">
      <dgm:prSet presAssocID="{5EA9DF58-B1B8-5244-A2CA-C659DD54DE82}" presName="entireBox" presStyleLbl="node1" presStyleIdx="0" presStyleCnt="3"/>
      <dgm:spPr/>
    </dgm:pt>
    <dgm:pt modelId="{7165BC38-23C6-A241-A339-47B5938C3C00}" type="pres">
      <dgm:prSet presAssocID="{5EA9DF58-B1B8-5244-A2CA-C659DD54DE82}" presName="descendantBox" presStyleCnt="0"/>
      <dgm:spPr/>
    </dgm:pt>
    <dgm:pt modelId="{ACA2AA93-28E7-864A-A8D6-90F5AF4B4CCA}" type="pres">
      <dgm:prSet presAssocID="{1B9CEA70-9125-0C43-BB4B-1B6B94766B95}" presName="childTextBox" presStyleLbl="fgAccFollowNode1" presStyleIdx="0" presStyleCnt="9">
        <dgm:presLayoutVars>
          <dgm:bulletEnabled val="1"/>
        </dgm:presLayoutVars>
      </dgm:prSet>
      <dgm:spPr/>
    </dgm:pt>
    <dgm:pt modelId="{07494D2D-4E92-6E41-A668-92954104D4BB}" type="pres">
      <dgm:prSet presAssocID="{0115E228-CCF3-EA40-B85D-8E5EC246966A}" presName="childTextBox" presStyleLbl="fgAccFollowNode1" presStyleIdx="1" presStyleCnt="9">
        <dgm:presLayoutVars>
          <dgm:bulletEnabled val="1"/>
        </dgm:presLayoutVars>
      </dgm:prSet>
      <dgm:spPr/>
    </dgm:pt>
    <dgm:pt modelId="{4F13341A-1B40-1542-A311-4F8F86CAB330}" type="pres">
      <dgm:prSet presAssocID="{B3789AEC-48C5-C044-8839-5BB41F09EF89}" presName="childTextBox" presStyleLbl="fgAccFollowNode1" presStyleIdx="2" presStyleCnt="9">
        <dgm:presLayoutVars>
          <dgm:bulletEnabled val="1"/>
        </dgm:presLayoutVars>
      </dgm:prSet>
      <dgm:spPr/>
    </dgm:pt>
    <dgm:pt modelId="{C8B13B16-3F9C-2240-9D73-83DBBEDDF3B8}" type="pres">
      <dgm:prSet presAssocID="{72B14E4F-121E-1145-A6A1-C3496ADDA31C}" presName="childTextBox" presStyleLbl="fgAccFollowNode1" presStyleIdx="3" presStyleCnt="9">
        <dgm:presLayoutVars>
          <dgm:bulletEnabled val="1"/>
        </dgm:presLayoutVars>
      </dgm:prSet>
      <dgm:spPr/>
    </dgm:pt>
    <dgm:pt modelId="{5EFA5590-9FF1-8849-BDA3-9901F4D979FE}" type="pres">
      <dgm:prSet presAssocID="{A16B4613-CC96-0844-B291-8BAC0A3D5597}" presName="sp" presStyleCnt="0"/>
      <dgm:spPr/>
    </dgm:pt>
    <dgm:pt modelId="{3D70C752-7305-E046-821B-6E79F3201B08}" type="pres">
      <dgm:prSet presAssocID="{D621FCC3-F6C0-FD46-81F5-102A1BB0F459}" presName="arrowAndChildren" presStyleCnt="0"/>
      <dgm:spPr/>
    </dgm:pt>
    <dgm:pt modelId="{9DE58E59-CE05-F74B-9DA9-F851FAF96528}" type="pres">
      <dgm:prSet presAssocID="{D621FCC3-F6C0-FD46-81F5-102A1BB0F459}" presName="parentTextArrow" presStyleLbl="node1" presStyleIdx="0" presStyleCnt="3"/>
      <dgm:spPr/>
    </dgm:pt>
    <dgm:pt modelId="{51F4FD47-7579-1142-8937-3EAF4685656E}" type="pres">
      <dgm:prSet presAssocID="{D621FCC3-F6C0-FD46-81F5-102A1BB0F459}" presName="arrow" presStyleLbl="node1" presStyleIdx="1" presStyleCnt="3"/>
      <dgm:spPr/>
    </dgm:pt>
    <dgm:pt modelId="{5A2F4DDD-DF19-4748-9923-9BD2845B102F}" type="pres">
      <dgm:prSet presAssocID="{D621FCC3-F6C0-FD46-81F5-102A1BB0F459}" presName="descendantArrow" presStyleCnt="0"/>
      <dgm:spPr/>
    </dgm:pt>
    <dgm:pt modelId="{5F3D28D0-60FC-0549-A13F-5A68E948F938}" type="pres">
      <dgm:prSet presAssocID="{769A19A1-915C-0640-860D-6FD9157C786A}" presName="childTextArrow" presStyleLbl="fgAccFollowNode1" presStyleIdx="4" presStyleCnt="9">
        <dgm:presLayoutVars>
          <dgm:bulletEnabled val="1"/>
        </dgm:presLayoutVars>
      </dgm:prSet>
      <dgm:spPr/>
    </dgm:pt>
    <dgm:pt modelId="{46610D06-55D6-0C43-927C-6E42876ACEA5}" type="pres">
      <dgm:prSet presAssocID="{A7C6ED27-FC65-3041-BD21-CD5BFC1AD16D}" presName="childTextArrow" presStyleLbl="fgAccFollowNode1" presStyleIdx="5" presStyleCnt="9">
        <dgm:presLayoutVars>
          <dgm:bulletEnabled val="1"/>
        </dgm:presLayoutVars>
      </dgm:prSet>
      <dgm:spPr/>
    </dgm:pt>
    <dgm:pt modelId="{8AB62096-D2DA-C941-B40F-41755FBF64A6}" type="pres">
      <dgm:prSet presAssocID="{6643754F-F513-5949-9F08-865E3E1CC7FC}" presName="childTextArrow" presStyleLbl="fgAccFollowNode1" presStyleIdx="6" presStyleCnt="9">
        <dgm:presLayoutVars>
          <dgm:bulletEnabled val="1"/>
        </dgm:presLayoutVars>
      </dgm:prSet>
      <dgm:spPr/>
    </dgm:pt>
    <dgm:pt modelId="{003D1D0B-85C7-6142-85EC-26942EE2963F}" type="pres">
      <dgm:prSet presAssocID="{60E7A341-ABAD-FD47-BBF2-6A955E4ED008}" presName="childTextArrow" presStyleLbl="fgAccFollowNode1" presStyleIdx="7" presStyleCnt="9">
        <dgm:presLayoutVars>
          <dgm:bulletEnabled val="1"/>
        </dgm:presLayoutVars>
      </dgm:prSet>
      <dgm:spPr/>
    </dgm:pt>
    <dgm:pt modelId="{297A1A6F-4922-7B4B-B5AF-6C2C0827DC38}" type="pres">
      <dgm:prSet presAssocID="{EB27850F-56FB-9344-BC0B-F308EF3E4B51}" presName="childTextArrow" presStyleLbl="fgAccFollowNode1" presStyleIdx="8" presStyleCnt="9">
        <dgm:presLayoutVars>
          <dgm:bulletEnabled val="1"/>
        </dgm:presLayoutVars>
      </dgm:prSet>
      <dgm:spPr/>
    </dgm:pt>
    <dgm:pt modelId="{3BA44E4E-3CBF-1F47-963C-B9CE8BD7FE9D}" type="pres">
      <dgm:prSet presAssocID="{5F9B194D-AA80-5949-B169-A9F88740453B}" presName="sp" presStyleCnt="0"/>
      <dgm:spPr/>
    </dgm:pt>
    <dgm:pt modelId="{599FAD5B-B70B-674D-8AF5-0F705D5FAE3F}" type="pres">
      <dgm:prSet presAssocID="{E479E3AE-8138-3C46-B11B-055A601EFFE3}" presName="arrowAndChildren" presStyleCnt="0"/>
      <dgm:spPr/>
    </dgm:pt>
    <dgm:pt modelId="{8B2C9166-5F9A-CF47-A6DD-E85BB62CFCE5}" type="pres">
      <dgm:prSet presAssocID="{E479E3AE-8138-3C46-B11B-055A601EFFE3}" presName="parentTextArrow" presStyleLbl="node1" presStyleIdx="2" presStyleCnt="3"/>
      <dgm:spPr/>
    </dgm:pt>
  </dgm:ptLst>
  <dgm:cxnLst>
    <dgm:cxn modelId="{5ED5150A-9DD6-A24B-B572-F3183510B0F1}" type="presOf" srcId="{769A19A1-915C-0640-860D-6FD9157C786A}" destId="{5F3D28D0-60FC-0549-A13F-5A68E948F938}" srcOrd="0" destOrd="0" presId="urn:microsoft.com/office/officeart/2005/8/layout/process4"/>
    <dgm:cxn modelId="{85CBEC0C-F769-794F-9653-5D3356D00190}" srcId="{D621FCC3-F6C0-FD46-81F5-102A1BB0F459}" destId="{769A19A1-915C-0640-860D-6FD9157C786A}" srcOrd="0" destOrd="0" parTransId="{361A9AF9-9627-0C47-849D-D570B918430E}" sibTransId="{1BD8CB50-B877-624B-91D7-BA2B7C56EA3A}"/>
    <dgm:cxn modelId="{49388C0F-19B3-454C-909A-A5DC070CFC38}" type="presOf" srcId="{5EA9DF58-B1B8-5244-A2CA-C659DD54DE82}" destId="{5EAE06E1-B902-A748-A6DD-FD15A9E4B835}" srcOrd="1" destOrd="0" presId="urn:microsoft.com/office/officeart/2005/8/layout/process4"/>
    <dgm:cxn modelId="{03BCD610-F699-2041-8672-EB198848145A}" type="presOf" srcId="{1B9CEA70-9125-0C43-BB4B-1B6B94766B95}" destId="{ACA2AA93-28E7-864A-A8D6-90F5AF4B4CCA}" srcOrd="0" destOrd="0" presId="urn:microsoft.com/office/officeart/2005/8/layout/process4"/>
    <dgm:cxn modelId="{605E2B22-BCA6-6A42-9B60-2E4995CF3259}" type="presOf" srcId="{5EA9DF58-B1B8-5244-A2CA-C659DD54DE82}" destId="{6F060169-E92E-8C41-9099-18AD0B8A1CB9}" srcOrd="0" destOrd="0" presId="urn:microsoft.com/office/officeart/2005/8/layout/process4"/>
    <dgm:cxn modelId="{31CCC92A-3080-7F45-8565-4C17D88B6229}" type="presOf" srcId="{EB27850F-56FB-9344-BC0B-F308EF3E4B51}" destId="{297A1A6F-4922-7B4B-B5AF-6C2C0827DC38}" srcOrd="0" destOrd="0" presId="urn:microsoft.com/office/officeart/2005/8/layout/process4"/>
    <dgm:cxn modelId="{5C02842F-3E2D-9343-84DE-0CE70F4266BD}" srcId="{5EA9DF58-B1B8-5244-A2CA-C659DD54DE82}" destId="{0115E228-CCF3-EA40-B85D-8E5EC246966A}" srcOrd="1" destOrd="0" parTransId="{82B664C7-A3AD-CB4E-A29F-1F0EC155C5C1}" sibTransId="{38051BF2-6E0A-EE40-A051-8E1BF6F0FBCC}"/>
    <dgm:cxn modelId="{5800F930-5229-534E-B774-65DC70C21030}" type="presOf" srcId="{6643754F-F513-5949-9F08-865E3E1CC7FC}" destId="{8AB62096-D2DA-C941-B40F-41755FBF64A6}" srcOrd="0" destOrd="0" presId="urn:microsoft.com/office/officeart/2005/8/layout/process4"/>
    <dgm:cxn modelId="{7A90EF43-94D4-F44E-A712-8C8D688EA2CA}" srcId="{D621FCC3-F6C0-FD46-81F5-102A1BB0F459}" destId="{6643754F-F513-5949-9F08-865E3E1CC7FC}" srcOrd="2" destOrd="0" parTransId="{D01A12BA-1D03-8241-9073-716507866933}" sibTransId="{ABDFB937-CB9D-0344-A6C4-CAB7123F9037}"/>
    <dgm:cxn modelId="{7CCC4744-9F02-DF44-8F5C-E35D91B97E62}" srcId="{6B876E8F-B615-CE4B-A36F-829397060BB6}" destId="{E479E3AE-8138-3C46-B11B-055A601EFFE3}" srcOrd="0" destOrd="0" parTransId="{7C217D3E-F55B-5644-9EAD-78F19BAE3C3F}" sibTransId="{5F9B194D-AA80-5949-B169-A9F88740453B}"/>
    <dgm:cxn modelId="{5E5F8252-F7C8-4D4F-9F1A-5F14B2D49798}" srcId="{D621FCC3-F6C0-FD46-81F5-102A1BB0F459}" destId="{EB27850F-56FB-9344-BC0B-F308EF3E4B51}" srcOrd="4" destOrd="0" parTransId="{85A6A9A6-DE48-4A4F-9846-10FE8DCB41A0}" sibTransId="{04233746-C359-8940-AE05-CD6D61172956}"/>
    <dgm:cxn modelId="{0F7A705E-8CEC-A04B-A87F-F949A224B732}" srcId="{D621FCC3-F6C0-FD46-81F5-102A1BB0F459}" destId="{A7C6ED27-FC65-3041-BD21-CD5BFC1AD16D}" srcOrd="1" destOrd="0" parTransId="{C43ECE56-9310-AC43-AFC6-CA4499F6E662}" sibTransId="{CD678820-FCF5-0A4D-B897-8652FE1948BB}"/>
    <dgm:cxn modelId="{9BE54F80-A58A-8545-900F-EF7A7DF5D2B2}" type="presOf" srcId="{A7C6ED27-FC65-3041-BD21-CD5BFC1AD16D}" destId="{46610D06-55D6-0C43-927C-6E42876ACEA5}" srcOrd="0" destOrd="0" presId="urn:microsoft.com/office/officeart/2005/8/layout/process4"/>
    <dgm:cxn modelId="{66A93286-AB50-5244-B89E-F7FC20537B37}" type="presOf" srcId="{6B876E8F-B615-CE4B-A36F-829397060BB6}" destId="{467318EC-074F-A04D-A8B0-68E7D532CE2B}" srcOrd="0" destOrd="0" presId="urn:microsoft.com/office/officeart/2005/8/layout/process4"/>
    <dgm:cxn modelId="{6CFF1988-56A5-6F44-9203-69483C117A85}" srcId="{6B876E8F-B615-CE4B-A36F-829397060BB6}" destId="{D621FCC3-F6C0-FD46-81F5-102A1BB0F459}" srcOrd="1" destOrd="0" parTransId="{ACB68DE7-4F53-6441-AC4E-E3BA99284DB8}" sibTransId="{A16B4613-CC96-0844-B291-8BAC0A3D5597}"/>
    <dgm:cxn modelId="{01C46A97-D506-EC4C-88DF-18E7DF36B7AB}" srcId="{5EA9DF58-B1B8-5244-A2CA-C659DD54DE82}" destId="{B3789AEC-48C5-C044-8839-5BB41F09EF89}" srcOrd="2" destOrd="0" parTransId="{849BAB22-FCA5-FB44-B81A-0D8E67D1D2A1}" sibTransId="{B7CB8B37-AADC-5740-829A-60ECFFE63A4F}"/>
    <dgm:cxn modelId="{EE8FEFAB-6BF2-6B4A-883C-F84C0B524BF9}" type="presOf" srcId="{72B14E4F-121E-1145-A6A1-C3496ADDA31C}" destId="{C8B13B16-3F9C-2240-9D73-83DBBEDDF3B8}" srcOrd="0" destOrd="0" presId="urn:microsoft.com/office/officeart/2005/8/layout/process4"/>
    <dgm:cxn modelId="{239E6CAF-0A21-294E-9806-C01ED0407FF3}" type="presOf" srcId="{D621FCC3-F6C0-FD46-81F5-102A1BB0F459}" destId="{51F4FD47-7579-1142-8937-3EAF4685656E}" srcOrd="1" destOrd="0" presId="urn:microsoft.com/office/officeart/2005/8/layout/process4"/>
    <dgm:cxn modelId="{F54476BD-A329-ED4B-B5BA-288B1BCC7B24}" type="presOf" srcId="{60E7A341-ABAD-FD47-BBF2-6A955E4ED008}" destId="{003D1D0B-85C7-6142-85EC-26942EE2963F}" srcOrd="0" destOrd="0" presId="urn:microsoft.com/office/officeart/2005/8/layout/process4"/>
    <dgm:cxn modelId="{35DFA8BF-CCF6-BD4D-8E1C-2ECAA454601A}" type="presOf" srcId="{0115E228-CCF3-EA40-B85D-8E5EC246966A}" destId="{07494D2D-4E92-6E41-A668-92954104D4BB}" srcOrd="0" destOrd="0" presId="urn:microsoft.com/office/officeart/2005/8/layout/process4"/>
    <dgm:cxn modelId="{62B8DDCE-55F9-7C46-B546-C560C0FB04CF}" srcId="{5EA9DF58-B1B8-5244-A2CA-C659DD54DE82}" destId="{1B9CEA70-9125-0C43-BB4B-1B6B94766B95}" srcOrd="0" destOrd="0" parTransId="{5174457D-20B5-4546-97B5-6263B796F222}" sibTransId="{BCB1D166-D1B0-314E-9B35-A4636F97EE8A}"/>
    <dgm:cxn modelId="{A4C4FACF-80E6-574E-BB5B-347B7E704261}" type="presOf" srcId="{D621FCC3-F6C0-FD46-81F5-102A1BB0F459}" destId="{9DE58E59-CE05-F74B-9DA9-F851FAF96528}" srcOrd="0" destOrd="0" presId="urn:microsoft.com/office/officeart/2005/8/layout/process4"/>
    <dgm:cxn modelId="{BB14DBD0-D5A0-FE4D-932C-E4DA2A845B0A}" type="presOf" srcId="{E479E3AE-8138-3C46-B11B-055A601EFFE3}" destId="{8B2C9166-5F9A-CF47-A6DD-E85BB62CFCE5}" srcOrd="0" destOrd="0" presId="urn:microsoft.com/office/officeart/2005/8/layout/process4"/>
    <dgm:cxn modelId="{9B1311D4-789D-374D-AF71-F160759FBF43}" srcId="{6B876E8F-B615-CE4B-A36F-829397060BB6}" destId="{5EA9DF58-B1B8-5244-A2CA-C659DD54DE82}" srcOrd="2" destOrd="0" parTransId="{CC6B61D2-A29D-C14A-9181-D821D30A052C}" sibTransId="{9CD7E8C8-1B7D-5847-92C7-DA86D88E9858}"/>
    <dgm:cxn modelId="{7D90A6DB-07FD-C243-A42E-E3BFC1AEFBEB}" srcId="{5EA9DF58-B1B8-5244-A2CA-C659DD54DE82}" destId="{72B14E4F-121E-1145-A6A1-C3496ADDA31C}" srcOrd="3" destOrd="0" parTransId="{2D7C03A7-1052-CA44-BD07-E3F4A8747B0C}" sibTransId="{D1120D2D-441B-F24B-90D6-40336D17B98D}"/>
    <dgm:cxn modelId="{3D7B75E9-DD52-1F4D-98CA-3440AA2FA6CB}" srcId="{D621FCC3-F6C0-FD46-81F5-102A1BB0F459}" destId="{60E7A341-ABAD-FD47-BBF2-6A955E4ED008}" srcOrd="3" destOrd="0" parTransId="{AB4CFF53-71C4-B041-97E6-D450BB0F148A}" sibTransId="{44151E7C-9544-EC40-B3B8-848144C39AE0}"/>
    <dgm:cxn modelId="{20CE8BEE-CB7D-774D-B7B7-F14325F517BA}" type="presOf" srcId="{B3789AEC-48C5-C044-8839-5BB41F09EF89}" destId="{4F13341A-1B40-1542-A311-4F8F86CAB330}" srcOrd="0" destOrd="0" presId="urn:microsoft.com/office/officeart/2005/8/layout/process4"/>
    <dgm:cxn modelId="{7386BD91-3E84-0544-88FC-E20D63C1747E}" type="presParOf" srcId="{467318EC-074F-A04D-A8B0-68E7D532CE2B}" destId="{60A4D882-0961-B14A-B071-C163519AB06E}" srcOrd="0" destOrd="0" presId="urn:microsoft.com/office/officeart/2005/8/layout/process4"/>
    <dgm:cxn modelId="{DF5F186D-5853-D349-8565-A84733172A1C}" type="presParOf" srcId="{60A4D882-0961-B14A-B071-C163519AB06E}" destId="{6F060169-E92E-8C41-9099-18AD0B8A1CB9}" srcOrd="0" destOrd="0" presId="urn:microsoft.com/office/officeart/2005/8/layout/process4"/>
    <dgm:cxn modelId="{D3DAD5CD-94A3-AA48-B8AD-71555505CE82}" type="presParOf" srcId="{60A4D882-0961-B14A-B071-C163519AB06E}" destId="{5EAE06E1-B902-A748-A6DD-FD15A9E4B835}" srcOrd="1" destOrd="0" presId="urn:microsoft.com/office/officeart/2005/8/layout/process4"/>
    <dgm:cxn modelId="{FB8C6673-3B4C-0544-99BC-EFA0897B687C}" type="presParOf" srcId="{60A4D882-0961-B14A-B071-C163519AB06E}" destId="{7165BC38-23C6-A241-A339-47B5938C3C00}" srcOrd="2" destOrd="0" presId="urn:microsoft.com/office/officeart/2005/8/layout/process4"/>
    <dgm:cxn modelId="{2DA73797-8985-8543-A5B6-621BC19A88F9}" type="presParOf" srcId="{7165BC38-23C6-A241-A339-47B5938C3C00}" destId="{ACA2AA93-28E7-864A-A8D6-90F5AF4B4CCA}" srcOrd="0" destOrd="0" presId="urn:microsoft.com/office/officeart/2005/8/layout/process4"/>
    <dgm:cxn modelId="{9669B0B2-8E95-7942-9E2B-A776CF967432}" type="presParOf" srcId="{7165BC38-23C6-A241-A339-47B5938C3C00}" destId="{07494D2D-4E92-6E41-A668-92954104D4BB}" srcOrd="1" destOrd="0" presId="urn:microsoft.com/office/officeart/2005/8/layout/process4"/>
    <dgm:cxn modelId="{4040CD32-9599-BB44-81DE-C9F75A29F611}" type="presParOf" srcId="{7165BC38-23C6-A241-A339-47B5938C3C00}" destId="{4F13341A-1B40-1542-A311-4F8F86CAB330}" srcOrd="2" destOrd="0" presId="urn:microsoft.com/office/officeart/2005/8/layout/process4"/>
    <dgm:cxn modelId="{C0105228-D904-FD42-9A02-D9C565DFD2D2}" type="presParOf" srcId="{7165BC38-23C6-A241-A339-47B5938C3C00}" destId="{C8B13B16-3F9C-2240-9D73-83DBBEDDF3B8}" srcOrd="3" destOrd="0" presId="urn:microsoft.com/office/officeart/2005/8/layout/process4"/>
    <dgm:cxn modelId="{96CA6238-52C7-DE49-9882-B52A8CFCD777}" type="presParOf" srcId="{467318EC-074F-A04D-A8B0-68E7D532CE2B}" destId="{5EFA5590-9FF1-8849-BDA3-9901F4D979FE}" srcOrd="1" destOrd="0" presId="urn:microsoft.com/office/officeart/2005/8/layout/process4"/>
    <dgm:cxn modelId="{1F6E8C70-6D3C-4349-B385-631777286821}" type="presParOf" srcId="{467318EC-074F-A04D-A8B0-68E7D532CE2B}" destId="{3D70C752-7305-E046-821B-6E79F3201B08}" srcOrd="2" destOrd="0" presId="urn:microsoft.com/office/officeart/2005/8/layout/process4"/>
    <dgm:cxn modelId="{C49AC2CE-462C-4840-BE9B-E81D3EE55017}" type="presParOf" srcId="{3D70C752-7305-E046-821B-6E79F3201B08}" destId="{9DE58E59-CE05-F74B-9DA9-F851FAF96528}" srcOrd="0" destOrd="0" presId="urn:microsoft.com/office/officeart/2005/8/layout/process4"/>
    <dgm:cxn modelId="{59F63B52-6E56-C84A-9294-693BE4ECA8DE}" type="presParOf" srcId="{3D70C752-7305-E046-821B-6E79F3201B08}" destId="{51F4FD47-7579-1142-8937-3EAF4685656E}" srcOrd="1" destOrd="0" presId="urn:microsoft.com/office/officeart/2005/8/layout/process4"/>
    <dgm:cxn modelId="{6B416528-6ADD-904F-8E90-909FD2DAF499}" type="presParOf" srcId="{3D70C752-7305-E046-821B-6E79F3201B08}" destId="{5A2F4DDD-DF19-4748-9923-9BD2845B102F}" srcOrd="2" destOrd="0" presId="urn:microsoft.com/office/officeart/2005/8/layout/process4"/>
    <dgm:cxn modelId="{1EE74661-C2B2-EA47-84B5-C74C66005EB7}" type="presParOf" srcId="{5A2F4DDD-DF19-4748-9923-9BD2845B102F}" destId="{5F3D28D0-60FC-0549-A13F-5A68E948F938}" srcOrd="0" destOrd="0" presId="urn:microsoft.com/office/officeart/2005/8/layout/process4"/>
    <dgm:cxn modelId="{1F9C8A06-1324-0149-9A98-5931297A36BC}" type="presParOf" srcId="{5A2F4DDD-DF19-4748-9923-9BD2845B102F}" destId="{46610D06-55D6-0C43-927C-6E42876ACEA5}" srcOrd="1" destOrd="0" presId="urn:microsoft.com/office/officeart/2005/8/layout/process4"/>
    <dgm:cxn modelId="{E7BEEF87-2209-AF47-9ABE-C40E58739C08}" type="presParOf" srcId="{5A2F4DDD-DF19-4748-9923-9BD2845B102F}" destId="{8AB62096-D2DA-C941-B40F-41755FBF64A6}" srcOrd="2" destOrd="0" presId="urn:microsoft.com/office/officeart/2005/8/layout/process4"/>
    <dgm:cxn modelId="{E79DCFBD-7EB5-914C-980F-162FD78D235E}" type="presParOf" srcId="{5A2F4DDD-DF19-4748-9923-9BD2845B102F}" destId="{003D1D0B-85C7-6142-85EC-26942EE2963F}" srcOrd="3" destOrd="0" presId="urn:microsoft.com/office/officeart/2005/8/layout/process4"/>
    <dgm:cxn modelId="{9BCA978D-4A25-FC48-9ADA-60A38E6508B6}" type="presParOf" srcId="{5A2F4DDD-DF19-4748-9923-9BD2845B102F}" destId="{297A1A6F-4922-7B4B-B5AF-6C2C0827DC38}" srcOrd="4" destOrd="0" presId="urn:microsoft.com/office/officeart/2005/8/layout/process4"/>
    <dgm:cxn modelId="{EB177E1F-F53E-8842-9432-E3D97DC964B6}" type="presParOf" srcId="{467318EC-074F-A04D-A8B0-68E7D532CE2B}" destId="{3BA44E4E-3CBF-1F47-963C-B9CE8BD7FE9D}" srcOrd="3" destOrd="0" presId="urn:microsoft.com/office/officeart/2005/8/layout/process4"/>
    <dgm:cxn modelId="{3BB1D78E-CB9D-E043-8C22-E9DC36DECE90}" type="presParOf" srcId="{467318EC-074F-A04D-A8B0-68E7D532CE2B}" destId="{599FAD5B-B70B-674D-8AF5-0F705D5FAE3F}" srcOrd="4" destOrd="0" presId="urn:microsoft.com/office/officeart/2005/8/layout/process4"/>
    <dgm:cxn modelId="{3A060EFE-867E-EB4A-BEB5-C08E26A09576}" type="presParOf" srcId="{599FAD5B-B70B-674D-8AF5-0F705D5FAE3F}" destId="{8B2C9166-5F9A-CF47-A6DD-E85BB62CFCE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E06E1-B902-A748-A6DD-FD15A9E4B835}">
      <dsp:nvSpPr>
        <dsp:cNvPr id="0" name=""/>
        <dsp:cNvSpPr/>
      </dsp:nvSpPr>
      <dsp:spPr>
        <a:xfrm>
          <a:off x="0" y="2571629"/>
          <a:ext cx="8761413" cy="844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BOCR Model</a:t>
          </a:r>
        </a:p>
      </dsp:txBody>
      <dsp:txXfrm>
        <a:off x="0" y="2571629"/>
        <a:ext cx="8761413" cy="455795"/>
      </dsp:txXfrm>
    </dsp:sp>
    <dsp:sp modelId="{ACA2AA93-28E7-864A-A8D6-90F5AF4B4CCA}">
      <dsp:nvSpPr>
        <dsp:cNvPr id="0" name=""/>
        <dsp:cNvSpPr/>
      </dsp:nvSpPr>
      <dsp:spPr>
        <a:xfrm>
          <a:off x="0" y="3010544"/>
          <a:ext cx="2190353" cy="3882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Benefits</a:t>
          </a:r>
        </a:p>
      </dsp:txBody>
      <dsp:txXfrm>
        <a:off x="0" y="3010544"/>
        <a:ext cx="2190353" cy="388270"/>
      </dsp:txXfrm>
    </dsp:sp>
    <dsp:sp modelId="{07494D2D-4E92-6E41-A668-92954104D4BB}">
      <dsp:nvSpPr>
        <dsp:cNvPr id="0" name=""/>
        <dsp:cNvSpPr/>
      </dsp:nvSpPr>
      <dsp:spPr>
        <a:xfrm>
          <a:off x="2190353" y="3010544"/>
          <a:ext cx="2190353" cy="3882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Opportunities</a:t>
          </a:r>
        </a:p>
      </dsp:txBody>
      <dsp:txXfrm>
        <a:off x="2190353" y="3010544"/>
        <a:ext cx="2190353" cy="388270"/>
      </dsp:txXfrm>
    </dsp:sp>
    <dsp:sp modelId="{4F13341A-1B40-1542-A311-4F8F86CAB330}">
      <dsp:nvSpPr>
        <dsp:cNvPr id="0" name=""/>
        <dsp:cNvSpPr/>
      </dsp:nvSpPr>
      <dsp:spPr>
        <a:xfrm>
          <a:off x="4380706" y="3010544"/>
          <a:ext cx="2190353" cy="3882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Costs</a:t>
          </a:r>
        </a:p>
      </dsp:txBody>
      <dsp:txXfrm>
        <a:off x="4380706" y="3010544"/>
        <a:ext cx="2190353" cy="388270"/>
      </dsp:txXfrm>
    </dsp:sp>
    <dsp:sp modelId="{C8B13B16-3F9C-2240-9D73-83DBBEDDF3B8}">
      <dsp:nvSpPr>
        <dsp:cNvPr id="0" name=""/>
        <dsp:cNvSpPr/>
      </dsp:nvSpPr>
      <dsp:spPr>
        <a:xfrm>
          <a:off x="6571059" y="3010544"/>
          <a:ext cx="2190353" cy="3882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Risks</a:t>
          </a:r>
        </a:p>
      </dsp:txBody>
      <dsp:txXfrm>
        <a:off x="6571059" y="3010544"/>
        <a:ext cx="2190353" cy="388270"/>
      </dsp:txXfrm>
    </dsp:sp>
    <dsp:sp modelId="{51F4FD47-7579-1142-8937-3EAF4685656E}">
      <dsp:nvSpPr>
        <dsp:cNvPr id="0" name=""/>
        <dsp:cNvSpPr/>
      </dsp:nvSpPr>
      <dsp:spPr>
        <a:xfrm rot="10800000">
          <a:off x="0" y="1286116"/>
          <a:ext cx="8761413" cy="129817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Pitt's Strategic Criteria</a:t>
          </a:r>
        </a:p>
      </dsp:txBody>
      <dsp:txXfrm rot="-10800000">
        <a:off x="0" y="1286116"/>
        <a:ext cx="8761413" cy="455659"/>
      </dsp:txXfrm>
    </dsp:sp>
    <dsp:sp modelId="{5F3D28D0-60FC-0549-A13F-5A68E948F938}">
      <dsp:nvSpPr>
        <dsp:cNvPr id="0" name=""/>
        <dsp:cNvSpPr/>
      </dsp:nvSpPr>
      <dsp:spPr>
        <a:xfrm>
          <a:off x="1069" y="1741775"/>
          <a:ext cx="1751854" cy="3881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1. Deliver Excellence in Education</a:t>
          </a:r>
        </a:p>
      </dsp:txBody>
      <dsp:txXfrm>
        <a:off x="1069" y="1741775"/>
        <a:ext cx="1751854" cy="388154"/>
      </dsp:txXfrm>
    </dsp:sp>
    <dsp:sp modelId="{46610D06-55D6-0C43-927C-6E42876ACEA5}">
      <dsp:nvSpPr>
        <dsp:cNvPr id="0" name=""/>
        <dsp:cNvSpPr/>
      </dsp:nvSpPr>
      <dsp:spPr>
        <a:xfrm>
          <a:off x="1752924" y="1741775"/>
          <a:ext cx="1751854" cy="3881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2. Be Profitable</a:t>
          </a:r>
        </a:p>
      </dsp:txBody>
      <dsp:txXfrm>
        <a:off x="1752924" y="1741775"/>
        <a:ext cx="1751854" cy="388154"/>
      </dsp:txXfrm>
    </dsp:sp>
    <dsp:sp modelId="{8AB62096-D2DA-C941-B40F-41755FBF64A6}">
      <dsp:nvSpPr>
        <dsp:cNvPr id="0" name=""/>
        <dsp:cNvSpPr/>
      </dsp:nvSpPr>
      <dsp:spPr>
        <a:xfrm>
          <a:off x="3504779" y="1741775"/>
          <a:ext cx="1751854" cy="3881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3. Provide Top Value</a:t>
          </a:r>
        </a:p>
      </dsp:txBody>
      <dsp:txXfrm>
        <a:off x="3504779" y="1741775"/>
        <a:ext cx="1751854" cy="388154"/>
      </dsp:txXfrm>
    </dsp:sp>
    <dsp:sp modelId="{003D1D0B-85C7-6142-85EC-26942EE2963F}">
      <dsp:nvSpPr>
        <dsp:cNvPr id="0" name=""/>
        <dsp:cNvSpPr/>
      </dsp:nvSpPr>
      <dsp:spPr>
        <a:xfrm>
          <a:off x="5256633" y="1741775"/>
          <a:ext cx="1751854" cy="3881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4. Build Community Strength</a:t>
          </a:r>
        </a:p>
      </dsp:txBody>
      <dsp:txXfrm>
        <a:off x="5256633" y="1741775"/>
        <a:ext cx="1751854" cy="388154"/>
      </dsp:txXfrm>
    </dsp:sp>
    <dsp:sp modelId="{297A1A6F-4922-7B4B-B5AF-6C2C0827DC38}">
      <dsp:nvSpPr>
        <dsp:cNvPr id="0" name=""/>
        <dsp:cNvSpPr/>
      </dsp:nvSpPr>
      <dsp:spPr>
        <a:xfrm>
          <a:off x="7008488" y="1741775"/>
          <a:ext cx="1751854" cy="3881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5. Extend Global Reach</a:t>
          </a:r>
        </a:p>
      </dsp:txBody>
      <dsp:txXfrm>
        <a:off x="7008488" y="1741775"/>
        <a:ext cx="1751854" cy="388154"/>
      </dsp:txXfrm>
    </dsp:sp>
    <dsp:sp modelId="{8B2C9166-5F9A-CF47-A6DD-E85BB62CFCE5}">
      <dsp:nvSpPr>
        <dsp:cNvPr id="0" name=""/>
        <dsp:cNvSpPr/>
      </dsp:nvSpPr>
      <dsp:spPr>
        <a:xfrm rot="10800000">
          <a:off x="0" y="603"/>
          <a:ext cx="8761413" cy="129817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Goal: To Determine How to Offer Undergraduate Classes</a:t>
          </a:r>
        </a:p>
      </dsp:txBody>
      <dsp:txXfrm rot="10800000">
        <a:off x="0" y="603"/>
        <a:ext cx="8761413" cy="843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A45B0B8-DF7F-414A-B013-99C02E8EBA3A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7C6FAC3D-576D-FC4D-9934-75611755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B0B8-DF7F-414A-B013-99C02E8EBA3A}" type="datetimeFigureOut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C3D-576D-FC4D-9934-75611755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5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B0B8-DF7F-414A-B013-99C02E8EBA3A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C3D-576D-FC4D-9934-75611755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40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B0B8-DF7F-414A-B013-99C02E8EBA3A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C3D-576D-FC4D-9934-75611755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1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B0B8-DF7F-414A-B013-99C02E8EBA3A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C3D-576D-FC4D-9934-75611755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32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B0B8-DF7F-414A-B013-99C02E8EBA3A}" type="datetimeFigureOut">
              <a:rPr lang="en-US" smtClean="0"/>
              <a:t>6/14/20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C3D-576D-FC4D-9934-75611755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30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B0B8-DF7F-414A-B013-99C02E8EBA3A}" type="datetimeFigureOut">
              <a:rPr lang="en-US" smtClean="0"/>
              <a:t>6/14/20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C3D-576D-FC4D-9934-75611755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31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B0B8-DF7F-414A-B013-99C02E8EBA3A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C3D-576D-FC4D-9934-75611755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30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B0B8-DF7F-414A-B013-99C02E8EBA3A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C3D-576D-FC4D-9934-75611755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2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B0B8-DF7F-414A-B013-99C02E8EBA3A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C3D-576D-FC4D-9934-75611755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0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B0B8-DF7F-414A-B013-99C02E8EBA3A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C3D-576D-FC4D-9934-75611755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7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B0B8-DF7F-414A-B013-99C02E8EBA3A}" type="datetimeFigureOut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C3D-576D-FC4D-9934-75611755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0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B0B8-DF7F-414A-B013-99C02E8EBA3A}" type="datetimeFigureOut">
              <a:rPr lang="en-US" smtClean="0"/>
              <a:t>6/14/20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C3D-576D-FC4D-9934-75611755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4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B0B8-DF7F-414A-B013-99C02E8EBA3A}" type="datetimeFigureOut">
              <a:rPr lang="en-US" smtClean="0"/>
              <a:t>6/14/20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C3D-576D-FC4D-9934-75611755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9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B0B8-DF7F-414A-B013-99C02E8EBA3A}" type="datetimeFigureOut">
              <a:rPr lang="en-US" smtClean="0"/>
              <a:t>6/14/20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C3D-576D-FC4D-9934-75611755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8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B0B8-DF7F-414A-B013-99C02E8EBA3A}" type="datetimeFigureOut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C3D-576D-FC4D-9934-75611755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7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B0B8-DF7F-414A-B013-99C02E8EBA3A}" type="datetimeFigureOut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C3D-576D-FC4D-9934-75611755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2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A45B0B8-DF7F-414A-B013-99C02E8EBA3A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C6FAC3D-576D-FC4D-9934-75611755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7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city&#10;&#10;Description automatically generated">
            <a:extLst>
              <a:ext uri="{FF2B5EF4-FFF2-40B4-BE49-F238E27FC236}">
                <a16:creationId xmlns:a16="http://schemas.microsoft.com/office/drawing/2014/main" id="{5C0D4605-113E-B244-9848-92ED21EED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88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F2CE1F-20EB-D846-AB32-0DB1B81CB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12712"/>
            <a:ext cx="6696456" cy="4224232"/>
          </a:xfrm>
        </p:spPr>
        <p:txBody>
          <a:bodyPr>
            <a:normAutofit fontScale="90000"/>
          </a:bodyPr>
          <a:lstStyle/>
          <a:p>
            <a:pPr algn="l"/>
            <a:r>
              <a:rPr lang="en-US" sz="5100" dirty="0">
                <a:solidFill>
                  <a:srgbClr val="FFFFFF"/>
                </a:solidFill>
              </a:rPr>
              <a:t>Pitt Must Pick: BOCR Modeling to Determine How Pitt Should Deliver Undergraduate Classes For Fall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A13C5-8D05-3D42-A6BA-895506EEC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5399833"/>
            <a:ext cx="5257791" cy="645456"/>
          </a:xfrm>
        </p:spPr>
        <p:txBody>
          <a:bodyPr>
            <a:normAutofit/>
          </a:bodyPr>
          <a:lstStyle/>
          <a:p>
            <a:pPr algn="l"/>
            <a:r>
              <a:rPr lang="en-US" sz="1400">
                <a:solidFill>
                  <a:srgbClr val="FFFFFF"/>
                </a:solidFill>
              </a:rPr>
              <a:t>Kenneth Parker Ulrich</a:t>
            </a:r>
          </a:p>
          <a:p>
            <a:pPr algn="l"/>
            <a:r>
              <a:rPr lang="en-US" sz="1400">
                <a:solidFill>
                  <a:srgbClr val="FFFFFF"/>
                </a:solidFill>
              </a:rPr>
              <a:t>Decision Making In Complex Environments</a:t>
            </a:r>
          </a:p>
        </p:txBody>
      </p:sp>
    </p:spTree>
    <p:extLst>
      <p:ext uri="{BB962C8B-B14F-4D97-AF65-F5344CB8AC3E}">
        <p14:creationId xmlns:p14="http://schemas.microsoft.com/office/powerpoint/2010/main" val="4083699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5731-3FB7-7742-8F72-41E73AB1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Opportunities</a:t>
            </a:r>
          </a:p>
        </p:txBody>
      </p:sp>
      <p:pic>
        <p:nvPicPr>
          <p:cNvPr id="10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308A69-C0F0-0047-BA6F-6FF6C8EA0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74" y="2415484"/>
            <a:ext cx="4376835" cy="3606216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F81F25-6277-D140-B208-EEBFF182C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886" y="2462171"/>
            <a:ext cx="4030463" cy="3682885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954973-55FD-4E42-A81A-E44877884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349" y="2415484"/>
            <a:ext cx="1992463" cy="37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4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5731-3FB7-7742-8F72-41E73AB1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Costs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CBC5EA-E88B-B24B-8CE8-7071A442E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335" y="2335617"/>
            <a:ext cx="4080875" cy="4339855"/>
          </a:xfr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9C3A87-D045-3A4F-8018-EED551432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105" y="2310806"/>
            <a:ext cx="1982050" cy="4497572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E377A1-07FE-2D4C-9CBB-D8D3D6E62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050" y="2310806"/>
            <a:ext cx="2190148" cy="43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8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5731-3FB7-7742-8F72-41E73AB1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Risks</a:t>
            </a:r>
          </a:p>
        </p:txBody>
      </p:sp>
      <p:pic>
        <p:nvPicPr>
          <p:cNvPr id="10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5B531D-B7E1-E043-9037-EE86C16FA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236" y="2328862"/>
            <a:ext cx="2333625" cy="4529138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3BF0BA-BCC8-034C-BA74-454BB1EFF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861" y="2328862"/>
            <a:ext cx="4405313" cy="45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5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E09DB-0A8F-3241-96BA-6326E9B3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BOCR Priorities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BE802-6D24-564A-93B0-D886DAF67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72" y="2333403"/>
            <a:ext cx="111252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71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747DD-393A-EA47-9F4F-E8ACE6BB6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Ratings Model Entries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A26D02-C1FD-A241-82CE-5FAD68D77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137269"/>
            <a:ext cx="10515600" cy="1774655"/>
          </a:xfrm>
        </p:spPr>
      </p:pic>
    </p:spTree>
    <p:extLst>
      <p:ext uri="{BB962C8B-B14F-4D97-AF65-F5344CB8AC3E}">
        <p14:creationId xmlns:p14="http://schemas.microsoft.com/office/powerpoint/2010/main" val="109977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2BA1E-4D4B-8642-B518-C449D55C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62050D-3191-974F-B1D8-12089EBED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7" y="3028084"/>
            <a:ext cx="10906125" cy="17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8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002C-88CD-D74F-A65A-201C389E7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</a:p>
        </p:txBody>
      </p:sp>
      <p:pic>
        <p:nvPicPr>
          <p:cNvPr id="4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6AEBC796-A26F-2842-89AC-54CB4A433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31" y="2395853"/>
            <a:ext cx="2918700" cy="3827802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57F0034-20B3-F44A-BE13-69CED1639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607" y="2408361"/>
            <a:ext cx="2918700" cy="3815294"/>
          </a:xfrm>
          <a:prstGeom prst="rect">
            <a:avLst/>
          </a:prstGeom>
        </p:spPr>
      </p:pic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E5647B0-B35F-084D-8762-DA30BDFDA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901" y="2401477"/>
            <a:ext cx="2866634" cy="3822178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9E1369E0-8CC3-4648-96D2-7B96A18B2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906" y="2445401"/>
            <a:ext cx="2918701" cy="377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05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C0E1-716B-F44A-973D-2D154BBAB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E0B8A-7E1D-E446-A3B8-A0D300A55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294" y="2848049"/>
            <a:ext cx="8761412" cy="34163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Pitt Chose To Deliver Classes In A Hybrid Style</a:t>
            </a:r>
          </a:p>
          <a:p>
            <a:pPr lvl="1"/>
            <a:r>
              <a:rPr lang="en-US" sz="1800" dirty="0"/>
              <a:t>In-person Classes In The First Part Of The Semester Followed By Online Classes And Finals After The Thanksgiving Break</a:t>
            </a:r>
          </a:p>
          <a:p>
            <a:r>
              <a:rPr lang="en-US" sz="2000" dirty="0"/>
              <a:t>Aligns With Results – Sort Of</a:t>
            </a:r>
          </a:p>
          <a:p>
            <a:pPr lvl="1"/>
            <a:r>
              <a:rPr lang="en-US" sz="1800" dirty="0"/>
              <a:t>BOCR Results Said In-person</a:t>
            </a:r>
          </a:p>
          <a:p>
            <a:pPr lvl="1"/>
            <a:r>
              <a:rPr lang="en-US" sz="1800" dirty="0"/>
              <a:t>Actual Results Are Hybrid</a:t>
            </a:r>
          </a:p>
          <a:p>
            <a:pPr lvl="2"/>
            <a:r>
              <a:rPr lang="en-US" sz="1600" dirty="0"/>
              <a:t>Large Amount Of Time In Person</a:t>
            </a:r>
          </a:p>
          <a:p>
            <a:pPr lvl="3"/>
            <a:r>
              <a:rPr lang="en-US" sz="1400" dirty="0"/>
              <a:t>Only 2 Weeks Online</a:t>
            </a:r>
          </a:p>
          <a:p>
            <a:pPr lvl="4"/>
            <a:r>
              <a:rPr lang="en-US" sz="1400" dirty="0"/>
              <a:t>Mostly Just Finals</a:t>
            </a:r>
          </a:p>
          <a:p>
            <a:pPr lvl="5"/>
            <a:r>
              <a:rPr lang="en-US" sz="1400" dirty="0"/>
              <a:t>Don’t Want Us To Return After Dispersing Home</a:t>
            </a:r>
          </a:p>
        </p:txBody>
      </p:sp>
    </p:spTree>
    <p:extLst>
      <p:ext uri="{BB962C8B-B14F-4D97-AF65-F5344CB8AC3E}">
        <p14:creationId xmlns:p14="http://schemas.microsoft.com/office/powerpoint/2010/main" val="76156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F8DF-6394-984B-ACAB-E97B0DC5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n w="3175">
                  <a:noFill/>
                </a:ln>
              </a:rPr>
              <a:t>Introduction: The Major Players</a:t>
            </a:r>
            <a:br>
              <a:rPr lang="en-US" dirty="0">
                <a:ln w="3175">
                  <a:noFill/>
                </a:ln>
                <a:solidFill>
                  <a:schemeClr val="bg1"/>
                </a:solidFill>
              </a:rPr>
            </a:br>
            <a:endParaRPr lang="en-US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09748-83C9-9943-8B12-C53DC7CB2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Covid-19</a:t>
            </a:r>
          </a:p>
          <a:p>
            <a:pPr lvl="1"/>
            <a:r>
              <a:rPr lang="en-US" dirty="0"/>
              <a:t>A Respiratory Illness That Is Highly Contagious And Potentially Deadly</a:t>
            </a:r>
          </a:p>
          <a:p>
            <a:pPr lvl="1"/>
            <a:r>
              <a:rPr lang="en-US" dirty="0"/>
              <a:t>Spreads Easily With Close Contact</a:t>
            </a:r>
          </a:p>
          <a:p>
            <a:pPr lvl="2"/>
            <a:r>
              <a:rPr lang="en-US" dirty="0"/>
              <a:t>Can Spread Illness Before Showing Symptoms</a:t>
            </a:r>
          </a:p>
          <a:p>
            <a:pPr lvl="1"/>
            <a:r>
              <a:rPr lang="en-US" dirty="0"/>
              <a:t>Currently Classified As A Pandemic</a:t>
            </a:r>
          </a:p>
          <a:p>
            <a:pPr lvl="2"/>
            <a:endParaRPr lang="en-US" dirty="0"/>
          </a:p>
          <a:p>
            <a:r>
              <a:rPr lang="en-US" dirty="0"/>
              <a:t>The University Of Pittsburgh</a:t>
            </a:r>
          </a:p>
          <a:p>
            <a:pPr lvl="1"/>
            <a:r>
              <a:rPr lang="en-US" dirty="0"/>
              <a:t>An Urban Campus With High Population Density And Active Surrounding Community</a:t>
            </a:r>
          </a:p>
          <a:p>
            <a:pPr lvl="1"/>
            <a:r>
              <a:rPr lang="en-US" dirty="0"/>
              <a:t>Attracts Students From Around The World</a:t>
            </a:r>
          </a:p>
          <a:p>
            <a:pPr lvl="1"/>
            <a:r>
              <a:rPr lang="en-US" dirty="0"/>
              <a:t>Delivers Undergraduate Classes In Person</a:t>
            </a:r>
          </a:p>
          <a:p>
            <a:pPr lvl="2"/>
            <a:r>
              <a:rPr lang="en-US" dirty="0"/>
              <a:t>Requires Living On Campus Or Commuting</a:t>
            </a:r>
          </a:p>
        </p:txBody>
      </p:sp>
    </p:spTree>
    <p:extLst>
      <p:ext uri="{BB962C8B-B14F-4D97-AF65-F5344CB8AC3E}">
        <p14:creationId xmlns:p14="http://schemas.microsoft.com/office/powerpoint/2010/main" val="344786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5220D-43B8-9440-942E-C6409EEA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3175">
                  <a:noFill/>
                </a:ln>
              </a:rPr>
              <a:t>Introduction: The Problem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A8DF6-F7D1-A046-A286-E1FFEE5A4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Pitt Attracts 19,200 Undergraduate Students From Around The World</a:t>
            </a:r>
          </a:p>
          <a:p>
            <a:pPr lvl="1"/>
            <a:r>
              <a:rPr lang="en-US" dirty="0"/>
              <a:t>Packed Densely Into Oakland And The Surrounding Neighborhoods</a:t>
            </a:r>
          </a:p>
          <a:p>
            <a:r>
              <a:rPr lang="en-US" dirty="0"/>
              <a:t>COVID Spreads Most Efficiently In Population Dense Areas And Close Contact</a:t>
            </a:r>
          </a:p>
          <a:p>
            <a:pPr lvl="1"/>
            <a:r>
              <a:rPr lang="en-US" dirty="0"/>
              <a:t>COVID Is A Safety Concern For Pitt Undergraduates And The Surrounding Areas</a:t>
            </a:r>
          </a:p>
          <a:p>
            <a:r>
              <a:rPr lang="en-US" dirty="0"/>
              <a:t>Pitt Has A Responsibility To Provide An Education For Their Students</a:t>
            </a:r>
          </a:p>
          <a:p>
            <a:pPr lvl="1"/>
            <a:r>
              <a:rPr lang="en-US" dirty="0"/>
              <a:t>Classes Need To Be Offered In Some Capacity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8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F9EA-8E4B-3B48-A453-BDFF4999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11606-A9DD-314E-9D6B-5BCC32225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For The University Of Pittsburgh To Decide How To Offer Classes For The Fall 2020-2021 Term</a:t>
            </a:r>
          </a:p>
        </p:txBody>
      </p:sp>
    </p:spTree>
    <p:extLst>
      <p:ext uri="{BB962C8B-B14F-4D97-AF65-F5344CB8AC3E}">
        <p14:creationId xmlns:p14="http://schemas.microsoft.com/office/powerpoint/2010/main" val="290643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4BC65-49E7-2B45-9CEF-BCC85862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Decision Maker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AE1F2-51E0-8444-B43A-8E15452D5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01" y="2314723"/>
            <a:ext cx="4765158" cy="4351338"/>
          </a:xfrm>
        </p:spPr>
        <p:txBody>
          <a:bodyPr>
            <a:normAutofit/>
          </a:bodyPr>
          <a:lstStyle/>
          <a:p>
            <a:r>
              <a:rPr lang="en-US" dirty="0"/>
              <a:t>The University Of Pittsburgh’s Strategic Criteria</a:t>
            </a:r>
          </a:p>
          <a:p>
            <a:pPr lvl="1"/>
            <a:r>
              <a:rPr lang="en-US" dirty="0"/>
              <a:t>As Stated In “The Plan For Pitt: Making A Difference Together – Academic Years 2016-2020”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Consistently Deliver Excellence In Education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Impact Through Pioneering Research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Build Community Strength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Extend Global Reach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Provide Top Value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Secure An Adequate Resource Base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8A6AE2-41DF-5448-9DB6-1A9959925099}"/>
              </a:ext>
            </a:extLst>
          </p:cNvPr>
          <p:cNvSpPr txBox="1">
            <a:spLocks/>
          </p:cNvSpPr>
          <p:nvPr/>
        </p:nvSpPr>
        <p:spPr>
          <a:xfrm>
            <a:off x="6096000" y="2314723"/>
            <a:ext cx="47651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buClr>
                <a:schemeClr val="accent1"/>
              </a:buClr>
              <a:buSzPct val="80000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BOCR Strategic Criteria</a:t>
            </a:r>
          </a:p>
          <a:p>
            <a:pPr marL="1371600" lvl="2" indent="-4572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Consistently Deliver Excellence In Education </a:t>
            </a:r>
          </a:p>
          <a:p>
            <a:pPr marL="1371600" lvl="2" indent="-4572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Profitable </a:t>
            </a:r>
          </a:p>
          <a:p>
            <a:pPr marL="1371600" lvl="2" indent="-4572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Top Value </a:t>
            </a:r>
          </a:p>
          <a:p>
            <a:pPr marL="1371600" lvl="2" indent="-4572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 Community Strength </a:t>
            </a:r>
          </a:p>
          <a:p>
            <a:pPr marL="1371600" lvl="2" indent="-4572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Extend Global Reach</a:t>
            </a:r>
          </a:p>
        </p:txBody>
      </p:sp>
    </p:spTree>
    <p:extLst>
      <p:ext uri="{BB962C8B-B14F-4D97-AF65-F5344CB8AC3E}">
        <p14:creationId xmlns:p14="http://schemas.microsoft.com/office/powerpoint/2010/main" val="309027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674F-FB4F-CC46-B84E-096CD30C8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C0AF0-ED95-D94D-B11C-14CBE76C0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Offer Classes In-person</a:t>
            </a:r>
          </a:p>
          <a:p>
            <a:pPr lvl="1"/>
            <a:r>
              <a:rPr lang="en-US" dirty="0"/>
              <a:t>This Is The Traditional Method That Pitt Offers To Undergraduate Students. It Involves Students Meeting In Classrooms On Pitt’s Campus In Oakland.</a:t>
            </a:r>
          </a:p>
          <a:p>
            <a:r>
              <a:rPr lang="en-US" dirty="0"/>
              <a:t>Offer Classes Online</a:t>
            </a:r>
          </a:p>
          <a:p>
            <a:pPr lvl="1"/>
            <a:r>
              <a:rPr lang="en-US" dirty="0"/>
              <a:t>This Would Commit Pitt To Offering All Undergraduate Classes In An Online Format, Most Likely Using Zoom Sessions To Deliver Lectures, And CANVAS To Submit Assignments And Take Tests.</a:t>
            </a:r>
          </a:p>
          <a:p>
            <a:r>
              <a:rPr lang="en-US" dirty="0"/>
              <a:t>Offer Hybrid Style Classes</a:t>
            </a:r>
          </a:p>
          <a:p>
            <a:pPr lvl="1"/>
            <a:r>
              <a:rPr lang="en-US" dirty="0"/>
              <a:t>This Would Be A Mixed Offering Of In-person And Online Classes. Most Likely Involving Splitting The Semester Into Two Parts, With One Part Being In Person And The Other Part Being Online.</a:t>
            </a:r>
          </a:p>
          <a:p>
            <a:r>
              <a:rPr lang="en-US" strike="sngStrike" dirty="0"/>
              <a:t>Cancel Classes</a:t>
            </a:r>
          </a:p>
          <a:p>
            <a:pPr lvl="1"/>
            <a:r>
              <a:rPr lang="en-US" strike="sngStrike" dirty="0"/>
              <a:t>This Would Commit Pitt To Canceling All Classes For The Semester.</a:t>
            </a:r>
          </a:p>
        </p:txBody>
      </p:sp>
    </p:spTree>
    <p:extLst>
      <p:ext uri="{BB962C8B-B14F-4D97-AF65-F5344CB8AC3E}">
        <p14:creationId xmlns:p14="http://schemas.microsoft.com/office/powerpoint/2010/main" val="1900131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D8AAF-3C78-6B49-AC75-8B0855E35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BOCR Model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0222863-CB70-EB4C-AF59-CA883B3E9F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18045"/>
              </p:ext>
            </p:extLst>
          </p:nvPr>
        </p:nvGraphicFramePr>
        <p:xfrm>
          <a:off x="1155700" y="2603500"/>
          <a:ext cx="87614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>
            <a:extLst>
              <a:ext uri="{FF2B5EF4-FFF2-40B4-BE49-F238E27FC236}">
                <a16:creationId xmlns:a16="http://schemas.microsoft.com/office/drawing/2014/main" id="{25F9C15B-2893-C347-B521-7A1809D0D8DD}"/>
              </a:ext>
            </a:extLst>
          </p:cNvPr>
          <p:cNvSpPr/>
          <p:nvPr/>
        </p:nvSpPr>
        <p:spPr>
          <a:xfrm>
            <a:off x="4328863" y="4667693"/>
            <a:ext cx="2413591" cy="5741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Ratings Model</a:t>
            </a:r>
          </a:p>
        </p:txBody>
      </p:sp>
    </p:spTree>
    <p:extLst>
      <p:ext uri="{BB962C8B-B14F-4D97-AF65-F5344CB8AC3E}">
        <p14:creationId xmlns:p14="http://schemas.microsoft.com/office/powerpoint/2010/main" val="390558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AC307-C34A-834B-A763-913C2219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Criteria Weights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447750-B0E9-D74F-967B-CB5A296BF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710" y="2721935"/>
            <a:ext cx="6526580" cy="2779380"/>
          </a:xfrm>
        </p:spPr>
      </p:pic>
    </p:spTree>
    <p:extLst>
      <p:ext uri="{BB962C8B-B14F-4D97-AF65-F5344CB8AC3E}">
        <p14:creationId xmlns:p14="http://schemas.microsoft.com/office/powerpoint/2010/main" val="128556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5731-3FB7-7742-8F72-41E73AB1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Benefits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20D117-E69A-8C42-AA7D-9FB9B36CE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392" y="2445696"/>
            <a:ext cx="2569864" cy="3731114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3FD369-9E69-9443-A3A5-F5271CBF6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256" y="2445697"/>
            <a:ext cx="3783851" cy="3731903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89C9B5-C82D-E04D-AE5B-B6A225502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348" y="2445698"/>
            <a:ext cx="3832448" cy="37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52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432FF"/>
      </a:accent1>
      <a:accent2>
        <a:srgbClr val="FEFB00"/>
      </a:accent2>
      <a:accent3>
        <a:srgbClr val="0096FF"/>
      </a:accent3>
      <a:accent4>
        <a:srgbClr val="FEFC7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{EB9A8C96-86F5-184E-A448-31B17FE10C5B}tf10001076</Template>
  <TotalTime>29</TotalTime>
  <Words>485</Words>
  <Application>Microsoft Macintosh PowerPoint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 Boardroom</vt:lpstr>
      <vt:lpstr>Pitt Must Pick: BOCR Modeling to Determine How Pitt Should Deliver Undergraduate Classes For Fall 2020</vt:lpstr>
      <vt:lpstr>Introduction: The Major Players </vt:lpstr>
      <vt:lpstr>Introduction: The Problem</vt:lpstr>
      <vt:lpstr>The Goal</vt:lpstr>
      <vt:lpstr>The Decision Maker</vt:lpstr>
      <vt:lpstr>Alternative Solutions</vt:lpstr>
      <vt:lpstr>BOCR Model</vt:lpstr>
      <vt:lpstr>Strategic Criteria Weights</vt:lpstr>
      <vt:lpstr>Benefits</vt:lpstr>
      <vt:lpstr>Opportunities</vt:lpstr>
      <vt:lpstr>Costs </vt:lpstr>
      <vt:lpstr>Risks</vt:lpstr>
      <vt:lpstr>BOCR Priorities</vt:lpstr>
      <vt:lpstr>Ratings Model Entries</vt:lpstr>
      <vt:lpstr>Results</vt:lpstr>
      <vt:lpstr>Sensitivity Analysis</vt:lpstr>
      <vt:lpstr>Actual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Have To Pitt: BOCR Modeling to Determine How Pitt Should Deliver Undergraduate Classes For Fall 2020</dc:title>
  <dc:creator>Kenneth Ulrich</dc:creator>
  <cp:lastModifiedBy>Kenneth Ulrich</cp:lastModifiedBy>
  <cp:revision>4</cp:revision>
  <dcterms:created xsi:type="dcterms:W3CDTF">2020-06-14T06:27:54Z</dcterms:created>
  <dcterms:modified xsi:type="dcterms:W3CDTF">2020-06-14T13:14:13Z</dcterms:modified>
</cp:coreProperties>
</file>