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8" r:id="rId8"/>
    <p:sldId id="263" r:id="rId9"/>
    <p:sldId id="265" r:id="rId10"/>
    <p:sldId id="266" r:id="rId11"/>
    <p:sldId id="25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BOCR</a:t>
            </a:r>
            <a:r>
              <a:rPr lang="en-US" baseline="0" dirty="0"/>
              <a:t> vs Control Criteria </a:t>
            </a:r>
          </a:p>
          <a:p>
            <a:pPr>
              <a:defRPr/>
            </a:pPr>
            <a:r>
              <a:rPr lang="en-US" baseline="0" dirty="0"/>
              <a:t>relative weights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Benefits</c:v>
                </c:pt>
                <c:pt idx="1">
                  <c:v>Opportunities</c:v>
                </c:pt>
                <c:pt idx="2">
                  <c:v>Costs</c:v>
                </c:pt>
                <c:pt idx="3">
                  <c:v>Risks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1-453A-922C-95326918F0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Benefits</c:v>
                </c:pt>
                <c:pt idx="1">
                  <c:v>Opportunities</c:v>
                </c:pt>
                <c:pt idx="2">
                  <c:v>Costs</c:v>
                </c:pt>
                <c:pt idx="3">
                  <c:v>Risks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1-453A-922C-95326918F0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Organizational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Benefits</c:v>
                </c:pt>
                <c:pt idx="1">
                  <c:v>Opportunities</c:v>
                </c:pt>
                <c:pt idx="2">
                  <c:v>Costs</c:v>
                </c:pt>
                <c:pt idx="3">
                  <c:v>Risks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1-453A-922C-95326918F0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Reputation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Benefits</c:v>
                </c:pt>
                <c:pt idx="1">
                  <c:v>Opportunities</c:v>
                </c:pt>
                <c:pt idx="2">
                  <c:v>Costs</c:v>
                </c:pt>
                <c:pt idx="3">
                  <c:v>Risks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C1-453A-922C-95326918F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16776944"/>
        <c:axId val="1216777776"/>
      </c:barChart>
      <c:catAx>
        <c:axId val="121677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777776"/>
        <c:crosses val="autoZero"/>
        <c:auto val="1"/>
        <c:lblAlgn val="ctr"/>
        <c:lblOffset val="100"/>
        <c:noMultiLvlLbl val="0"/>
      </c:catAx>
      <c:valAx>
        <c:axId val="1216777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677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6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16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2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61DE821-5CB7-4605-B7FC-EC0C908A01A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849A11-F45F-4808-A6A7-F367E16A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3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1281-CFF0-4001-B153-D3498BA87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Harmonization for MRI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0DC00-ACAB-441E-8CC7-B9580444A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BOCR model</a:t>
            </a:r>
          </a:p>
        </p:txBody>
      </p:sp>
    </p:spTree>
    <p:extLst>
      <p:ext uri="{BB962C8B-B14F-4D97-AF65-F5344CB8AC3E}">
        <p14:creationId xmlns:p14="http://schemas.microsoft.com/office/powerpoint/2010/main" val="93614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024B4C-8071-4EB9-A39C-FFE65C14E9FD}"/>
              </a:ext>
            </a:extLst>
          </p:cNvPr>
          <p:cNvSpPr/>
          <p:nvPr/>
        </p:nvSpPr>
        <p:spPr>
          <a:xfrm>
            <a:off x="4627787" y="4303552"/>
            <a:ext cx="7435442" cy="2416029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60C90-A72F-483E-8E13-DA527A05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222" y="121641"/>
            <a:ext cx="4111211" cy="970450"/>
          </a:xfrm>
        </p:spPr>
        <p:txBody>
          <a:bodyPr>
            <a:normAutofit/>
          </a:bodyPr>
          <a:lstStyle/>
          <a:p>
            <a:r>
              <a:rPr lang="en-US" sz="3000"/>
              <a:t>Ratings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6458F2-8B9F-4374-8A87-20AFCC5C3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48873"/>
              </p:ext>
            </p:extLst>
          </p:nvPr>
        </p:nvGraphicFramePr>
        <p:xfrm>
          <a:off x="3631828" y="106514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886">
                  <a:extLst>
                    <a:ext uri="{9D8B030D-6E8A-4147-A177-3AD203B41FA5}">
                      <a16:colId xmlns:a16="http://schemas.microsoft.com/office/drawing/2014/main" val="1513051935"/>
                    </a:ext>
                  </a:extLst>
                </a:gridCol>
                <a:gridCol w="1292314">
                  <a:extLst>
                    <a:ext uri="{9D8B030D-6E8A-4147-A177-3AD203B41FA5}">
                      <a16:colId xmlns:a16="http://schemas.microsoft.com/office/drawing/2014/main" val="416028234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170816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97418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58466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8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PhantomCollab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8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PhantomInternal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50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2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SimCalib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50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2153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AB4632E-64CD-4B39-ABCF-21E56F838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80752"/>
              </p:ext>
            </p:extLst>
          </p:nvPr>
        </p:nvGraphicFramePr>
        <p:xfrm>
          <a:off x="108451" y="1048812"/>
          <a:ext cx="3405932" cy="21031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702966">
                  <a:extLst>
                    <a:ext uri="{9D8B030D-6E8A-4147-A177-3AD203B41FA5}">
                      <a16:colId xmlns:a16="http://schemas.microsoft.com/office/drawing/2014/main" val="3409455329"/>
                    </a:ext>
                  </a:extLst>
                </a:gridCol>
                <a:gridCol w="1702966">
                  <a:extLst>
                    <a:ext uri="{9D8B030D-6E8A-4147-A177-3AD203B41FA5}">
                      <a16:colId xmlns:a16="http://schemas.microsoft.com/office/drawing/2014/main" val="664330841"/>
                    </a:ext>
                  </a:extLst>
                </a:gridCol>
              </a:tblGrid>
              <a:tr h="353839">
                <a:tc>
                  <a:txBody>
                    <a:bodyPr/>
                    <a:lstStyle/>
                    <a:p>
                      <a:r>
                        <a:rPr lang="en-US"/>
                        <a:t>Strategic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Norm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697545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r>
                        <a:rPr lang="en-US"/>
                        <a:t>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68379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r>
                        <a:rPr lang="en-US"/>
                        <a:t>Excellence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091992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r>
                        <a:rPr lang="en-US"/>
                        <a:t>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867950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r>
                        <a:rPr lang="en-US"/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924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6275865-3750-438F-BC68-2A270385E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45700"/>
              </p:ext>
            </p:extLst>
          </p:nvPr>
        </p:nvGraphicFramePr>
        <p:xfrm>
          <a:off x="4797757" y="4628625"/>
          <a:ext cx="3477703" cy="1920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7292">
                  <a:extLst>
                    <a:ext uri="{9D8B030D-6E8A-4147-A177-3AD203B41FA5}">
                      <a16:colId xmlns:a16="http://schemas.microsoft.com/office/drawing/2014/main" val="1289621716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1791244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Phantom Collab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7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Phantom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78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Simulated Calib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50"/>
                          </a:solidFill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9743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B372FC-4227-4D0D-AF91-34E4E300A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63887"/>
              </p:ext>
            </p:extLst>
          </p:nvPr>
        </p:nvGraphicFramePr>
        <p:xfrm>
          <a:off x="8426741" y="4628625"/>
          <a:ext cx="3477703" cy="1920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7292">
                  <a:extLst>
                    <a:ext uri="{9D8B030D-6E8A-4147-A177-3AD203B41FA5}">
                      <a16:colId xmlns:a16="http://schemas.microsoft.com/office/drawing/2014/main" val="1289621716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1791244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Phantom Collab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7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Phantom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78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Simulated Calib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50"/>
                          </a:solidFill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974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2FB693-DD29-4533-885A-FFA2DE04CC7A}"/>
              </a:ext>
            </a:extLst>
          </p:cNvPr>
          <p:cNvSpPr txBox="1"/>
          <p:nvPr/>
        </p:nvSpPr>
        <p:spPr>
          <a:xfrm>
            <a:off x="4797757" y="4259293"/>
            <a:ext cx="129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Short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7E525-74D1-4BBC-84CB-1FE1A4CB4203}"/>
              </a:ext>
            </a:extLst>
          </p:cNvPr>
          <p:cNvSpPr txBox="1"/>
          <p:nvPr/>
        </p:nvSpPr>
        <p:spPr>
          <a:xfrm>
            <a:off x="8345508" y="4268514"/>
            <a:ext cx="127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Long Term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C6129C-9D00-4817-AF52-9730CEA6501F}"/>
              </a:ext>
            </a:extLst>
          </p:cNvPr>
          <p:cNvSpPr txBox="1">
            <a:spLocks/>
          </p:cNvSpPr>
          <p:nvPr/>
        </p:nvSpPr>
        <p:spPr>
          <a:xfrm>
            <a:off x="6523535" y="3502389"/>
            <a:ext cx="4111211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8434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82ED-7173-404C-A249-E473D1E9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409" y="1648468"/>
            <a:ext cx="5156285" cy="744951"/>
          </a:xfrm>
        </p:spPr>
        <p:txBody>
          <a:bodyPr>
            <a:normAutofit/>
          </a:bodyPr>
          <a:lstStyle/>
          <a:p>
            <a:r>
              <a:rPr lang="en-US" sz="2500"/>
              <a:t>Sensitivity Analysis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C94A54-CF61-4B90-9DE9-35863B7A4395}"/>
              </a:ext>
            </a:extLst>
          </p:cNvPr>
          <p:cNvSpPr/>
          <p:nvPr/>
        </p:nvSpPr>
        <p:spPr>
          <a:xfrm>
            <a:off x="184559" y="169449"/>
            <a:ext cx="2472568" cy="316678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Benefits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366416-0964-4BC1-A141-51D4F9DDAD83}"/>
              </a:ext>
            </a:extLst>
          </p:cNvPr>
          <p:cNvSpPr/>
          <p:nvPr/>
        </p:nvSpPr>
        <p:spPr>
          <a:xfrm>
            <a:off x="2907720" y="3521769"/>
            <a:ext cx="2472568" cy="316678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Risks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59F11A-F263-4EB1-9222-C913F6D3D4E5}"/>
              </a:ext>
            </a:extLst>
          </p:cNvPr>
          <p:cNvSpPr/>
          <p:nvPr/>
        </p:nvSpPr>
        <p:spPr>
          <a:xfrm>
            <a:off x="184559" y="3521769"/>
            <a:ext cx="2472568" cy="316678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Costs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0E62FC-AC09-4132-AD6E-9D1D1157E46E}"/>
              </a:ext>
            </a:extLst>
          </p:cNvPr>
          <p:cNvSpPr/>
          <p:nvPr/>
        </p:nvSpPr>
        <p:spPr>
          <a:xfrm>
            <a:off x="2907720" y="169449"/>
            <a:ext cx="2472568" cy="316678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Opportunities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D1963-7DAD-4FB7-B310-8C42C0D4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93" y="752266"/>
            <a:ext cx="2014479" cy="2463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F66F28-BCCD-4500-828B-ED66C1F5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53" y="752266"/>
            <a:ext cx="1968620" cy="2463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2479AB-A460-40FB-9E43-070AC67DA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92" y="4082073"/>
            <a:ext cx="2014479" cy="2496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51F37A-5B39-4F43-9C58-BED60A914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053" y="4033961"/>
            <a:ext cx="2002171" cy="25444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5689D7-2F8B-4012-90D8-5EB669ECB3A9}"/>
              </a:ext>
            </a:extLst>
          </p:cNvPr>
          <p:cNvSpPr txBox="1"/>
          <p:nvPr/>
        </p:nvSpPr>
        <p:spPr>
          <a:xfrm>
            <a:off x="6484689" y="2369674"/>
            <a:ext cx="4723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-typically internal phantom and simulated method are both quite close</a:t>
            </a:r>
          </a:p>
          <a:p>
            <a:endParaRPr lang="en-US"/>
          </a:p>
          <a:p>
            <a:r>
              <a:rPr lang="en-US"/>
              <a:t>-for risks, the reputation criteria accounts for the long term benefits of phantom collaboration method</a:t>
            </a:r>
          </a:p>
          <a:p>
            <a:endParaRPr lang="en-US"/>
          </a:p>
          <a:p>
            <a:r>
              <a:rPr lang="en-US"/>
              <a:t>-for costs, phantom collab catches up if weighted highly due to spread of costs</a:t>
            </a:r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88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0178-CB10-4FF4-A762-E42440AE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E5A4-EE4F-4905-9067-651D63546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Relatively robust model</a:t>
            </a:r>
          </a:p>
          <a:p>
            <a:r>
              <a:rPr lang="en-US"/>
              <a:t>Matches gut feelings</a:t>
            </a:r>
          </a:p>
          <a:p>
            <a:r>
              <a:rPr lang="en-US"/>
              <a:t>Next steps if following model</a:t>
            </a:r>
          </a:p>
          <a:p>
            <a:pPr lvl="1"/>
            <a:r>
              <a:rPr lang="en-US"/>
              <a:t>Begin to implement software based simulation scheme with API that would accept both hardware and software input</a:t>
            </a:r>
          </a:p>
          <a:p>
            <a:pPr lvl="1"/>
            <a:r>
              <a:rPr lang="en-US"/>
              <a:t>Plan architecture with future phantom ground truth in mind</a:t>
            </a:r>
          </a:p>
          <a:p>
            <a:r>
              <a:rPr lang="en-US"/>
              <a:t>In lab, similar decision issues</a:t>
            </a:r>
          </a:p>
          <a:p>
            <a:pPr lvl="1"/>
            <a:r>
              <a:rPr lang="en-US"/>
              <a:t>Recently found two new possible employees to work on synthetic neuron generation and manufacturing of phantom for long term push</a:t>
            </a:r>
          </a:p>
        </p:txBody>
      </p:sp>
    </p:spTree>
    <p:extLst>
      <p:ext uri="{BB962C8B-B14F-4D97-AF65-F5344CB8AC3E}">
        <p14:creationId xmlns:p14="http://schemas.microsoft.com/office/powerpoint/2010/main" val="276034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A32-F070-44C0-B08C-62317E7C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34" y="152532"/>
            <a:ext cx="2408245" cy="729077"/>
          </a:xfrm>
        </p:spPr>
        <p:txBody>
          <a:bodyPr>
            <a:normAutofit/>
          </a:bodyPr>
          <a:lstStyle/>
          <a:p>
            <a:r>
              <a:rPr lang="en-US" sz="25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01F9-EB27-4077-87AA-64142464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43" y="785390"/>
            <a:ext cx="5980816" cy="2360318"/>
          </a:xfrm>
        </p:spPr>
        <p:txBody>
          <a:bodyPr>
            <a:normAutofit/>
          </a:bodyPr>
          <a:lstStyle/>
          <a:p>
            <a:r>
              <a:rPr lang="en-US" dirty="0"/>
              <a:t>Accuracy of medical imaging depends on precision more than accuracy currently</a:t>
            </a:r>
          </a:p>
          <a:p>
            <a:r>
              <a:rPr lang="en-US" dirty="0"/>
              <a:t>CT calibration for 30 years</a:t>
            </a:r>
          </a:p>
          <a:p>
            <a:pPr lvl="1"/>
            <a:r>
              <a:rPr lang="en-US" dirty="0"/>
              <a:t>Introduction of test tube phantoms</a:t>
            </a:r>
          </a:p>
          <a:p>
            <a:r>
              <a:rPr lang="en-US" dirty="0"/>
              <a:t>MRI calibration non-existent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0910D-D965-4175-97FC-950B82C7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094" y="517071"/>
            <a:ext cx="3047603" cy="1939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FA533-A35D-4EFC-B97A-25EDF0A50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094" y="3465432"/>
            <a:ext cx="3047603" cy="2222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56BD6-3B66-4D03-9C0C-B4C2A1E57528}"/>
              </a:ext>
            </a:extLst>
          </p:cNvPr>
          <p:cNvSpPr txBox="1"/>
          <p:nvPr/>
        </p:nvSpPr>
        <p:spPr>
          <a:xfrm>
            <a:off x="7633982" y="2473986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CT imaging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DF62E-103A-470E-AE98-AB5ED0C4C15E}"/>
              </a:ext>
            </a:extLst>
          </p:cNvPr>
          <p:cNvSpPr txBox="1"/>
          <p:nvPr/>
        </p:nvSpPr>
        <p:spPr>
          <a:xfrm>
            <a:off x="7701094" y="5687817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MRI modalities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D0C5A1-3884-406C-AF5D-57EE9418FFB0}"/>
              </a:ext>
            </a:extLst>
          </p:cNvPr>
          <p:cNvSpPr txBox="1">
            <a:spLocks/>
          </p:cNvSpPr>
          <p:nvPr/>
        </p:nvSpPr>
        <p:spPr>
          <a:xfrm>
            <a:off x="427234" y="4470510"/>
            <a:ext cx="7416473" cy="19335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primary scanner model suppliers</a:t>
            </a:r>
          </a:p>
          <a:p>
            <a:pPr lvl="1"/>
            <a:r>
              <a:rPr lang="en-US" dirty="0"/>
              <a:t>GE, Siemens, Phillips</a:t>
            </a:r>
          </a:p>
          <a:p>
            <a:pPr lvl="1"/>
            <a:r>
              <a:rPr lang="en-US" dirty="0"/>
              <a:t>Each with 3+ primary brands</a:t>
            </a:r>
          </a:p>
          <a:p>
            <a:r>
              <a:rPr lang="en-US" dirty="0"/>
              <a:t>Precision drops up to 30+ percent between brands</a:t>
            </a:r>
          </a:p>
          <a:p>
            <a:pPr lvl="1"/>
            <a:r>
              <a:rPr lang="en-US" dirty="0"/>
              <a:t>Within scanner model drops of up to 10 percent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95B7A1-EBC3-49D4-9CA7-251CEBFC4914}"/>
              </a:ext>
            </a:extLst>
          </p:cNvPr>
          <p:cNvSpPr txBox="1">
            <a:spLocks/>
          </p:cNvSpPr>
          <p:nvPr/>
        </p:nvSpPr>
        <p:spPr>
          <a:xfrm>
            <a:off x="95548" y="3712292"/>
            <a:ext cx="4700556" cy="86433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/>
              <a:t>Extent of </a:t>
            </a:r>
            <a:r>
              <a:rPr lang="en-US" sz="2500" dirty="0" err="1"/>
              <a:t>Deharmonization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81452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580-5DA5-4C5B-B3CA-3804AA62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987" y="500542"/>
            <a:ext cx="1866026" cy="970450"/>
          </a:xfrm>
        </p:spPr>
        <p:txBody>
          <a:bodyPr>
            <a:normAutofit/>
          </a:bodyPr>
          <a:lstStyle/>
          <a:p>
            <a:r>
              <a:rPr lang="en-US" sz="250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BD63-47C7-45F6-9E66-BC710012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10" y="1283576"/>
            <a:ext cx="10353762" cy="515801"/>
          </a:xfrm>
        </p:spPr>
        <p:txBody>
          <a:bodyPr/>
          <a:lstStyle/>
          <a:p>
            <a:r>
              <a:rPr lang="en-US"/>
              <a:t>Design a solution for quick precise and reliable calibration for scanners nationwide.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7BCA8-9B79-4598-87B9-CF0BE978C1F8}"/>
              </a:ext>
            </a:extLst>
          </p:cNvPr>
          <p:cNvSpPr txBox="1">
            <a:spLocks/>
          </p:cNvSpPr>
          <p:nvPr/>
        </p:nvSpPr>
        <p:spPr>
          <a:xfrm>
            <a:off x="919119" y="2943775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/>
              <a:t>Decision Maker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1F99B4-E346-4BF4-A0B8-67E812D26F70}"/>
              </a:ext>
            </a:extLst>
          </p:cNvPr>
          <p:cNvSpPr txBox="1">
            <a:spLocks/>
          </p:cNvSpPr>
          <p:nvPr/>
        </p:nvSpPr>
        <p:spPr>
          <a:xfrm>
            <a:off x="520117" y="3914225"/>
            <a:ext cx="11156834" cy="11443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Biomedical imaging lab at the University of Pittsburgh. ~7 members in core lab, received initial funding for project. Headed by PI who has final say.</a:t>
            </a:r>
          </a:p>
        </p:txBody>
      </p:sp>
    </p:spTree>
    <p:extLst>
      <p:ext uri="{BB962C8B-B14F-4D97-AF65-F5344CB8AC3E}">
        <p14:creationId xmlns:p14="http://schemas.microsoft.com/office/powerpoint/2010/main" val="361501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DC42-37B3-43F8-BA4D-72EF0AF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0DC3-E969-49EF-A8D9-F8D95D1D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Integrity – work is transparent, precise, repeatable and follows criteria outlined in grant contract</a:t>
            </a:r>
          </a:p>
          <a:p>
            <a:r>
              <a:rPr lang="en-US"/>
              <a:t>Excellence – the lab strives to achieve solutions to problems that use state of the art technologies robust enough to be implemented in medical applications</a:t>
            </a:r>
          </a:p>
          <a:p>
            <a:r>
              <a:rPr lang="en-US"/>
              <a:t>Innovation – Each project attempts to tackle issues with solutions on the bleeding edge of technology. </a:t>
            </a:r>
          </a:p>
          <a:p>
            <a:r>
              <a:rPr lang="en-US"/>
              <a:t>Collaboration – Diversity of thought and peer review are crucial elements to robust and honest work</a:t>
            </a:r>
          </a:p>
        </p:txBody>
      </p:sp>
    </p:spTree>
    <p:extLst>
      <p:ext uri="{BB962C8B-B14F-4D97-AF65-F5344CB8AC3E}">
        <p14:creationId xmlns:p14="http://schemas.microsoft.com/office/powerpoint/2010/main" val="172763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FF23-7FE9-49F2-8B44-CCACA2BA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7" y="323551"/>
            <a:ext cx="10353762" cy="970450"/>
          </a:xfrm>
        </p:spPr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947FC9-9DE6-41F7-A17D-359291EC24AF}"/>
              </a:ext>
            </a:extLst>
          </p:cNvPr>
          <p:cNvSpPr/>
          <p:nvPr/>
        </p:nvSpPr>
        <p:spPr>
          <a:xfrm>
            <a:off x="148204" y="1294002"/>
            <a:ext cx="7603224" cy="52074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Phantom Design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53D77-50F1-4176-97A3-BB3F2554CF7D}"/>
              </a:ext>
            </a:extLst>
          </p:cNvPr>
          <p:cNvSpPr/>
          <p:nvPr/>
        </p:nvSpPr>
        <p:spPr>
          <a:xfrm>
            <a:off x="7979629" y="1294001"/>
            <a:ext cx="3957905" cy="52074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Simulated Calibration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-normative calibration based on distribution fingerprints, CSF, GM, WM, homogeneity fields</a:t>
            </a:r>
          </a:p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A393FF-7A3A-4F68-8779-6EA85444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8" y="2160771"/>
            <a:ext cx="6578653" cy="4121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CABDE-8B9E-4CD1-A72B-18C9EA176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321" y="2469492"/>
            <a:ext cx="3407154" cy="20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F316-42CA-4FB6-AE5A-B669E624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96E3F8-D9F8-49E4-A442-466A8BD34452}"/>
              </a:ext>
            </a:extLst>
          </p:cNvPr>
          <p:cNvSpPr/>
          <p:nvPr/>
        </p:nvSpPr>
        <p:spPr>
          <a:xfrm>
            <a:off x="327171" y="1744910"/>
            <a:ext cx="3716323" cy="462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Create phantom and backend externally in collaboration with other groups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-funds are spread</a:t>
            </a:r>
          </a:p>
          <a:p>
            <a:pPr algn="ctr"/>
            <a:r>
              <a:rPr lang="en-US" dirty="0"/>
              <a:t>-specialization between different labs</a:t>
            </a:r>
          </a:p>
          <a:p>
            <a:pPr algn="ctr"/>
            <a:r>
              <a:rPr lang="en-US" dirty="0"/>
              <a:t>-co-authorship</a:t>
            </a:r>
          </a:p>
          <a:p>
            <a:pPr algn="ctr"/>
            <a:r>
              <a:rPr lang="en-US" dirty="0"/>
              <a:t>-first prototypes shared</a:t>
            </a:r>
          </a:p>
          <a:p>
            <a:pPr algn="ctr"/>
            <a:r>
              <a:rPr lang="en-US" dirty="0"/>
              <a:t>-backend decentralized</a:t>
            </a:r>
          </a:p>
          <a:p>
            <a:pPr algn="ctr"/>
            <a:r>
              <a:rPr lang="en-US" dirty="0"/>
              <a:t>-robust solution with state of the art tech</a:t>
            </a: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FE5731-6761-45B9-8556-9230C806B1E4}"/>
              </a:ext>
            </a:extLst>
          </p:cNvPr>
          <p:cNvSpPr/>
          <p:nvPr/>
        </p:nvSpPr>
        <p:spPr>
          <a:xfrm>
            <a:off x="4232514" y="1744910"/>
            <a:ext cx="3716323" cy="46223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Create phantom and backend internally within lab</a:t>
            </a:r>
          </a:p>
          <a:p>
            <a:pPr algn="ctr"/>
            <a:endParaRPr lang="en-US"/>
          </a:p>
          <a:p>
            <a:pPr algn="ctr"/>
            <a:r>
              <a:rPr lang="en-US"/>
              <a:t>-funds kept mostly internally</a:t>
            </a:r>
          </a:p>
          <a:p>
            <a:pPr algn="ctr"/>
            <a:r>
              <a:rPr lang="en-US"/>
              <a:t>-external manufacturing aid</a:t>
            </a:r>
          </a:p>
          <a:p>
            <a:pPr algn="ctr"/>
            <a:r>
              <a:rPr lang="en-US"/>
              <a:t>-prototype kept internally</a:t>
            </a:r>
          </a:p>
          <a:p>
            <a:pPr algn="ctr"/>
            <a:r>
              <a:rPr lang="en-US"/>
              <a:t>-centralized backend</a:t>
            </a:r>
          </a:p>
          <a:p>
            <a:pPr algn="ctr"/>
            <a:r>
              <a:rPr lang="en-US"/>
              <a:t>-robust solution with state of the art tech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DF02AF-D26A-44AC-86C6-C675E903874E}"/>
              </a:ext>
            </a:extLst>
          </p:cNvPr>
          <p:cNvSpPr/>
          <p:nvPr/>
        </p:nvSpPr>
        <p:spPr>
          <a:xfrm>
            <a:off x="8148506" y="1744910"/>
            <a:ext cx="3716323" cy="462233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Create simulated method of calibration and backend internally within the lab</a:t>
            </a:r>
          </a:p>
          <a:p>
            <a:pPr algn="ctr"/>
            <a:endParaRPr lang="en-US" b="1"/>
          </a:p>
          <a:p>
            <a:pPr algn="ctr"/>
            <a:r>
              <a:rPr lang="en-US"/>
              <a:t>-funds kept internally</a:t>
            </a:r>
          </a:p>
          <a:p>
            <a:pPr algn="ctr"/>
            <a:r>
              <a:rPr lang="en-US"/>
              <a:t>-front end and back end kept internally</a:t>
            </a:r>
          </a:p>
          <a:p>
            <a:pPr algn="ctr"/>
            <a:r>
              <a:rPr lang="en-US"/>
              <a:t>-robust solution</a:t>
            </a:r>
          </a:p>
        </p:txBody>
      </p:sp>
    </p:spTree>
    <p:extLst>
      <p:ext uri="{BB962C8B-B14F-4D97-AF65-F5344CB8AC3E}">
        <p14:creationId xmlns:p14="http://schemas.microsoft.com/office/powerpoint/2010/main" val="409457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4E3E01-1F7F-4CB4-932E-D05FB3D8E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3644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66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67E1-14CC-47E7-82BD-DC1A0475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48" y="299208"/>
            <a:ext cx="2441801" cy="866862"/>
          </a:xfrm>
        </p:spPr>
        <p:txBody>
          <a:bodyPr>
            <a:normAutofit/>
          </a:bodyPr>
          <a:lstStyle/>
          <a:p>
            <a:r>
              <a:rPr lang="en-US" sz="2500"/>
              <a:t>Benefits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06DCB6-40AC-4579-96A4-3B7F6DA92E4E}"/>
              </a:ext>
            </a:extLst>
          </p:cNvPr>
          <p:cNvSpPr/>
          <p:nvPr/>
        </p:nvSpPr>
        <p:spPr>
          <a:xfrm>
            <a:off x="349084" y="1078333"/>
            <a:ext cx="1614487" cy="224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-short-term funding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-centralization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-fund allocation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C9E029-745C-4292-9C34-0F7A17368E62}"/>
              </a:ext>
            </a:extLst>
          </p:cNvPr>
          <p:cNvSpPr/>
          <p:nvPr/>
        </p:nvSpPr>
        <p:spPr>
          <a:xfrm>
            <a:off x="2048006" y="1078333"/>
            <a:ext cx="1614487" cy="2247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-installation efficiencies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-external support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-task efficiency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-accuracy of results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F7B095-9A17-47C5-89DC-9B27FA02D232}"/>
              </a:ext>
            </a:extLst>
          </p:cNvPr>
          <p:cNvSpPr/>
          <p:nvPr/>
        </p:nvSpPr>
        <p:spPr>
          <a:xfrm>
            <a:off x="3746929" y="1078334"/>
            <a:ext cx="1614487" cy="22478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-vendor privacy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-sole proprietorship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-interconnectivity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3AA148-2582-4457-887C-6ED66A117229}"/>
              </a:ext>
            </a:extLst>
          </p:cNvPr>
          <p:cNvSpPr/>
          <p:nvPr/>
        </p:nvSpPr>
        <p:spPr>
          <a:xfrm>
            <a:off x="6096000" y="1078332"/>
            <a:ext cx="1614487" cy="224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-future grants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-scalability savings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-training savings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2166FD-EDE1-4672-A6C1-E8F616FBC7E6}"/>
              </a:ext>
            </a:extLst>
          </p:cNvPr>
          <p:cNvSpPr/>
          <p:nvPr/>
        </p:nvSpPr>
        <p:spPr>
          <a:xfrm>
            <a:off x="7794922" y="1078332"/>
            <a:ext cx="1614487" cy="2247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-installation efficiencies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-external support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-task efficiency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-accuracy of results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1F5F22-0413-4482-9348-F66E2D4CFEF9}"/>
              </a:ext>
            </a:extLst>
          </p:cNvPr>
          <p:cNvSpPr/>
          <p:nvPr/>
        </p:nvSpPr>
        <p:spPr>
          <a:xfrm>
            <a:off x="9493845" y="1078333"/>
            <a:ext cx="1614487" cy="22478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Reputation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-future collab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-trust in central data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-vendor/hospital trust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2EB691-9510-46C9-88FC-D1FEEA3DE882}"/>
              </a:ext>
            </a:extLst>
          </p:cNvPr>
          <p:cNvSpPr txBox="1">
            <a:spLocks/>
          </p:cNvSpPr>
          <p:nvPr/>
        </p:nvSpPr>
        <p:spPr>
          <a:xfrm>
            <a:off x="7466095" y="299208"/>
            <a:ext cx="2441801" cy="86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/>
              <a:t>Opportunities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F6663F-6909-4C80-A4EB-28A43554D8A7}"/>
              </a:ext>
            </a:extLst>
          </p:cNvPr>
          <p:cNvSpPr/>
          <p:nvPr/>
        </p:nvSpPr>
        <p:spPr>
          <a:xfrm>
            <a:off x="26807" y="4443716"/>
            <a:ext cx="1614487" cy="224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-method cost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-consultation cost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-parts/transport costs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78CFBD-56B6-4691-BF6B-D948C3B34F3D}"/>
              </a:ext>
            </a:extLst>
          </p:cNvPr>
          <p:cNvSpPr/>
          <p:nvPr/>
        </p:nvSpPr>
        <p:spPr>
          <a:xfrm>
            <a:off x="1725729" y="4443716"/>
            <a:ext cx="1614487" cy="2247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-accuracy/precision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-transport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-replaceability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-debug/fixing rate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286BB0-2408-450F-9590-0B500175BDDC}"/>
              </a:ext>
            </a:extLst>
          </p:cNvPr>
          <p:cNvSpPr/>
          <p:nvPr/>
        </p:nvSpPr>
        <p:spPr>
          <a:xfrm>
            <a:off x="3424652" y="4443717"/>
            <a:ext cx="1614487" cy="22478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-staff workload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-external support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-funding discrepancies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7B8D3D-1D3E-410F-82A9-7FCFACC108F5}"/>
              </a:ext>
            </a:extLst>
          </p:cNvPr>
          <p:cNvSpPr txBox="1">
            <a:spLocks/>
          </p:cNvSpPr>
          <p:nvPr/>
        </p:nvSpPr>
        <p:spPr>
          <a:xfrm>
            <a:off x="1634347" y="3671927"/>
            <a:ext cx="2441801" cy="86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/>
              <a:t>Costs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E40B11-E5EB-4649-9A2C-78919CF29AE0}"/>
              </a:ext>
            </a:extLst>
          </p:cNvPr>
          <p:cNvSpPr/>
          <p:nvPr/>
        </p:nvSpPr>
        <p:spPr>
          <a:xfrm>
            <a:off x="5561899" y="4443716"/>
            <a:ext cx="1514368" cy="224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-manufacturing/ upkeep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-scalability costs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-competition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-total scanner harmonization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537851-FA34-4C4D-BF14-5C9BC02230D7}"/>
              </a:ext>
            </a:extLst>
          </p:cNvPr>
          <p:cNvSpPr/>
          <p:nvPr/>
        </p:nvSpPr>
        <p:spPr>
          <a:xfrm>
            <a:off x="7168544" y="4443717"/>
            <a:ext cx="1514368" cy="2247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-upgradeability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-scalability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-total scanner harmonization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5BCE80-92A0-40E5-AEC6-A66D45A26DB4}"/>
              </a:ext>
            </a:extLst>
          </p:cNvPr>
          <p:cNvSpPr/>
          <p:nvPr/>
        </p:nvSpPr>
        <p:spPr>
          <a:xfrm>
            <a:off x="8775189" y="4443717"/>
            <a:ext cx="1514368" cy="22478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-risk of open communication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-risk of vendor/hospital transparency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-risk of hospital/researcher pushback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3596C7-38CF-4020-B5B0-E64CB4D47055}"/>
              </a:ext>
            </a:extLst>
          </p:cNvPr>
          <p:cNvSpPr/>
          <p:nvPr/>
        </p:nvSpPr>
        <p:spPr>
          <a:xfrm>
            <a:off x="10381834" y="4443717"/>
            <a:ext cx="1514368" cy="22478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Reputation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-future collab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-trust in central data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-vendor/hospital trust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1845FF1-9A8E-4BD5-962B-F65794C6D835}"/>
              </a:ext>
            </a:extLst>
          </p:cNvPr>
          <p:cNvSpPr txBox="1">
            <a:spLocks/>
          </p:cNvSpPr>
          <p:nvPr/>
        </p:nvSpPr>
        <p:spPr>
          <a:xfrm>
            <a:off x="7477933" y="3671927"/>
            <a:ext cx="2441801" cy="86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338141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67E1-14CC-47E7-82BD-DC1A0475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092" y="324938"/>
            <a:ext cx="2441801" cy="866862"/>
          </a:xfrm>
        </p:spPr>
        <p:txBody>
          <a:bodyPr>
            <a:normAutofit/>
          </a:bodyPr>
          <a:lstStyle/>
          <a:p>
            <a:r>
              <a:rPr lang="en-US" sz="2500"/>
              <a:t>Benefits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06DCB6-40AC-4579-96A4-3B7F6DA92E4E}"/>
              </a:ext>
            </a:extLst>
          </p:cNvPr>
          <p:cNvSpPr/>
          <p:nvPr/>
        </p:nvSpPr>
        <p:spPr>
          <a:xfrm>
            <a:off x="349084" y="1078333"/>
            <a:ext cx="1614487" cy="2247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-short-term funding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-centralization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-fund allocation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537851-FA34-4C4D-BF14-5C9BC02230D7}"/>
              </a:ext>
            </a:extLst>
          </p:cNvPr>
          <p:cNvSpPr/>
          <p:nvPr/>
        </p:nvSpPr>
        <p:spPr>
          <a:xfrm>
            <a:off x="4291875" y="4414319"/>
            <a:ext cx="1514368" cy="22479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-upgradeability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-scalability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-total scanner harmonization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3596C7-38CF-4020-B5B0-E64CB4D47055}"/>
              </a:ext>
            </a:extLst>
          </p:cNvPr>
          <p:cNvSpPr/>
          <p:nvPr/>
        </p:nvSpPr>
        <p:spPr>
          <a:xfrm>
            <a:off x="5972698" y="4414320"/>
            <a:ext cx="1514368" cy="22478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Reputation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-future collab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-trust in central data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a typeface="Calibri" panose="020F0502020204030204" pitchFamily="34" charset="0"/>
                <a:cs typeface="Times New Roman" panose="02020603050405020304" pitchFamily="18" charset="0"/>
              </a:rPr>
              <a:t>-vendor/hospital trust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1845FF1-9A8E-4BD5-962B-F65794C6D835}"/>
              </a:ext>
            </a:extLst>
          </p:cNvPr>
          <p:cNvSpPr txBox="1">
            <a:spLocks/>
          </p:cNvSpPr>
          <p:nvPr/>
        </p:nvSpPr>
        <p:spPr>
          <a:xfrm>
            <a:off x="4668570" y="3714656"/>
            <a:ext cx="2441801" cy="8668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/>
              <a:t>Risks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7ACF0-7B3F-4450-8214-59247787910E}"/>
              </a:ext>
            </a:extLst>
          </p:cNvPr>
          <p:cNvSpPr txBox="1"/>
          <p:nvPr/>
        </p:nvSpPr>
        <p:spPr>
          <a:xfrm>
            <a:off x="2179995" y="1078333"/>
            <a:ext cx="616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Phantom Collab – favorable short term allocation due to scope of work, poor centralization of data, unfavorable fund allocation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FEDA2-45E8-4307-88BF-97F0C43C818B}"/>
              </a:ext>
            </a:extLst>
          </p:cNvPr>
          <p:cNvSpPr txBox="1"/>
          <p:nvPr/>
        </p:nvSpPr>
        <p:spPr>
          <a:xfrm>
            <a:off x="2179995" y="2074350"/>
            <a:ext cx="897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Phantom Internal-medium short term funding, decent centralization, great fund allocation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497C28-3D63-43C0-B11A-92DB506C0EC4}"/>
              </a:ext>
            </a:extLst>
          </p:cNvPr>
          <p:cNvSpPr txBox="1"/>
          <p:nvPr/>
        </p:nvSpPr>
        <p:spPr>
          <a:xfrm>
            <a:off x="2179995" y="2632348"/>
            <a:ext cx="860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Simulated Calib-poor short term funding, superb centralization, superb fund allocation</a:t>
            </a:r>
          </a:p>
        </p:txBody>
      </p:sp>
    </p:spTree>
    <p:extLst>
      <p:ext uri="{BB962C8B-B14F-4D97-AF65-F5344CB8AC3E}">
        <p14:creationId xmlns:p14="http://schemas.microsoft.com/office/powerpoint/2010/main" val="2280442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871</TotalTime>
  <Words>755</Words>
  <Application>Microsoft Office PowerPoint</Application>
  <PresentationFormat>Widescreen</PresentationFormat>
  <Paragraphs>242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Calisto MT</vt:lpstr>
      <vt:lpstr>Wingdings 2</vt:lpstr>
      <vt:lpstr>Slate</vt:lpstr>
      <vt:lpstr>Data Harmonization for MRI</vt:lpstr>
      <vt:lpstr>Background</vt:lpstr>
      <vt:lpstr>Goal</vt:lpstr>
      <vt:lpstr>Strategic Criteria</vt:lpstr>
      <vt:lpstr>Solutions</vt:lpstr>
      <vt:lpstr>Alternatives</vt:lpstr>
      <vt:lpstr>PowerPoint Presentation</vt:lpstr>
      <vt:lpstr>Benefits</vt:lpstr>
      <vt:lpstr>Benefits</vt:lpstr>
      <vt:lpstr>Ratings</vt:lpstr>
      <vt:lpstr>Sensitivity Analysis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Harmonization for MRI</dc:title>
  <dc:creator>Kristofer Pomiecko</dc:creator>
  <cp:lastModifiedBy>qumsiyeh1993@gmail.com</cp:lastModifiedBy>
  <cp:revision>45</cp:revision>
  <dcterms:created xsi:type="dcterms:W3CDTF">2021-06-14T21:27:08Z</dcterms:created>
  <dcterms:modified xsi:type="dcterms:W3CDTF">2021-06-17T20:22:03Z</dcterms:modified>
</cp:coreProperties>
</file>