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sldIdLst>
    <p:sldId id="256" r:id="rId2"/>
    <p:sldId id="265" r:id="rId3"/>
    <p:sldId id="269" r:id="rId4"/>
    <p:sldId id="266" r:id="rId5"/>
    <p:sldId id="267" r:id="rId6"/>
    <p:sldId id="270" r:id="rId7"/>
    <p:sldId id="276" r:id="rId8"/>
    <p:sldId id="271" r:id="rId9"/>
    <p:sldId id="280" r:id="rId10"/>
    <p:sldId id="272" r:id="rId11"/>
    <p:sldId id="281" r:id="rId12"/>
    <p:sldId id="273" r:id="rId13"/>
    <p:sldId id="282" r:id="rId14"/>
    <p:sldId id="274" r:id="rId15"/>
    <p:sldId id="275" r:id="rId16"/>
    <p:sldId id="283" r:id="rId17"/>
    <p:sldId id="279" r:id="rId18"/>
    <p:sldId id="277" r:id="rId19"/>
    <p:sldId id="278" r:id="rId20"/>
    <p:sldId id="284" r:id="rId21"/>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4" autoAdjust="0"/>
  </p:normalViewPr>
  <p:slideViewPr>
    <p:cSldViewPr snapToGrid="0">
      <p:cViewPr varScale="1">
        <p:scale>
          <a:sx n="68" d="100"/>
          <a:sy n="68" d="100"/>
        </p:scale>
        <p:origin x="1446" y="72"/>
      </p:cViewPr>
      <p:guideLst/>
    </p:cSldViewPr>
  </p:slideViewPr>
  <p:notesTextViewPr>
    <p:cViewPr>
      <p:scale>
        <a:sx n="1" d="1"/>
        <a:sy n="1" d="1"/>
      </p:scale>
      <p:origin x="0" y="0"/>
    </p:cViewPr>
  </p:notesTextViewPr>
  <p:sorterViewPr>
    <p:cViewPr>
      <p:scale>
        <a:sx n="150" d="100"/>
        <a:sy n="150" d="100"/>
      </p:scale>
      <p:origin x="0" y="-19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267E17-BDA6-4379-989D-C1E36A5026D6}" type="doc">
      <dgm:prSet loTypeId="urn:microsoft.com/office/officeart/2008/layout/RadialCluster" loCatId="cycle" qsTypeId="urn:microsoft.com/office/officeart/2005/8/quickstyle/simple3" qsCatId="simple" csTypeId="urn:microsoft.com/office/officeart/2005/8/colors/accent0_3" csCatId="mainScheme" phldr="1"/>
      <dgm:spPr/>
      <dgm:t>
        <a:bodyPr/>
        <a:lstStyle/>
        <a:p>
          <a:endParaRPr lang="en-US"/>
        </a:p>
      </dgm:t>
    </dgm:pt>
    <dgm:pt modelId="{F60E0C54-0638-46CA-96F1-C03C50A0F688}">
      <dgm:prSet phldrT="[Text]"/>
      <dgm:spPr>
        <a:solidFill>
          <a:srgbClr val="7F7F7F"/>
        </a:solidFill>
      </dgm:spPr>
      <dgm:t>
        <a:bodyPr/>
        <a:lstStyle/>
        <a:p>
          <a:r>
            <a:rPr lang="en-US" cap="small" baseline="0" dirty="0">
              <a:solidFill>
                <a:schemeClr val="bg1"/>
              </a:solidFill>
              <a:latin typeface="Arial Narrow" panose="020B0606020202030204" pitchFamily="34" charset="0"/>
            </a:rPr>
            <a:t>Zika</a:t>
          </a:r>
        </a:p>
        <a:p>
          <a:r>
            <a:rPr lang="en-US" cap="small" baseline="0" dirty="0">
              <a:solidFill>
                <a:schemeClr val="bg1"/>
              </a:solidFill>
              <a:latin typeface="Arial Narrow" panose="020B0606020202030204" pitchFamily="34" charset="0"/>
            </a:rPr>
            <a:t>Issues</a:t>
          </a:r>
        </a:p>
      </dgm:t>
    </dgm:pt>
    <dgm:pt modelId="{73A751F4-7804-4E4D-BCD8-5FF7AB456236}" type="parTrans" cxnId="{6563C060-9C3B-4AEC-A6BC-7D8F19591491}">
      <dgm:prSet/>
      <dgm:spPr/>
      <dgm:t>
        <a:bodyPr/>
        <a:lstStyle/>
        <a:p>
          <a:endParaRPr lang="en-US">
            <a:solidFill>
              <a:schemeClr val="bg1"/>
            </a:solidFill>
            <a:latin typeface="Arial Narrow" panose="020B0606020202030204" pitchFamily="34" charset="0"/>
          </a:endParaRPr>
        </a:p>
      </dgm:t>
    </dgm:pt>
    <dgm:pt modelId="{322E6645-1D51-42F3-8044-501DF22F8A16}" type="sibTrans" cxnId="{6563C060-9C3B-4AEC-A6BC-7D8F19591491}">
      <dgm:prSet/>
      <dgm:spPr/>
      <dgm:t>
        <a:bodyPr/>
        <a:lstStyle/>
        <a:p>
          <a:endParaRPr lang="en-US">
            <a:solidFill>
              <a:schemeClr val="bg1"/>
            </a:solidFill>
            <a:latin typeface="Arial Narrow" panose="020B0606020202030204" pitchFamily="34" charset="0"/>
          </a:endParaRPr>
        </a:p>
      </dgm:t>
    </dgm:pt>
    <dgm:pt modelId="{D70FB55E-CB4F-409E-AE2A-EC15C4868734}">
      <dgm:prSet phldrT="[Text]"/>
      <dgm:spPr>
        <a:solidFill>
          <a:srgbClr val="7F7F7F"/>
        </a:solidFill>
      </dgm:spPr>
      <dgm:t>
        <a:bodyPr/>
        <a:lstStyle/>
        <a:p>
          <a:r>
            <a:rPr lang="en-US" dirty="0">
              <a:solidFill>
                <a:schemeClr val="bg1"/>
              </a:solidFill>
              <a:latin typeface="Arial Narrow" panose="020B0606020202030204" pitchFamily="34" charset="0"/>
            </a:rPr>
            <a:t>Microcephaly</a:t>
          </a:r>
        </a:p>
      </dgm:t>
    </dgm:pt>
    <dgm:pt modelId="{AE9E55FA-D91A-4814-A250-EBC5084EADDB}" type="parTrans" cxnId="{2556D8FE-F462-4BF6-B65A-557B365F7E67}">
      <dgm:prSet/>
      <dgm:spPr/>
      <dgm:t>
        <a:bodyPr/>
        <a:lstStyle/>
        <a:p>
          <a:endParaRPr lang="en-US">
            <a:solidFill>
              <a:schemeClr val="bg1"/>
            </a:solidFill>
            <a:latin typeface="Arial Narrow" panose="020B0606020202030204" pitchFamily="34" charset="0"/>
          </a:endParaRPr>
        </a:p>
      </dgm:t>
    </dgm:pt>
    <dgm:pt modelId="{1EC0C2D8-15B5-44F5-AC3C-49EA4650C66F}" type="sibTrans" cxnId="{2556D8FE-F462-4BF6-B65A-557B365F7E67}">
      <dgm:prSet/>
      <dgm:spPr/>
      <dgm:t>
        <a:bodyPr/>
        <a:lstStyle/>
        <a:p>
          <a:endParaRPr lang="en-US">
            <a:solidFill>
              <a:schemeClr val="bg1"/>
            </a:solidFill>
            <a:latin typeface="Arial Narrow" panose="020B0606020202030204" pitchFamily="34" charset="0"/>
          </a:endParaRPr>
        </a:p>
      </dgm:t>
    </dgm:pt>
    <dgm:pt modelId="{B13028ED-4A90-41E3-831A-B86EFC1B8DEE}">
      <dgm:prSet phldrT="[Text]"/>
      <dgm:spPr>
        <a:solidFill>
          <a:srgbClr val="7F7F7F"/>
        </a:solidFill>
      </dgm:spPr>
      <dgm:t>
        <a:bodyPr/>
        <a:lstStyle/>
        <a:p>
          <a:r>
            <a:rPr lang="en-US" dirty="0">
              <a:solidFill>
                <a:schemeClr val="bg1"/>
              </a:solidFill>
              <a:latin typeface="Arial Narrow" panose="020B0606020202030204" pitchFamily="34" charset="0"/>
            </a:rPr>
            <a:t>No vaccine or cure</a:t>
          </a:r>
        </a:p>
      </dgm:t>
    </dgm:pt>
    <dgm:pt modelId="{DF4B592E-8F8F-4B8D-AF68-D8AD0BFA4C6E}" type="parTrans" cxnId="{F64FE3C0-D408-493D-BD2B-9F4F83A6D4A8}">
      <dgm:prSet/>
      <dgm:spPr/>
      <dgm:t>
        <a:bodyPr/>
        <a:lstStyle/>
        <a:p>
          <a:endParaRPr lang="en-US">
            <a:solidFill>
              <a:schemeClr val="bg1"/>
            </a:solidFill>
            <a:latin typeface="Arial Narrow" panose="020B0606020202030204" pitchFamily="34" charset="0"/>
          </a:endParaRPr>
        </a:p>
      </dgm:t>
    </dgm:pt>
    <dgm:pt modelId="{81BBE8BA-E4C5-4925-B9D5-5E5BD97CDFBA}" type="sibTrans" cxnId="{F64FE3C0-D408-493D-BD2B-9F4F83A6D4A8}">
      <dgm:prSet/>
      <dgm:spPr/>
      <dgm:t>
        <a:bodyPr/>
        <a:lstStyle/>
        <a:p>
          <a:endParaRPr lang="en-US">
            <a:solidFill>
              <a:schemeClr val="bg1"/>
            </a:solidFill>
            <a:latin typeface="Arial Narrow" panose="020B0606020202030204" pitchFamily="34" charset="0"/>
          </a:endParaRPr>
        </a:p>
      </dgm:t>
    </dgm:pt>
    <dgm:pt modelId="{A0B25D5A-2C2D-4D2F-B0FF-1A563C298FCF}">
      <dgm:prSet phldrT="[Text]"/>
      <dgm:spPr>
        <a:solidFill>
          <a:srgbClr val="7F7F7F"/>
        </a:solidFill>
      </dgm:spPr>
      <dgm:t>
        <a:bodyPr/>
        <a:lstStyle/>
        <a:p>
          <a:r>
            <a:rPr lang="en-US" dirty="0">
              <a:solidFill>
                <a:schemeClr val="bg1"/>
              </a:solidFill>
              <a:latin typeface="Arial Narrow" panose="020B0606020202030204" pitchFamily="34" charset="0"/>
            </a:rPr>
            <a:t>Spread by mosquitos</a:t>
          </a:r>
        </a:p>
      </dgm:t>
    </dgm:pt>
    <dgm:pt modelId="{B6A6C8AA-6008-4012-90A3-C8A1807D99E3}" type="parTrans" cxnId="{D70EA950-A999-43D0-8418-D0C827849B8F}">
      <dgm:prSet/>
      <dgm:spPr/>
      <dgm:t>
        <a:bodyPr/>
        <a:lstStyle/>
        <a:p>
          <a:endParaRPr lang="en-US">
            <a:solidFill>
              <a:schemeClr val="bg1"/>
            </a:solidFill>
            <a:latin typeface="Arial Narrow" panose="020B0606020202030204" pitchFamily="34" charset="0"/>
          </a:endParaRPr>
        </a:p>
      </dgm:t>
    </dgm:pt>
    <dgm:pt modelId="{48513EFC-B315-4791-AE23-7BEE66349502}" type="sibTrans" cxnId="{D70EA950-A999-43D0-8418-D0C827849B8F}">
      <dgm:prSet/>
      <dgm:spPr/>
      <dgm:t>
        <a:bodyPr/>
        <a:lstStyle/>
        <a:p>
          <a:endParaRPr lang="en-US">
            <a:solidFill>
              <a:schemeClr val="bg1"/>
            </a:solidFill>
            <a:latin typeface="Arial Narrow" panose="020B0606020202030204" pitchFamily="34" charset="0"/>
          </a:endParaRPr>
        </a:p>
      </dgm:t>
    </dgm:pt>
    <dgm:pt modelId="{0B45E5DC-C58C-4010-B4F9-EA1B6185EFDD}">
      <dgm:prSet phldrT="[Text]"/>
      <dgm:spPr>
        <a:solidFill>
          <a:srgbClr val="7F7F7F"/>
        </a:solidFill>
      </dgm:spPr>
      <dgm:t>
        <a:bodyPr/>
        <a:lstStyle/>
        <a:p>
          <a:r>
            <a:rPr lang="en-US" dirty="0">
              <a:solidFill>
                <a:schemeClr val="bg1"/>
              </a:solidFill>
              <a:latin typeface="Arial Narrow" panose="020B0606020202030204" pitchFamily="34" charset="0"/>
            </a:rPr>
            <a:t>Pregnancy problems</a:t>
          </a:r>
        </a:p>
      </dgm:t>
    </dgm:pt>
    <dgm:pt modelId="{6FC24D70-644E-417E-B442-9ADF0D768758}" type="parTrans" cxnId="{A9E5E9D6-84D8-4FB2-9C28-F9A5931808CB}">
      <dgm:prSet/>
      <dgm:spPr/>
      <dgm:t>
        <a:bodyPr/>
        <a:lstStyle/>
        <a:p>
          <a:endParaRPr lang="en-US">
            <a:solidFill>
              <a:schemeClr val="bg1"/>
            </a:solidFill>
            <a:latin typeface="Arial Narrow" panose="020B0606020202030204" pitchFamily="34" charset="0"/>
          </a:endParaRPr>
        </a:p>
      </dgm:t>
    </dgm:pt>
    <dgm:pt modelId="{91C3BB75-62C6-4310-BF5F-FAC00FF940DB}" type="sibTrans" cxnId="{A9E5E9D6-84D8-4FB2-9C28-F9A5931808CB}">
      <dgm:prSet/>
      <dgm:spPr/>
      <dgm:t>
        <a:bodyPr/>
        <a:lstStyle/>
        <a:p>
          <a:endParaRPr lang="en-US">
            <a:solidFill>
              <a:schemeClr val="bg1"/>
            </a:solidFill>
            <a:latin typeface="Arial Narrow" panose="020B0606020202030204" pitchFamily="34" charset="0"/>
          </a:endParaRPr>
        </a:p>
      </dgm:t>
    </dgm:pt>
    <dgm:pt modelId="{5E660B80-3623-4CF9-A01E-EA857A944944}">
      <dgm:prSet phldrT="[Text]"/>
      <dgm:spPr>
        <a:solidFill>
          <a:srgbClr val="7F7F7F"/>
        </a:solidFill>
      </dgm:spPr>
      <dgm:t>
        <a:bodyPr/>
        <a:lstStyle/>
        <a:p>
          <a:r>
            <a:rPr lang="en-US" dirty="0">
              <a:solidFill>
                <a:schemeClr val="bg1"/>
              </a:solidFill>
              <a:latin typeface="Arial Narrow" panose="020B0606020202030204" pitchFamily="34" charset="0"/>
            </a:rPr>
            <a:t>80% of people who get it don’t show symptoms</a:t>
          </a:r>
        </a:p>
      </dgm:t>
    </dgm:pt>
    <dgm:pt modelId="{1064F4B9-FEEB-46F1-94DF-F3FF822BC021}" type="parTrans" cxnId="{5C3719CC-2DB6-4A75-9933-D68A62402EC4}">
      <dgm:prSet/>
      <dgm:spPr/>
      <dgm:t>
        <a:bodyPr/>
        <a:lstStyle/>
        <a:p>
          <a:endParaRPr lang="en-US">
            <a:solidFill>
              <a:schemeClr val="bg1"/>
            </a:solidFill>
            <a:latin typeface="Arial Narrow" panose="020B0606020202030204" pitchFamily="34" charset="0"/>
          </a:endParaRPr>
        </a:p>
      </dgm:t>
    </dgm:pt>
    <dgm:pt modelId="{F9B412B6-75D9-4213-A5F5-A18AA54DCF1C}" type="sibTrans" cxnId="{5C3719CC-2DB6-4A75-9933-D68A62402EC4}">
      <dgm:prSet/>
      <dgm:spPr/>
      <dgm:t>
        <a:bodyPr/>
        <a:lstStyle/>
        <a:p>
          <a:endParaRPr lang="en-US">
            <a:solidFill>
              <a:schemeClr val="bg1"/>
            </a:solidFill>
            <a:latin typeface="Arial Narrow" panose="020B0606020202030204" pitchFamily="34" charset="0"/>
          </a:endParaRPr>
        </a:p>
      </dgm:t>
    </dgm:pt>
    <dgm:pt modelId="{9266BC1D-ACAF-4971-A6EC-CE8263BA0C97}">
      <dgm:prSet phldrT="[Text]"/>
      <dgm:spPr>
        <a:solidFill>
          <a:srgbClr val="7F7F7F"/>
        </a:solidFill>
      </dgm:spPr>
      <dgm:t>
        <a:bodyPr/>
        <a:lstStyle/>
        <a:p>
          <a:r>
            <a:rPr lang="en-US" dirty="0">
              <a:solidFill>
                <a:schemeClr val="bg1"/>
              </a:solidFill>
              <a:latin typeface="Arial Narrow" panose="020B0606020202030204" pitchFamily="34" charset="0"/>
            </a:rPr>
            <a:t>Sexually transmittable</a:t>
          </a:r>
        </a:p>
      </dgm:t>
    </dgm:pt>
    <dgm:pt modelId="{1B16C14B-D7A3-47F9-8103-614470CBD61A}" type="parTrans" cxnId="{D9060500-75DB-48EA-A5C7-9E16D147297C}">
      <dgm:prSet/>
      <dgm:spPr/>
      <dgm:t>
        <a:bodyPr/>
        <a:lstStyle/>
        <a:p>
          <a:endParaRPr lang="en-US">
            <a:solidFill>
              <a:schemeClr val="bg1"/>
            </a:solidFill>
            <a:latin typeface="Arial Narrow" panose="020B0606020202030204" pitchFamily="34" charset="0"/>
          </a:endParaRPr>
        </a:p>
      </dgm:t>
    </dgm:pt>
    <dgm:pt modelId="{954BDFB0-A9EC-4D71-8002-04167364941D}" type="sibTrans" cxnId="{D9060500-75DB-48EA-A5C7-9E16D147297C}">
      <dgm:prSet/>
      <dgm:spPr/>
      <dgm:t>
        <a:bodyPr/>
        <a:lstStyle/>
        <a:p>
          <a:endParaRPr lang="en-US">
            <a:solidFill>
              <a:schemeClr val="bg1"/>
            </a:solidFill>
            <a:latin typeface="Arial Narrow" panose="020B0606020202030204" pitchFamily="34" charset="0"/>
          </a:endParaRPr>
        </a:p>
      </dgm:t>
    </dgm:pt>
    <dgm:pt modelId="{8678B2B5-9649-4255-BD6A-3307F6CEBF5C}">
      <dgm:prSet phldrT="[Text]"/>
      <dgm:spPr>
        <a:solidFill>
          <a:srgbClr val="7F7F7F"/>
        </a:solidFill>
      </dgm:spPr>
      <dgm:t>
        <a:bodyPr/>
        <a:lstStyle/>
        <a:p>
          <a:r>
            <a:rPr lang="en-US" dirty="0">
              <a:solidFill>
                <a:schemeClr val="bg1"/>
              </a:solidFill>
              <a:latin typeface="Arial Narrow" panose="020B0606020202030204" pitchFamily="34" charset="0"/>
            </a:rPr>
            <a:t>Linked to other nervous system impairments</a:t>
          </a:r>
        </a:p>
      </dgm:t>
    </dgm:pt>
    <dgm:pt modelId="{4A4A6093-19F2-4E2B-A369-032A3663E1E8}" type="parTrans" cxnId="{AA9FD305-D9E9-4B88-9008-95CD24175838}">
      <dgm:prSet/>
      <dgm:spPr/>
      <dgm:t>
        <a:bodyPr/>
        <a:lstStyle/>
        <a:p>
          <a:endParaRPr lang="en-US">
            <a:solidFill>
              <a:schemeClr val="bg1"/>
            </a:solidFill>
            <a:latin typeface="Arial Narrow" panose="020B0606020202030204" pitchFamily="34" charset="0"/>
          </a:endParaRPr>
        </a:p>
      </dgm:t>
    </dgm:pt>
    <dgm:pt modelId="{3C3F76C1-DCCA-412D-8D9C-74274B90A2CF}" type="sibTrans" cxnId="{AA9FD305-D9E9-4B88-9008-95CD24175838}">
      <dgm:prSet/>
      <dgm:spPr/>
      <dgm:t>
        <a:bodyPr/>
        <a:lstStyle/>
        <a:p>
          <a:endParaRPr lang="en-US">
            <a:solidFill>
              <a:schemeClr val="bg1"/>
            </a:solidFill>
            <a:latin typeface="Arial Narrow" panose="020B0606020202030204" pitchFamily="34" charset="0"/>
          </a:endParaRPr>
        </a:p>
      </dgm:t>
    </dgm:pt>
    <dgm:pt modelId="{E1F3D0A4-8846-481E-93D3-B764EDA7F951}" type="pres">
      <dgm:prSet presAssocID="{22267E17-BDA6-4379-989D-C1E36A5026D6}" presName="Name0" presStyleCnt="0">
        <dgm:presLayoutVars>
          <dgm:chMax val="1"/>
          <dgm:chPref val="1"/>
          <dgm:dir/>
          <dgm:animOne val="branch"/>
          <dgm:animLvl val="lvl"/>
        </dgm:presLayoutVars>
      </dgm:prSet>
      <dgm:spPr/>
    </dgm:pt>
    <dgm:pt modelId="{9DF06B6B-9FBB-4C95-A8BE-078EDCC7CD7A}" type="pres">
      <dgm:prSet presAssocID="{F60E0C54-0638-46CA-96F1-C03C50A0F688}" presName="singleCycle" presStyleCnt="0"/>
      <dgm:spPr/>
    </dgm:pt>
    <dgm:pt modelId="{06CAE515-8336-4EA9-857A-2F2AA43D4199}" type="pres">
      <dgm:prSet presAssocID="{F60E0C54-0638-46CA-96F1-C03C50A0F688}" presName="singleCenter" presStyleLbl="node1" presStyleIdx="0" presStyleCnt="8">
        <dgm:presLayoutVars>
          <dgm:chMax val="7"/>
          <dgm:chPref val="7"/>
        </dgm:presLayoutVars>
      </dgm:prSet>
      <dgm:spPr>
        <a:prstGeom prst="rect">
          <a:avLst/>
        </a:prstGeom>
      </dgm:spPr>
    </dgm:pt>
    <dgm:pt modelId="{972A5791-F4A7-4528-81A7-960C25E7EE6E}" type="pres">
      <dgm:prSet presAssocID="{AE9E55FA-D91A-4814-A250-EBC5084EADDB}" presName="Name56" presStyleLbl="parChTrans1D2" presStyleIdx="0" presStyleCnt="7"/>
      <dgm:spPr/>
    </dgm:pt>
    <dgm:pt modelId="{1B3D5934-B549-44EB-AADF-70D958A7218F}" type="pres">
      <dgm:prSet presAssocID="{D70FB55E-CB4F-409E-AE2A-EC15C4868734}" presName="text0" presStyleLbl="node1" presStyleIdx="1" presStyleCnt="8">
        <dgm:presLayoutVars>
          <dgm:bulletEnabled val="1"/>
        </dgm:presLayoutVars>
      </dgm:prSet>
      <dgm:spPr>
        <a:prstGeom prst="rect">
          <a:avLst/>
        </a:prstGeom>
      </dgm:spPr>
    </dgm:pt>
    <dgm:pt modelId="{4F8476DB-C4EF-4DED-8376-14F9AC1D570A}" type="pres">
      <dgm:prSet presAssocID="{DF4B592E-8F8F-4B8D-AF68-D8AD0BFA4C6E}" presName="Name56" presStyleLbl="parChTrans1D2" presStyleIdx="1" presStyleCnt="7"/>
      <dgm:spPr/>
    </dgm:pt>
    <dgm:pt modelId="{3FFB2B49-26EE-4D67-BFE8-B5953C1B0576}" type="pres">
      <dgm:prSet presAssocID="{B13028ED-4A90-41E3-831A-B86EFC1B8DEE}" presName="text0" presStyleLbl="node1" presStyleIdx="2" presStyleCnt="8">
        <dgm:presLayoutVars>
          <dgm:bulletEnabled val="1"/>
        </dgm:presLayoutVars>
      </dgm:prSet>
      <dgm:spPr>
        <a:prstGeom prst="rect">
          <a:avLst/>
        </a:prstGeom>
      </dgm:spPr>
    </dgm:pt>
    <dgm:pt modelId="{3CDECCA9-6226-41B6-A703-F7A6599387A3}" type="pres">
      <dgm:prSet presAssocID="{B6A6C8AA-6008-4012-90A3-C8A1807D99E3}" presName="Name56" presStyleLbl="parChTrans1D2" presStyleIdx="2" presStyleCnt="7"/>
      <dgm:spPr/>
    </dgm:pt>
    <dgm:pt modelId="{FF3CD655-3C20-4D68-B57B-20E9B3FBCE2F}" type="pres">
      <dgm:prSet presAssocID="{A0B25D5A-2C2D-4D2F-B0FF-1A563C298FCF}" presName="text0" presStyleLbl="node1" presStyleIdx="3" presStyleCnt="8">
        <dgm:presLayoutVars>
          <dgm:bulletEnabled val="1"/>
        </dgm:presLayoutVars>
      </dgm:prSet>
      <dgm:spPr>
        <a:prstGeom prst="rect">
          <a:avLst/>
        </a:prstGeom>
      </dgm:spPr>
    </dgm:pt>
    <dgm:pt modelId="{7DBA1C1C-7E26-469D-B6D7-753EC4843FB3}" type="pres">
      <dgm:prSet presAssocID="{6FC24D70-644E-417E-B442-9ADF0D768758}" presName="Name56" presStyleLbl="parChTrans1D2" presStyleIdx="3" presStyleCnt="7"/>
      <dgm:spPr/>
    </dgm:pt>
    <dgm:pt modelId="{767A6686-733C-439F-8BAF-98A47DE77F45}" type="pres">
      <dgm:prSet presAssocID="{0B45E5DC-C58C-4010-B4F9-EA1B6185EFDD}" presName="text0" presStyleLbl="node1" presStyleIdx="4" presStyleCnt="8">
        <dgm:presLayoutVars>
          <dgm:bulletEnabled val="1"/>
        </dgm:presLayoutVars>
      </dgm:prSet>
      <dgm:spPr>
        <a:prstGeom prst="rect">
          <a:avLst/>
        </a:prstGeom>
      </dgm:spPr>
    </dgm:pt>
    <dgm:pt modelId="{66BA64F2-AC71-4FD8-AB51-C9711150C78B}" type="pres">
      <dgm:prSet presAssocID="{1064F4B9-FEEB-46F1-94DF-F3FF822BC021}" presName="Name56" presStyleLbl="parChTrans1D2" presStyleIdx="4" presStyleCnt="7"/>
      <dgm:spPr/>
    </dgm:pt>
    <dgm:pt modelId="{286F1121-7913-419B-A3F6-3CF40D64C71E}" type="pres">
      <dgm:prSet presAssocID="{5E660B80-3623-4CF9-A01E-EA857A944944}" presName="text0" presStyleLbl="node1" presStyleIdx="5" presStyleCnt="8">
        <dgm:presLayoutVars>
          <dgm:bulletEnabled val="1"/>
        </dgm:presLayoutVars>
      </dgm:prSet>
      <dgm:spPr>
        <a:prstGeom prst="rect">
          <a:avLst/>
        </a:prstGeom>
      </dgm:spPr>
    </dgm:pt>
    <dgm:pt modelId="{CFDE219A-CD6B-4017-AF00-EEE8D170DB5D}" type="pres">
      <dgm:prSet presAssocID="{1B16C14B-D7A3-47F9-8103-614470CBD61A}" presName="Name56" presStyleLbl="parChTrans1D2" presStyleIdx="5" presStyleCnt="7"/>
      <dgm:spPr/>
    </dgm:pt>
    <dgm:pt modelId="{B32D2E6E-065A-40EA-B2DA-9F350D6888CC}" type="pres">
      <dgm:prSet presAssocID="{9266BC1D-ACAF-4971-A6EC-CE8263BA0C97}" presName="text0" presStyleLbl="node1" presStyleIdx="6" presStyleCnt="8">
        <dgm:presLayoutVars>
          <dgm:bulletEnabled val="1"/>
        </dgm:presLayoutVars>
      </dgm:prSet>
      <dgm:spPr>
        <a:prstGeom prst="rect">
          <a:avLst/>
        </a:prstGeom>
      </dgm:spPr>
    </dgm:pt>
    <dgm:pt modelId="{F336FA81-83D7-4BB6-AE44-5A4F26637B74}" type="pres">
      <dgm:prSet presAssocID="{4A4A6093-19F2-4E2B-A369-032A3663E1E8}" presName="Name56" presStyleLbl="parChTrans1D2" presStyleIdx="6" presStyleCnt="7"/>
      <dgm:spPr/>
    </dgm:pt>
    <dgm:pt modelId="{6EF5BB48-4583-45A3-8D67-C05905861F81}" type="pres">
      <dgm:prSet presAssocID="{8678B2B5-9649-4255-BD6A-3307F6CEBF5C}" presName="text0" presStyleLbl="node1" presStyleIdx="7" presStyleCnt="8">
        <dgm:presLayoutVars>
          <dgm:bulletEnabled val="1"/>
        </dgm:presLayoutVars>
      </dgm:prSet>
      <dgm:spPr>
        <a:prstGeom prst="rect">
          <a:avLst/>
        </a:prstGeom>
      </dgm:spPr>
    </dgm:pt>
  </dgm:ptLst>
  <dgm:cxnLst>
    <dgm:cxn modelId="{A9E5E9D6-84D8-4FB2-9C28-F9A5931808CB}" srcId="{F60E0C54-0638-46CA-96F1-C03C50A0F688}" destId="{0B45E5DC-C58C-4010-B4F9-EA1B6185EFDD}" srcOrd="3" destOrd="0" parTransId="{6FC24D70-644E-417E-B442-9ADF0D768758}" sibTransId="{91C3BB75-62C6-4310-BF5F-FAC00FF940DB}"/>
    <dgm:cxn modelId="{761A686C-3F73-4602-825E-29D937EA140D}" type="presOf" srcId="{22267E17-BDA6-4379-989D-C1E36A5026D6}" destId="{E1F3D0A4-8846-481E-93D3-B764EDA7F951}" srcOrd="0" destOrd="0" presId="urn:microsoft.com/office/officeart/2008/layout/RadialCluster"/>
    <dgm:cxn modelId="{295CB94F-9FEB-4CF2-AD11-F7423D877050}" type="presOf" srcId="{5E660B80-3623-4CF9-A01E-EA857A944944}" destId="{286F1121-7913-419B-A3F6-3CF40D64C71E}" srcOrd="0" destOrd="0" presId="urn:microsoft.com/office/officeart/2008/layout/RadialCluster"/>
    <dgm:cxn modelId="{2B23376D-027C-470E-98DE-72FB61EDC1C8}" type="presOf" srcId="{DF4B592E-8F8F-4B8D-AF68-D8AD0BFA4C6E}" destId="{4F8476DB-C4EF-4DED-8376-14F9AC1D570A}" srcOrd="0" destOrd="0" presId="urn:microsoft.com/office/officeart/2008/layout/RadialCluster"/>
    <dgm:cxn modelId="{3F40B28D-82CF-4C8E-A663-3901633E607D}" type="presOf" srcId="{AE9E55FA-D91A-4814-A250-EBC5084EADDB}" destId="{972A5791-F4A7-4528-81A7-960C25E7EE6E}" srcOrd="0" destOrd="0" presId="urn:microsoft.com/office/officeart/2008/layout/RadialCluster"/>
    <dgm:cxn modelId="{7C7CDA7F-8942-4C7A-AD48-915DA3B20141}" type="presOf" srcId="{6FC24D70-644E-417E-B442-9ADF0D768758}" destId="{7DBA1C1C-7E26-469D-B6D7-753EC4843FB3}" srcOrd="0" destOrd="0" presId="urn:microsoft.com/office/officeart/2008/layout/RadialCluster"/>
    <dgm:cxn modelId="{D70EA950-A999-43D0-8418-D0C827849B8F}" srcId="{F60E0C54-0638-46CA-96F1-C03C50A0F688}" destId="{A0B25D5A-2C2D-4D2F-B0FF-1A563C298FCF}" srcOrd="2" destOrd="0" parTransId="{B6A6C8AA-6008-4012-90A3-C8A1807D99E3}" sibTransId="{48513EFC-B315-4791-AE23-7BEE66349502}"/>
    <dgm:cxn modelId="{2CBE7AC2-CD4F-4CA9-9F70-428DD1D35E5A}" type="presOf" srcId="{B13028ED-4A90-41E3-831A-B86EFC1B8DEE}" destId="{3FFB2B49-26EE-4D67-BFE8-B5953C1B0576}" srcOrd="0" destOrd="0" presId="urn:microsoft.com/office/officeart/2008/layout/RadialCluster"/>
    <dgm:cxn modelId="{ED44D5B1-4C76-4D4B-8F9F-16BF9D26B5DF}" type="presOf" srcId="{8678B2B5-9649-4255-BD6A-3307F6CEBF5C}" destId="{6EF5BB48-4583-45A3-8D67-C05905861F81}" srcOrd="0" destOrd="0" presId="urn:microsoft.com/office/officeart/2008/layout/RadialCluster"/>
    <dgm:cxn modelId="{6D75D372-337A-4385-857E-1D0A8D22A612}" type="presOf" srcId="{A0B25D5A-2C2D-4D2F-B0FF-1A563C298FCF}" destId="{FF3CD655-3C20-4D68-B57B-20E9B3FBCE2F}" srcOrd="0" destOrd="0" presId="urn:microsoft.com/office/officeart/2008/layout/RadialCluster"/>
    <dgm:cxn modelId="{AA9FD305-D9E9-4B88-9008-95CD24175838}" srcId="{F60E0C54-0638-46CA-96F1-C03C50A0F688}" destId="{8678B2B5-9649-4255-BD6A-3307F6CEBF5C}" srcOrd="6" destOrd="0" parTransId="{4A4A6093-19F2-4E2B-A369-032A3663E1E8}" sibTransId="{3C3F76C1-DCCA-412D-8D9C-74274B90A2CF}"/>
    <dgm:cxn modelId="{F64FE3C0-D408-493D-BD2B-9F4F83A6D4A8}" srcId="{F60E0C54-0638-46CA-96F1-C03C50A0F688}" destId="{B13028ED-4A90-41E3-831A-B86EFC1B8DEE}" srcOrd="1" destOrd="0" parTransId="{DF4B592E-8F8F-4B8D-AF68-D8AD0BFA4C6E}" sibTransId="{81BBE8BA-E4C5-4925-B9D5-5E5BD97CDFBA}"/>
    <dgm:cxn modelId="{BA534821-51C0-4CF3-A40C-50B85C7AD944}" type="presOf" srcId="{1B16C14B-D7A3-47F9-8103-614470CBD61A}" destId="{CFDE219A-CD6B-4017-AF00-EEE8D170DB5D}" srcOrd="0" destOrd="0" presId="urn:microsoft.com/office/officeart/2008/layout/RadialCluster"/>
    <dgm:cxn modelId="{5C3719CC-2DB6-4A75-9933-D68A62402EC4}" srcId="{F60E0C54-0638-46CA-96F1-C03C50A0F688}" destId="{5E660B80-3623-4CF9-A01E-EA857A944944}" srcOrd="4" destOrd="0" parTransId="{1064F4B9-FEEB-46F1-94DF-F3FF822BC021}" sibTransId="{F9B412B6-75D9-4213-A5F5-A18AA54DCF1C}"/>
    <dgm:cxn modelId="{0972AFCF-FF67-4244-890C-A3CE2EA53AD2}" type="presOf" srcId="{0B45E5DC-C58C-4010-B4F9-EA1B6185EFDD}" destId="{767A6686-733C-439F-8BAF-98A47DE77F45}" srcOrd="0" destOrd="0" presId="urn:microsoft.com/office/officeart/2008/layout/RadialCluster"/>
    <dgm:cxn modelId="{6B63B29D-8163-4BF0-BBB3-20CDF462B149}" type="presOf" srcId="{9266BC1D-ACAF-4971-A6EC-CE8263BA0C97}" destId="{B32D2E6E-065A-40EA-B2DA-9F350D6888CC}" srcOrd="0" destOrd="0" presId="urn:microsoft.com/office/officeart/2008/layout/RadialCluster"/>
    <dgm:cxn modelId="{6563C060-9C3B-4AEC-A6BC-7D8F19591491}" srcId="{22267E17-BDA6-4379-989D-C1E36A5026D6}" destId="{F60E0C54-0638-46CA-96F1-C03C50A0F688}" srcOrd="0" destOrd="0" parTransId="{73A751F4-7804-4E4D-BCD8-5FF7AB456236}" sibTransId="{322E6645-1D51-42F3-8044-501DF22F8A16}"/>
    <dgm:cxn modelId="{E485DC88-5629-4BE2-9232-95FCDC535BD1}" type="presOf" srcId="{F60E0C54-0638-46CA-96F1-C03C50A0F688}" destId="{06CAE515-8336-4EA9-857A-2F2AA43D4199}" srcOrd="0" destOrd="0" presId="urn:microsoft.com/office/officeart/2008/layout/RadialCluster"/>
    <dgm:cxn modelId="{1BAAE578-25C2-4D42-9C99-139DEA014689}" type="presOf" srcId="{B6A6C8AA-6008-4012-90A3-C8A1807D99E3}" destId="{3CDECCA9-6226-41B6-A703-F7A6599387A3}" srcOrd="0" destOrd="0" presId="urn:microsoft.com/office/officeart/2008/layout/RadialCluster"/>
    <dgm:cxn modelId="{528FB106-D9DF-42E7-B208-3523D16F45C3}" type="presOf" srcId="{4A4A6093-19F2-4E2B-A369-032A3663E1E8}" destId="{F336FA81-83D7-4BB6-AE44-5A4F26637B74}" srcOrd="0" destOrd="0" presId="urn:microsoft.com/office/officeart/2008/layout/RadialCluster"/>
    <dgm:cxn modelId="{D9060500-75DB-48EA-A5C7-9E16D147297C}" srcId="{F60E0C54-0638-46CA-96F1-C03C50A0F688}" destId="{9266BC1D-ACAF-4971-A6EC-CE8263BA0C97}" srcOrd="5" destOrd="0" parTransId="{1B16C14B-D7A3-47F9-8103-614470CBD61A}" sibTransId="{954BDFB0-A9EC-4D71-8002-04167364941D}"/>
    <dgm:cxn modelId="{41312284-D722-4377-86B4-BCF6C317EA78}" type="presOf" srcId="{1064F4B9-FEEB-46F1-94DF-F3FF822BC021}" destId="{66BA64F2-AC71-4FD8-AB51-C9711150C78B}" srcOrd="0" destOrd="0" presId="urn:microsoft.com/office/officeart/2008/layout/RadialCluster"/>
    <dgm:cxn modelId="{2556D8FE-F462-4BF6-B65A-557B365F7E67}" srcId="{F60E0C54-0638-46CA-96F1-C03C50A0F688}" destId="{D70FB55E-CB4F-409E-AE2A-EC15C4868734}" srcOrd="0" destOrd="0" parTransId="{AE9E55FA-D91A-4814-A250-EBC5084EADDB}" sibTransId="{1EC0C2D8-15B5-44F5-AC3C-49EA4650C66F}"/>
    <dgm:cxn modelId="{B9EE84BD-ADE7-4FEE-A80B-55DE92D4FB43}" type="presOf" srcId="{D70FB55E-CB4F-409E-AE2A-EC15C4868734}" destId="{1B3D5934-B549-44EB-AADF-70D958A7218F}" srcOrd="0" destOrd="0" presId="urn:microsoft.com/office/officeart/2008/layout/RadialCluster"/>
    <dgm:cxn modelId="{BE4A0CAF-46BC-42E5-9D2F-82D9C98A88FB}" type="presParOf" srcId="{E1F3D0A4-8846-481E-93D3-B764EDA7F951}" destId="{9DF06B6B-9FBB-4C95-A8BE-078EDCC7CD7A}" srcOrd="0" destOrd="0" presId="urn:microsoft.com/office/officeart/2008/layout/RadialCluster"/>
    <dgm:cxn modelId="{388DFD6D-5FEE-4D63-9A02-D1ED32191481}" type="presParOf" srcId="{9DF06B6B-9FBB-4C95-A8BE-078EDCC7CD7A}" destId="{06CAE515-8336-4EA9-857A-2F2AA43D4199}" srcOrd="0" destOrd="0" presId="urn:microsoft.com/office/officeart/2008/layout/RadialCluster"/>
    <dgm:cxn modelId="{F4350FBA-614D-4C0D-AA06-469BBEB3A227}" type="presParOf" srcId="{9DF06B6B-9FBB-4C95-A8BE-078EDCC7CD7A}" destId="{972A5791-F4A7-4528-81A7-960C25E7EE6E}" srcOrd="1" destOrd="0" presId="urn:microsoft.com/office/officeart/2008/layout/RadialCluster"/>
    <dgm:cxn modelId="{C43235AF-AE0C-4497-90E8-9F0CC70F4A17}" type="presParOf" srcId="{9DF06B6B-9FBB-4C95-A8BE-078EDCC7CD7A}" destId="{1B3D5934-B549-44EB-AADF-70D958A7218F}" srcOrd="2" destOrd="0" presId="urn:microsoft.com/office/officeart/2008/layout/RadialCluster"/>
    <dgm:cxn modelId="{9CDCA7F7-F87A-4A93-A970-6B4A3B4F6AD8}" type="presParOf" srcId="{9DF06B6B-9FBB-4C95-A8BE-078EDCC7CD7A}" destId="{4F8476DB-C4EF-4DED-8376-14F9AC1D570A}" srcOrd="3" destOrd="0" presId="urn:microsoft.com/office/officeart/2008/layout/RadialCluster"/>
    <dgm:cxn modelId="{3C48BA5E-43DE-4D10-A595-5E3F89332452}" type="presParOf" srcId="{9DF06B6B-9FBB-4C95-A8BE-078EDCC7CD7A}" destId="{3FFB2B49-26EE-4D67-BFE8-B5953C1B0576}" srcOrd="4" destOrd="0" presId="urn:microsoft.com/office/officeart/2008/layout/RadialCluster"/>
    <dgm:cxn modelId="{9F6BB03C-ECD7-43E6-BAE8-85DA4C8D072C}" type="presParOf" srcId="{9DF06B6B-9FBB-4C95-A8BE-078EDCC7CD7A}" destId="{3CDECCA9-6226-41B6-A703-F7A6599387A3}" srcOrd="5" destOrd="0" presId="urn:microsoft.com/office/officeart/2008/layout/RadialCluster"/>
    <dgm:cxn modelId="{5E6A625A-456D-456A-B834-2B5F63FA88BA}" type="presParOf" srcId="{9DF06B6B-9FBB-4C95-A8BE-078EDCC7CD7A}" destId="{FF3CD655-3C20-4D68-B57B-20E9B3FBCE2F}" srcOrd="6" destOrd="0" presId="urn:microsoft.com/office/officeart/2008/layout/RadialCluster"/>
    <dgm:cxn modelId="{163E044A-B01E-434F-AE7D-90A82CFF0366}" type="presParOf" srcId="{9DF06B6B-9FBB-4C95-A8BE-078EDCC7CD7A}" destId="{7DBA1C1C-7E26-469D-B6D7-753EC4843FB3}" srcOrd="7" destOrd="0" presId="urn:microsoft.com/office/officeart/2008/layout/RadialCluster"/>
    <dgm:cxn modelId="{C27B24B5-57B0-4D52-B834-033263948BBD}" type="presParOf" srcId="{9DF06B6B-9FBB-4C95-A8BE-078EDCC7CD7A}" destId="{767A6686-733C-439F-8BAF-98A47DE77F45}" srcOrd="8" destOrd="0" presId="urn:microsoft.com/office/officeart/2008/layout/RadialCluster"/>
    <dgm:cxn modelId="{6E8D7D87-B70E-4063-8F0D-6F84DD637756}" type="presParOf" srcId="{9DF06B6B-9FBB-4C95-A8BE-078EDCC7CD7A}" destId="{66BA64F2-AC71-4FD8-AB51-C9711150C78B}" srcOrd="9" destOrd="0" presId="urn:microsoft.com/office/officeart/2008/layout/RadialCluster"/>
    <dgm:cxn modelId="{A6F4A311-A48D-4BA0-BB36-F19C8F0903BF}" type="presParOf" srcId="{9DF06B6B-9FBB-4C95-A8BE-078EDCC7CD7A}" destId="{286F1121-7913-419B-A3F6-3CF40D64C71E}" srcOrd="10" destOrd="0" presId="urn:microsoft.com/office/officeart/2008/layout/RadialCluster"/>
    <dgm:cxn modelId="{BE4ACF66-D998-475F-A958-79AB3FD17110}" type="presParOf" srcId="{9DF06B6B-9FBB-4C95-A8BE-078EDCC7CD7A}" destId="{CFDE219A-CD6B-4017-AF00-EEE8D170DB5D}" srcOrd="11" destOrd="0" presId="urn:microsoft.com/office/officeart/2008/layout/RadialCluster"/>
    <dgm:cxn modelId="{A810A7B5-6863-49C0-92EC-977CAD0D1E99}" type="presParOf" srcId="{9DF06B6B-9FBB-4C95-A8BE-078EDCC7CD7A}" destId="{B32D2E6E-065A-40EA-B2DA-9F350D6888CC}" srcOrd="12" destOrd="0" presId="urn:microsoft.com/office/officeart/2008/layout/RadialCluster"/>
    <dgm:cxn modelId="{5F731EBE-05B8-4048-B8D8-282F7B565505}" type="presParOf" srcId="{9DF06B6B-9FBB-4C95-A8BE-078EDCC7CD7A}" destId="{F336FA81-83D7-4BB6-AE44-5A4F26637B74}" srcOrd="13" destOrd="0" presId="urn:microsoft.com/office/officeart/2008/layout/RadialCluster"/>
    <dgm:cxn modelId="{FF245677-92CE-4272-A612-F1088C1DEAFF}" type="presParOf" srcId="{9DF06B6B-9FBB-4C95-A8BE-078EDCC7CD7A}" destId="{6EF5BB48-4583-45A3-8D67-C05905861F81}" srcOrd="14" destOrd="0" presId="urn:microsoft.com/office/officeart/2008/layout/RadialCluster"/>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AE515-8336-4EA9-857A-2F2AA43D4199}">
      <dsp:nvSpPr>
        <dsp:cNvPr id="0" name=""/>
        <dsp:cNvSpPr/>
      </dsp:nvSpPr>
      <dsp:spPr>
        <a:xfrm>
          <a:off x="3496309" y="2106773"/>
          <a:ext cx="1706880" cy="1706880"/>
        </a:xfrm>
        <a:prstGeom prst="rect">
          <a:avLst/>
        </a:prstGeom>
        <a:solidFill>
          <a:srgbClr val="7F7F7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cap="small" baseline="0" dirty="0">
              <a:solidFill>
                <a:schemeClr val="bg1"/>
              </a:solidFill>
              <a:latin typeface="Arial Narrow" panose="020B0606020202030204" pitchFamily="34" charset="0"/>
            </a:rPr>
            <a:t>Zika</a:t>
          </a:r>
        </a:p>
        <a:p>
          <a:pPr marL="0" lvl="0" indent="0" algn="ctr" defTabSz="1600200">
            <a:lnSpc>
              <a:spcPct val="90000"/>
            </a:lnSpc>
            <a:spcBef>
              <a:spcPct val="0"/>
            </a:spcBef>
            <a:spcAft>
              <a:spcPct val="35000"/>
            </a:spcAft>
            <a:buNone/>
          </a:pPr>
          <a:r>
            <a:rPr lang="en-US" sz="3600" kern="1200" cap="small" baseline="0" dirty="0">
              <a:solidFill>
                <a:schemeClr val="bg1"/>
              </a:solidFill>
              <a:latin typeface="Arial Narrow" panose="020B0606020202030204" pitchFamily="34" charset="0"/>
            </a:rPr>
            <a:t>Issues</a:t>
          </a:r>
        </a:p>
      </dsp:txBody>
      <dsp:txXfrm>
        <a:off x="3496309" y="2106773"/>
        <a:ext cx="1706880" cy="1706880"/>
      </dsp:txXfrm>
    </dsp:sp>
    <dsp:sp modelId="{972A5791-F4A7-4528-81A7-960C25E7EE6E}">
      <dsp:nvSpPr>
        <dsp:cNvPr id="0" name=""/>
        <dsp:cNvSpPr/>
      </dsp:nvSpPr>
      <dsp:spPr>
        <a:xfrm rot="16200000">
          <a:off x="3896948" y="1653972"/>
          <a:ext cx="905602" cy="0"/>
        </a:xfrm>
        <a:custGeom>
          <a:avLst/>
          <a:gdLst/>
          <a:ahLst/>
          <a:cxnLst/>
          <a:rect l="0" t="0" r="0" b="0"/>
          <a:pathLst>
            <a:path>
              <a:moveTo>
                <a:pt x="0" y="0"/>
              </a:moveTo>
              <a:lnTo>
                <a:pt x="905602"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3D5934-B549-44EB-AADF-70D958A7218F}">
      <dsp:nvSpPr>
        <dsp:cNvPr id="0" name=""/>
        <dsp:cNvSpPr/>
      </dsp:nvSpPr>
      <dsp:spPr>
        <a:xfrm>
          <a:off x="3777945" y="57561"/>
          <a:ext cx="1143609" cy="1143609"/>
        </a:xfrm>
        <a:prstGeom prst="rect">
          <a:avLst/>
        </a:prstGeom>
        <a:solidFill>
          <a:srgbClr val="7F7F7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latin typeface="Arial Narrow" panose="020B0606020202030204" pitchFamily="34" charset="0"/>
            </a:rPr>
            <a:t>Microcephaly</a:t>
          </a:r>
        </a:p>
      </dsp:txBody>
      <dsp:txXfrm>
        <a:off x="3777945" y="57561"/>
        <a:ext cx="1143609" cy="1143609"/>
      </dsp:txXfrm>
    </dsp:sp>
    <dsp:sp modelId="{4F8476DB-C4EF-4DED-8376-14F9AC1D570A}">
      <dsp:nvSpPr>
        <dsp:cNvPr id="0" name=""/>
        <dsp:cNvSpPr/>
      </dsp:nvSpPr>
      <dsp:spPr>
        <a:xfrm rot="19285714">
          <a:off x="5147787" y="2121285"/>
          <a:ext cx="507890" cy="0"/>
        </a:xfrm>
        <a:custGeom>
          <a:avLst/>
          <a:gdLst/>
          <a:ahLst/>
          <a:cxnLst/>
          <a:rect l="0" t="0" r="0" b="0"/>
          <a:pathLst>
            <a:path>
              <a:moveTo>
                <a:pt x="0" y="0"/>
              </a:moveTo>
              <a:lnTo>
                <a:pt x="507890"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FB2B49-26EE-4D67-BFE8-B5953C1B0576}">
      <dsp:nvSpPr>
        <dsp:cNvPr id="0" name=""/>
        <dsp:cNvSpPr/>
      </dsp:nvSpPr>
      <dsp:spPr>
        <a:xfrm>
          <a:off x="5600274" y="935149"/>
          <a:ext cx="1143609" cy="1143609"/>
        </a:xfrm>
        <a:prstGeom prst="rect">
          <a:avLst/>
        </a:prstGeom>
        <a:solidFill>
          <a:srgbClr val="7F7F7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latin typeface="Arial Narrow" panose="020B0606020202030204" pitchFamily="34" charset="0"/>
            </a:rPr>
            <a:t>No vaccine or cure</a:t>
          </a:r>
        </a:p>
      </dsp:txBody>
      <dsp:txXfrm>
        <a:off x="5600274" y="935149"/>
        <a:ext cx="1143609" cy="1143609"/>
      </dsp:txXfrm>
    </dsp:sp>
    <dsp:sp modelId="{3CDECCA9-6226-41B6-A703-F7A6599387A3}">
      <dsp:nvSpPr>
        <dsp:cNvPr id="0" name=""/>
        <dsp:cNvSpPr/>
      </dsp:nvSpPr>
      <dsp:spPr>
        <a:xfrm rot="771429">
          <a:off x="5192296" y="3251685"/>
          <a:ext cx="868949" cy="0"/>
        </a:xfrm>
        <a:custGeom>
          <a:avLst/>
          <a:gdLst/>
          <a:ahLst/>
          <a:cxnLst/>
          <a:rect l="0" t="0" r="0" b="0"/>
          <a:pathLst>
            <a:path>
              <a:moveTo>
                <a:pt x="0" y="0"/>
              </a:moveTo>
              <a:lnTo>
                <a:pt x="868949"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3CD655-3C20-4D68-B57B-20E9B3FBCE2F}">
      <dsp:nvSpPr>
        <dsp:cNvPr id="0" name=""/>
        <dsp:cNvSpPr/>
      </dsp:nvSpPr>
      <dsp:spPr>
        <a:xfrm>
          <a:off x="6050352" y="2907070"/>
          <a:ext cx="1143609" cy="1143609"/>
        </a:xfrm>
        <a:prstGeom prst="rect">
          <a:avLst/>
        </a:prstGeom>
        <a:solidFill>
          <a:srgbClr val="7F7F7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latin typeface="Arial Narrow" panose="020B0606020202030204" pitchFamily="34" charset="0"/>
            </a:rPr>
            <a:t>Spread by mosquitos</a:t>
          </a:r>
        </a:p>
      </dsp:txBody>
      <dsp:txXfrm>
        <a:off x="6050352" y="2907070"/>
        <a:ext cx="1143609" cy="1143609"/>
      </dsp:txXfrm>
    </dsp:sp>
    <dsp:sp modelId="{7DBA1C1C-7E26-469D-B6D7-753EC4843FB3}">
      <dsp:nvSpPr>
        <dsp:cNvPr id="0" name=""/>
        <dsp:cNvSpPr/>
      </dsp:nvSpPr>
      <dsp:spPr>
        <a:xfrm rot="3857143">
          <a:off x="4548750" y="4151041"/>
          <a:ext cx="748944" cy="0"/>
        </a:xfrm>
        <a:custGeom>
          <a:avLst/>
          <a:gdLst/>
          <a:ahLst/>
          <a:cxnLst/>
          <a:rect l="0" t="0" r="0" b="0"/>
          <a:pathLst>
            <a:path>
              <a:moveTo>
                <a:pt x="0" y="0"/>
              </a:moveTo>
              <a:lnTo>
                <a:pt x="748944"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7A6686-733C-439F-8BAF-98A47DE77F45}">
      <dsp:nvSpPr>
        <dsp:cNvPr id="0" name=""/>
        <dsp:cNvSpPr/>
      </dsp:nvSpPr>
      <dsp:spPr>
        <a:xfrm>
          <a:off x="4789261" y="4488428"/>
          <a:ext cx="1143609" cy="1143609"/>
        </a:xfrm>
        <a:prstGeom prst="rect">
          <a:avLst/>
        </a:prstGeom>
        <a:solidFill>
          <a:srgbClr val="7F7F7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Arial Narrow" panose="020B0606020202030204" pitchFamily="34" charset="0"/>
            </a:rPr>
            <a:t>Pregnancy problems</a:t>
          </a:r>
        </a:p>
      </dsp:txBody>
      <dsp:txXfrm>
        <a:off x="4789261" y="4488428"/>
        <a:ext cx="1143609" cy="1143609"/>
      </dsp:txXfrm>
    </dsp:sp>
    <dsp:sp modelId="{66BA64F2-AC71-4FD8-AB51-C9711150C78B}">
      <dsp:nvSpPr>
        <dsp:cNvPr id="0" name=""/>
        <dsp:cNvSpPr/>
      </dsp:nvSpPr>
      <dsp:spPr>
        <a:xfrm rot="6942857">
          <a:off x="3401805" y="4151041"/>
          <a:ext cx="748944" cy="0"/>
        </a:xfrm>
        <a:custGeom>
          <a:avLst/>
          <a:gdLst/>
          <a:ahLst/>
          <a:cxnLst/>
          <a:rect l="0" t="0" r="0" b="0"/>
          <a:pathLst>
            <a:path>
              <a:moveTo>
                <a:pt x="0" y="0"/>
              </a:moveTo>
              <a:lnTo>
                <a:pt x="748944"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6F1121-7913-419B-A3F6-3CF40D64C71E}">
      <dsp:nvSpPr>
        <dsp:cNvPr id="0" name=""/>
        <dsp:cNvSpPr/>
      </dsp:nvSpPr>
      <dsp:spPr>
        <a:xfrm>
          <a:off x="2766628" y="4488428"/>
          <a:ext cx="1143609" cy="1143609"/>
        </a:xfrm>
        <a:prstGeom prst="rect">
          <a:avLst/>
        </a:prstGeom>
        <a:solidFill>
          <a:srgbClr val="7F7F7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80% of people who get it don’t show symptoms</a:t>
          </a:r>
        </a:p>
      </dsp:txBody>
      <dsp:txXfrm>
        <a:off x="2766628" y="4488428"/>
        <a:ext cx="1143609" cy="1143609"/>
      </dsp:txXfrm>
    </dsp:sp>
    <dsp:sp modelId="{CFDE219A-CD6B-4017-AF00-EEE8D170DB5D}">
      <dsp:nvSpPr>
        <dsp:cNvPr id="0" name=""/>
        <dsp:cNvSpPr/>
      </dsp:nvSpPr>
      <dsp:spPr>
        <a:xfrm rot="10028571">
          <a:off x="2638253" y="3251685"/>
          <a:ext cx="868949" cy="0"/>
        </a:xfrm>
        <a:custGeom>
          <a:avLst/>
          <a:gdLst/>
          <a:ahLst/>
          <a:cxnLst/>
          <a:rect l="0" t="0" r="0" b="0"/>
          <a:pathLst>
            <a:path>
              <a:moveTo>
                <a:pt x="0" y="0"/>
              </a:moveTo>
              <a:lnTo>
                <a:pt x="868949"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2D2E6E-065A-40EA-B2DA-9F350D6888CC}">
      <dsp:nvSpPr>
        <dsp:cNvPr id="0" name=""/>
        <dsp:cNvSpPr/>
      </dsp:nvSpPr>
      <dsp:spPr>
        <a:xfrm>
          <a:off x="1505537" y="2907070"/>
          <a:ext cx="1143609" cy="1143609"/>
        </a:xfrm>
        <a:prstGeom prst="rect">
          <a:avLst/>
        </a:prstGeom>
        <a:solidFill>
          <a:srgbClr val="7F7F7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latin typeface="Arial Narrow" panose="020B0606020202030204" pitchFamily="34" charset="0"/>
            </a:rPr>
            <a:t>Sexually transmittable</a:t>
          </a:r>
        </a:p>
      </dsp:txBody>
      <dsp:txXfrm>
        <a:off x="1505537" y="2907070"/>
        <a:ext cx="1143609" cy="1143609"/>
      </dsp:txXfrm>
    </dsp:sp>
    <dsp:sp modelId="{F336FA81-83D7-4BB6-AE44-5A4F26637B74}">
      <dsp:nvSpPr>
        <dsp:cNvPr id="0" name=""/>
        <dsp:cNvSpPr/>
      </dsp:nvSpPr>
      <dsp:spPr>
        <a:xfrm rot="13114286">
          <a:off x="3043822" y="2121285"/>
          <a:ext cx="507890" cy="0"/>
        </a:xfrm>
        <a:custGeom>
          <a:avLst/>
          <a:gdLst/>
          <a:ahLst/>
          <a:cxnLst/>
          <a:rect l="0" t="0" r="0" b="0"/>
          <a:pathLst>
            <a:path>
              <a:moveTo>
                <a:pt x="0" y="0"/>
              </a:moveTo>
              <a:lnTo>
                <a:pt x="507890"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F5BB48-4583-45A3-8D67-C05905861F81}">
      <dsp:nvSpPr>
        <dsp:cNvPr id="0" name=""/>
        <dsp:cNvSpPr/>
      </dsp:nvSpPr>
      <dsp:spPr>
        <a:xfrm>
          <a:off x="1955615" y="935149"/>
          <a:ext cx="1143609" cy="1143609"/>
        </a:xfrm>
        <a:prstGeom prst="rect">
          <a:avLst/>
        </a:prstGeom>
        <a:solidFill>
          <a:srgbClr val="7F7F7F"/>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Narrow" panose="020B0606020202030204" pitchFamily="34" charset="0"/>
            </a:rPr>
            <a:t>Linked to other nervous system impairments</a:t>
          </a:r>
        </a:p>
      </dsp:txBody>
      <dsp:txXfrm>
        <a:off x="1955615" y="935149"/>
        <a:ext cx="1143609" cy="1143609"/>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F7CB1-AA93-47B9-92C9-B571165735D5}" type="datetimeFigureOut">
              <a:rPr lang="en-US" smtClean="0"/>
              <a:t>4/19/2016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7AB44-EA02-450E-BFC4-66CE0FB2C333}" type="slidenum">
              <a:rPr lang="en-US" smtClean="0"/>
              <a:t>‹#›</a:t>
            </a:fld>
            <a:endParaRPr lang="en-US" dirty="0"/>
          </a:p>
        </p:txBody>
      </p:sp>
    </p:spTree>
    <p:extLst>
      <p:ext uri="{BB962C8B-B14F-4D97-AF65-F5344CB8AC3E}">
        <p14:creationId xmlns:p14="http://schemas.microsoft.com/office/powerpoint/2010/main" val="362722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dc.gov/zika/pregnancy/question-answers.html"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www.usatoday.com/story/news/politics/2016/04/11/scarier-than-we-initially-thought-cdc-sounds-warning-zika-virus/82894878/" TargetMode="External"/><Relationship Id="rId4" Type="http://schemas.openxmlformats.org/officeDocument/2006/relationships/hyperlink" Target="http://www.cnn.com/2016/04/11/health/zika-virus-scarier-than-first-though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dc.gov/dengu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cdc.gov/chikungunya/index.htm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7AB44-EA02-450E-BFC4-66CE0FB2C333}" type="slidenum">
              <a:rPr lang="en-US" smtClean="0"/>
              <a:t>1</a:t>
            </a:fld>
            <a:endParaRPr lang="en-US" dirty="0"/>
          </a:p>
        </p:txBody>
      </p:sp>
    </p:spTree>
    <p:extLst>
      <p:ext uri="{BB962C8B-B14F-4D97-AF65-F5344CB8AC3E}">
        <p14:creationId xmlns:p14="http://schemas.microsoft.com/office/powerpoint/2010/main" val="3157904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Additive </a:t>
            </a:r>
            <a:r>
              <a:rPr lang="en-US" dirty="0">
                <a:solidFill>
                  <a:schemeClr val="bg1"/>
                </a:solidFill>
                <a:latin typeface="Arial Narrow" panose="020B0606020202030204" pitchFamily="34" charset="0"/>
              </a:rPr>
              <a:t>(long term – best solution)</a:t>
            </a:r>
            <a:endParaRPr lang="en-US" dirty="0"/>
          </a:p>
        </p:txBody>
      </p:sp>
      <p:sp>
        <p:nvSpPr>
          <p:cNvPr id="4" name="Slide Number Placeholder 3"/>
          <p:cNvSpPr>
            <a:spLocks noGrp="1"/>
          </p:cNvSpPr>
          <p:nvPr>
            <p:ph type="sldNum" sz="quarter" idx="10"/>
          </p:nvPr>
        </p:nvSpPr>
        <p:spPr/>
        <p:txBody>
          <a:bodyPr/>
          <a:lstStyle/>
          <a:p>
            <a:fld id="{DB67AB44-EA02-450E-BFC4-66CE0FB2C333}" type="slidenum">
              <a:rPr lang="en-US" smtClean="0"/>
              <a:t>17</a:t>
            </a:fld>
            <a:endParaRPr lang="en-US" dirty="0"/>
          </a:p>
        </p:txBody>
      </p:sp>
    </p:spTree>
    <p:extLst>
      <p:ext uri="{BB962C8B-B14F-4D97-AF65-F5344CB8AC3E}">
        <p14:creationId xmlns:p14="http://schemas.microsoft.com/office/powerpoint/2010/main" val="2385777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Talking points: </a:t>
            </a:r>
            <a:br>
              <a:rPr lang="en-US" dirty="0"/>
            </a:br>
            <a:r>
              <a:rPr lang="en-US" dirty="0"/>
              <a:t>Although the virus was first discovered in 1947, several factors helped to elevate the significance of contracting the disease:</a:t>
            </a:r>
          </a:p>
          <a:p>
            <a:endParaRPr lang="en-US" dirty="0"/>
          </a:p>
          <a:p>
            <a:r>
              <a:rPr lang="en-US" dirty="0"/>
              <a:t>In 2015, the Zika Virus made headlines around the world when it was linked to </a:t>
            </a:r>
            <a:r>
              <a:rPr lang="en-US" b="1" u="sng" dirty="0">
                <a:hlinkClick r:id="rId3"/>
              </a:rPr>
              <a:t>microcephaly</a:t>
            </a:r>
            <a:r>
              <a:rPr lang="en-US" b="1" dirty="0"/>
              <a:t>.</a:t>
            </a:r>
            <a:endParaRPr lang="en-US" dirty="0"/>
          </a:p>
          <a:p>
            <a:pPr marL="171450" lvl="0" indent="-171450">
              <a:buFont typeface="Arial" panose="020B0604020202020204" pitchFamily="34" charset="0"/>
              <a:buChar char="•"/>
            </a:pPr>
            <a:r>
              <a:rPr lang="en-US" dirty="0"/>
              <a:t>The definitive link to an irreversible, debilitating disease in fetuses – microcephaly – according to the World Health Organization (WHO)</a:t>
            </a:r>
          </a:p>
          <a:p>
            <a:pPr marL="171450" lvl="0" indent="-171450">
              <a:buFont typeface="Arial" panose="020B0604020202020204" pitchFamily="34" charset="0"/>
              <a:buChar char="•"/>
            </a:pPr>
            <a:r>
              <a:rPr lang="en-US" dirty="0"/>
              <a:t>The </a:t>
            </a:r>
            <a:r>
              <a:rPr lang="en-US" u="sng" dirty="0">
                <a:hlinkClick r:id="rId4"/>
              </a:rPr>
              <a:t>possible link</a:t>
            </a:r>
            <a:r>
              <a:rPr lang="en-US" dirty="0"/>
              <a:t> to premature birth, eye problems and other neurological conditions in babies born to mothers who were infected while pregnant.</a:t>
            </a:r>
          </a:p>
          <a:p>
            <a:pPr marL="171450" lvl="0" indent="-171450">
              <a:buFont typeface="Arial" panose="020B0604020202020204" pitchFamily="34" charset="0"/>
              <a:buChar char="•"/>
            </a:pPr>
            <a:r>
              <a:rPr lang="en-US" dirty="0"/>
              <a:t>The virus does not have a medicinal cure or developed vaccine for prevention</a:t>
            </a:r>
          </a:p>
          <a:p>
            <a:pPr marL="171450" lvl="0" indent="-171450">
              <a:buFont typeface="Arial" panose="020B0604020202020204" pitchFamily="34" charset="0"/>
              <a:buChar char="•"/>
            </a:pPr>
            <a:r>
              <a:rPr lang="en-US" dirty="0"/>
              <a:t>It can be spread through Aedes aegypti mosquitos, which can now be found as far north as </a:t>
            </a:r>
            <a:r>
              <a:rPr lang="en-US" u="sng" dirty="0">
                <a:hlinkClick r:id="rId4"/>
              </a:rPr>
              <a:t>San Francisco and New York</a:t>
            </a:r>
            <a:r>
              <a:rPr lang="en-US" dirty="0"/>
              <a:t>, and, most recently confirmed, through sexual transmission</a:t>
            </a:r>
          </a:p>
          <a:p>
            <a:pPr marL="171450" lvl="0" indent="-171450">
              <a:buFont typeface="Arial" panose="020B0604020202020204" pitchFamily="34" charset="0"/>
              <a:buChar char="•"/>
            </a:pPr>
            <a:r>
              <a:rPr lang="en-US" dirty="0"/>
              <a:t>The virus only affects one in five people so that symptoms present; the other four out of five people show no symptoms and thus carry the virus unknowingly, which means they could spread it to another person through sexual transmission or through their blood.</a:t>
            </a:r>
          </a:p>
          <a:p>
            <a:pPr marL="171450" lvl="0" indent="-171450">
              <a:buFont typeface="Arial" panose="020B0604020202020204" pitchFamily="34" charset="0"/>
              <a:buChar char="•"/>
            </a:pPr>
            <a:r>
              <a:rPr lang="en-US" dirty="0"/>
              <a:t>Beyond affecting developing fetuses, the virus has been linked to neurological diseases that attach brain cells and the spine, causing paralysis in people and </a:t>
            </a:r>
            <a:r>
              <a:rPr lang="en-US" u="sng" dirty="0">
                <a:hlinkClick r:id="rId5"/>
              </a:rPr>
              <a:t>other symptoms that are similar to Multiple Sclerosis</a:t>
            </a:r>
            <a:r>
              <a:rPr lang="en-US" dirty="0"/>
              <a:t> (MS).</a:t>
            </a:r>
          </a:p>
          <a:p>
            <a:endParaRPr lang="en-US" dirty="0"/>
          </a:p>
        </p:txBody>
      </p:sp>
      <p:sp>
        <p:nvSpPr>
          <p:cNvPr id="4" name="Slide Number Placeholder 3"/>
          <p:cNvSpPr>
            <a:spLocks noGrp="1"/>
          </p:cNvSpPr>
          <p:nvPr>
            <p:ph type="sldNum" sz="quarter" idx="10"/>
          </p:nvPr>
        </p:nvSpPr>
        <p:spPr/>
        <p:txBody>
          <a:bodyPr/>
          <a:lstStyle/>
          <a:p>
            <a:fld id="{DB67AB44-EA02-450E-BFC4-66CE0FB2C333}" type="slidenum">
              <a:rPr lang="en-US" smtClean="0"/>
              <a:t>2</a:t>
            </a:fld>
            <a:endParaRPr lang="en-US" dirty="0"/>
          </a:p>
        </p:txBody>
      </p:sp>
    </p:spTree>
    <p:extLst>
      <p:ext uri="{BB962C8B-B14F-4D97-AF65-F5344CB8AC3E}">
        <p14:creationId xmlns:p14="http://schemas.microsoft.com/office/powerpoint/2010/main" val="2865400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Benefits subnet:</a:t>
            </a:r>
          </a:p>
          <a:p>
            <a:r>
              <a:rPr lang="en-US" dirty="0"/>
              <a:t>Political</a:t>
            </a:r>
            <a:r>
              <a:rPr lang="en-US" baseline="0" dirty="0"/>
              <a:t> – for politicians, there could be quick and delayed benefits, depending on the alternative</a:t>
            </a:r>
          </a:p>
          <a:p>
            <a:r>
              <a:rPr lang="en-US" baseline="0" dirty="0"/>
              <a:t>Social – do any of the alternatives offer short-term benefits in the increased awareness for foreign travelers, locals and nationals in the regions affected?</a:t>
            </a:r>
          </a:p>
        </p:txBody>
      </p:sp>
      <p:sp>
        <p:nvSpPr>
          <p:cNvPr id="4" name="Slide Number Placeholder 3"/>
          <p:cNvSpPr>
            <a:spLocks noGrp="1"/>
          </p:cNvSpPr>
          <p:nvPr>
            <p:ph type="sldNum" sz="quarter" idx="10"/>
          </p:nvPr>
        </p:nvSpPr>
        <p:spPr/>
        <p:txBody>
          <a:bodyPr/>
          <a:lstStyle/>
          <a:p>
            <a:fld id="{DB67AB44-EA02-450E-BFC4-66CE0FB2C333}" type="slidenum">
              <a:rPr lang="en-US" smtClean="0"/>
              <a:t>6</a:t>
            </a:fld>
            <a:endParaRPr lang="en-US" dirty="0"/>
          </a:p>
        </p:txBody>
      </p:sp>
    </p:spTree>
    <p:extLst>
      <p:ext uri="{BB962C8B-B14F-4D97-AF65-F5344CB8AC3E}">
        <p14:creationId xmlns:p14="http://schemas.microsoft.com/office/powerpoint/2010/main" val="2052024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a:t>
            </a:r>
            <a:r>
              <a:rPr lang="en-US" baseline="0" dirty="0"/>
              <a:t> the sensitivity here, under Benefits, education is always the top alternatives, with do nothing consistently as the bottom, signifying that these results are stable. </a:t>
            </a:r>
            <a:endParaRPr lang="en-US" dirty="0"/>
          </a:p>
        </p:txBody>
      </p:sp>
      <p:sp>
        <p:nvSpPr>
          <p:cNvPr id="4" name="Slide Number Placeholder 3"/>
          <p:cNvSpPr>
            <a:spLocks noGrp="1"/>
          </p:cNvSpPr>
          <p:nvPr>
            <p:ph type="sldNum" sz="quarter" idx="10"/>
          </p:nvPr>
        </p:nvSpPr>
        <p:spPr/>
        <p:txBody>
          <a:bodyPr/>
          <a:lstStyle/>
          <a:p>
            <a:fld id="{DB67AB44-EA02-450E-BFC4-66CE0FB2C333}" type="slidenum">
              <a:rPr lang="en-US" smtClean="0"/>
              <a:t>8</a:t>
            </a:fld>
            <a:endParaRPr lang="en-US" dirty="0"/>
          </a:p>
        </p:txBody>
      </p:sp>
    </p:spTree>
    <p:extLst>
      <p:ext uri="{BB962C8B-B14F-4D97-AF65-F5344CB8AC3E}">
        <p14:creationId xmlns:p14="http://schemas.microsoft.com/office/powerpoint/2010/main" val="176728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Economic – each alternative will likely drive</a:t>
            </a:r>
            <a:r>
              <a:rPr lang="en-US" baseline="0" dirty="0"/>
              <a:t> profits to a sector –</a:t>
            </a:r>
            <a:r>
              <a:rPr lang="en-US" dirty="0"/>
              <a:t> either public</a:t>
            </a:r>
            <a:r>
              <a:rPr lang="en-US" baseline="0" dirty="0"/>
              <a:t> or private </a:t>
            </a:r>
          </a:p>
          <a:p>
            <a:r>
              <a:rPr lang="en-US" baseline="0" dirty="0"/>
              <a:t>Political – any long-term benefits on the international scale (U.S. and Latin America, Latin America and Europe) and National levels (between neighboring countries in areas affected by the virus)? </a:t>
            </a:r>
          </a:p>
          <a:p>
            <a:r>
              <a:rPr lang="en-US" baseline="0" dirty="0"/>
              <a:t>Social – long-term benefits for reducing the impact for adults (not getting the disease or developing MS-like symptoms) and unborn children (not suffering from microcephaly or other poor development problems)?</a:t>
            </a:r>
            <a:endParaRPr lang="en-US" dirty="0"/>
          </a:p>
        </p:txBody>
      </p:sp>
      <p:sp>
        <p:nvSpPr>
          <p:cNvPr id="4" name="Slide Number Placeholder 3"/>
          <p:cNvSpPr>
            <a:spLocks noGrp="1"/>
          </p:cNvSpPr>
          <p:nvPr>
            <p:ph type="sldNum" sz="quarter" idx="10"/>
          </p:nvPr>
        </p:nvSpPr>
        <p:spPr/>
        <p:txBody>
          <a:bodyPr/>
          <a:lstStyle/>
          <a:p>
            <a:fld id="{DB67AB44-EA02-450E-BFC4-66CE0FB2C333}" type="slidenum">
              <a:rPr lang="en-US" smtClean="0"/>
              <a:t>9</a:t>
            </a:fld>
            <a:endParaRPr lang="en-US" dirty="0"/>
          </a:p>
        </p:txBody>
      </p:sp>
    </p:spTree>
    <p:extLst>
      <p:ext uri="{BB962C8B-B14F-4D97-AF65-F5344CB8AC3E}">
        <p14:creationId xmlns:p14="http://schemas.microsoft.com/office/powerpoint/2010/main" val="754094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for the pharmaceutical option:</a:t>
            </a:r>
          </a:p>
          <a:p>
            <a:endParaRPr lang="en-US" dirty="0"/>
          </a:p>
          <a:p>
            <a:r>
              <a:rPr lang="en-US" sz="1200" kern="1200" dirty="0">
                <a:solidFill>
                  <a:schemeClr val="tx1"/>
                </a:solidFill>
                <a:effectLst/>
                <a:latin typeface="+mn-lt"/>
                <a:ea typeface="+mn-ea"/>
                <a:cs typeface="+mn-cs"/>
              </a:rPr>
              <a:t>For the purpose of this model, and from a health organization perspective, the pharmaceutical option would be invest millions – possibly billions – of dollars into a Zika virus vaccine. While this may take a lot of money and time to research, develop and test, in the long-term, preventing the virus altogether will have the biggest impact on stopping the spread of the disease and the other effects it is causing such as microcephaly and other nervous system diseases. </a:t>
            </a:r>
          </a:p>
          <a:p>
            <a:r>
              <a:rPr lang="en-US" sz="1200" kern="1200" dirty="0">
                <a:solidFill>
                  <a:schemeClr val="tx1"/>
                </a:solidFill>
                <a:effectLst/>
                <a:latin typeface="+mn-lt"/>
                <a:ea typeface="+mn-ea"/>
                <a:cs typeface="+mn-cs"/>
              </a:rPr>
              <a:t>The pharmaceutical option may also introduce possible treatments for other viruses that act in a similar manner to the Zika virus, such as targeting the nervous system. It may also introduce some vaccines for diseases that spread in a similar manner (through mosquitos) and also cause flu-like symptoms and possibly death, such as </a:t>
            </a:r>
            <a:r>
              <a:rPr lang="en-US" sz="1200" u="sng" kern="1200" dirty="0">
                <a:solidFill>
                  <a:schemeClr val="tx1"/>
                </a:solidFill>
                <a:effectLst/>
                <a:latin typeface="+mn-lt"/>
                <a:ea typeface="+mn-ea"/>
                <a:cs typeface="+mn-cs"/>
                <a:hlinkClick r:id="rId3"/>
              </a:rPr>
              <a:t>dengue</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hlinkClick r:id="rId4"/>
              </a:rPr>
              <a:t>chikungunya</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B67AB44-EA02-450E-BFC4-66CE0FB2C333}" type="slidenum">
              <a:rPr lang="en-US" smtClean="0"/>
              <a:t>10</a:t>
            </a:fld>
            <a:endParaRPr lang="en-US" dirty="0"/>
          </a:p>
        </p:txBody>
      </p:sp>
    </p:spTree>
    <p:extLst>
      <p:ext uri="{BB962C8B-B14F-4D97-AF65-F5344CB8AC3E}">
        <p14:creationId xmlns:p14="http://schemas.microsoft.com/office/powerpoint/2010/main" val="120426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Economic</a:t>
            </a:r>
            <a:r>
              <a:rPr lang="en-US" baseline="0" dirty="0"/>
              <a:t> – is the alternative expensive in the short term? Long term? Could the alternative negatively impact commerce on local, international and national scales? </a:t>
            </a:r>
          </a:p>
          <a:p>
            <a:r>
              <a:rPr lang="en-US" baseline="0" dirty="0"/>
              <a:t>Political – could the alterative cost politicians, or political parties, with a damaged reputation on a local, national or international level?</a:t>
            </a:r>
          </a:p>
          <a:p>
            <a:r>
              <a:rPr lang="en-US" baseline="0" dirty="0"/>
              <a:t>Environmental – do the alternatives have the potential for short term damage? Long term damage? To the agriculture/water supplies. </a:t>
            </a:r>
          </a:p>
          <a:p>
            <a:r>
              <a:rPr lang="en-US" baseline="0" dirty="0"/>
              <a:t>Social – do the alternatives impact individuals, communities or countries where they may gain prevention for the Zika virus but lose part of their culture or way of life?</a:t>
            </a:r>
            <a:endParaRPr lang="en-US" dirty="0"/>
          </a:p>
        </p:txBody>
      </p:sp>
      <p:sp>
        <p:nvSpPr>
          <p:cNvPr id="4" name="Slide Number Placeholder 3"/>
          <p:cNvSpPr>
            <a:spLocks noGrp="1"/>
          </p:cNvSpPr>
          <p:nvPr>
            <p:ph type="sldNum" sz="quarter" idx="10"/>
          </p:nvPr>
        </p:nvSpPr>
        <p:spPr/>
        <p:txBody>
          <a:bodyPr/>
          <a:lstStyle/>
          <a:p>
            <a:fld id="{DB67AB44-EA02-450E-BFC4-66CE0FB2C333}" type="slidenum">
              <a:rPr lang="en-US" smtClean="0"/>
              <a:t>11</a:t>
            </a:fld>
            <a:endParaRPr lang="en-US" dirty="0"/>
          </a:p>
        </p:txBody>
      </p:sp>
    </p:spTree>
    <p:extLst>
      <p:ext uri="{BB962C8B-B14F-4D97-AF65-F5344CB8AC3E}">
        <p14:creationId xmlns:p14="http://schemas.microsoft.com/office/powerpoint/2010/main" val="2901520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Economic</a:t>
            </a:r>
            <a:r>
              <a:rPr lang="en-US" baseline="0" dirty="0"/>
              <a:t> – Are there risks for the alternatives to impact traveling? What about reducing tourism and thus revenue needed to sustain some of the local economies? </a:t>
            </a:r>
          </a:p>
          <a:p>
            <a:r>
              <a:rPr lang="en-US" baseline="0" dirty="0"/>
              <a:t>Political – do alternatives pose a risk for politicians long-term or short-term? And local/national laws and relationships?</a:t>
            </a:r>
          </a:p>
          <a:p>
            <a:r>
              <a:rPr lang="en-US" baseline="0" dirty="0"/>
              <a:t>Environmental – do the alternatives pose any unknown or potential risks to the environment, long term or short term?</a:t>
            </a:r>
          </a:p>
          <a:p>
            <a:r>
              <a:rPr lang="en-US" baseline="0" dirty="0"/>
              <a:t>Social – do the alternatives pose the risk to harm citizens – via population reduction, personal/physical safety, political unrest? </a:t>
            </a:r>
            <a:endParaRPr lang="en-US" dirty="0"/>
          </a:p>
        </p:txBody>
      </p:sp>
      <p:sp>
        <p:nvSpPr>
          <p:cNvPr id="4" name="Slide Number Placeholder 3"/>
          <p:cNvSpPr>
            <a:spLocks noGrp="1"/>
          </p:cNvSpPr>
          <p:nvPr>
            <p:ph type="sldNum" sz="quarter" idx="10"/>
          </p:nvPr>
        </p:nvSpPr>
        <p:spPr/>
        <p:txBody>
          <a:bodyPr/>
          <a:lstStyle/>
          <a:p>
            <a:fld id="{DB67AB44-EA02-450E-BFC4-66CE0FB2C333}" type="slidenum">
              <a:rPr lang="en-US" smtClean="0"/>
              <a:t>13</a:t>
            </a:fld>
            <a:endParaRPr lang="en-US" dirty="0"/>
          </a:p>
        </p:txBody>
      </p:sp>
    </p:spTree>
    <p:extLst>
      <p:ext uri="{BB962C8B-B14F-4D97-AF65-F5344CB8AC3E}">
        <p14:creationId xmlns:p14="http://schemas.microsoft.com/office/powerpoint/2010/main" val="630599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latin typeface="Arial Narrow" panose="020B0606020202030204" pitchFamily="34" charset="0"/>
              </a:rPr>
              <a:t>(short term – best solution)</a:t>
            </a:r>
            <a:endParaRPr lang="en-US" dirty="0"/>
          </a:p>
        </p:txBody>
      </p:sp>
      <p:sp>
        <p:nvSpPr>
          <p:cNvPr id="4" name="Slide Number Placeholder 3"/>
          <p:cNvSpPr>
            <a:spLocks noGrp="1"/>
          </p:cNvSpPr>
          <p:nvPr>
            <p:ph type="sldNum" sz="quarter" idx="10"/>
          </p:nvPr>
        </p:nvSpPr>
        <p:spPr/>
        <p:txBody>
          <a:bodyPr/>
          <a:lstStyle/>
          <a:p>
            <a:fld id="{DB67AB44-EA02-450E-BFC4-66CE0FB2C333}" type="slidenum">
              <a:rPr lang="en-US" smtClean="0"/>
              <a:t>15</a:t>
            </a:fld>
            <a:endParaRPr lang="en-US" dirty="0"/>
          </a:p>
        </p:txBody>
      </p:sp>
    </p:spTree>
    <p:extLst>
      <p:ext uri="{BB962C8B-B14F-4D97-AF65-F5344CB8AC3E}">
        <p14:creationId xmlns:p14="http://schemas.microsoft.com/office/powerpoint/2010/main" val="3213002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C73493-C14C-44F0-B5A4-97AF5DFB4458}" type="datetime1">
              <a:rPr lang="en-US" smtClean="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1C6C5-36EA-4A46-B947-BB323C8E0A0C}" type="slidenum">
              <a:rPr lang="en-US" smtClean="0"/>
              <a:t>‹#›</a:t>
            </a:fld>
            <a:endParaRPr lang="en-US" dirty="0"/>
          </a:p>
        </p:txBody>
      </p:sp>
    </p:spTree>
    <p:extLst>
      <p:ext uri="{BB962C8B-B14F-4D97-AF65-F5344CB8AC3E}">
        <p14:creationId xmlns:p14="http://schemas.microsoft.com/office/powerpoint/2010/main" val="1457715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299ECE-F19D-4B08-AF3E-5B282D09380B}" type="datetime1">
              <a:rPr lang="en-US" smtClean="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1C6C5-36EA-4A46-B947-BB323C8E0A0C}" type="slidenum">
              <a:rPr lang="en-US" smtClean="0"/>
              <a:t>‹#›</a:t>
            </a:fld>
            <a:endParaRPr lang="en-US" dirty="0"/>
          </a:p>
        </p:txBody>
      </p:sp>
    </p:spTree>
    <p:extLst>
      <p:ext uri="{BB962C8B-B14F-4D97-AF65-F5344CB8AC3E}">
        <p14:creationId xmlns:p14="http://schemas.microsoft.com/office/powerpoint/2010/main" val="256906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F78A0A-7B59-4C8D-BF57-8DFA242A8DEA}" type="datetime1">
              <a:rPr lang="en-US" smtClean="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1C6C5-36EA-4A46-B947-BB323C8E0A0C}" type="slidenum">
              <a:rPr lang="en-US" smtClean="0"/>
              <a:t>‹#›</a:t>
            </a:fld>
            <a:endParaRPr lang="en-US" dirty="0"/>
          </a:p>
        </p:txBody>
      </p:sp>
    </p:spTree>
    <p:extLst>
      <p:ext uri="{BB962C8B-B14F-4D97-AF65-F5344CB8AC3E}">
        <p14:creationId xmlns:p14="http://schemas.microsoft.com/office/powerpoint/2010/main" val="9044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F5413D-9AE9-4CDB-9C3A-4FFAE244002C}" type="datetime1">
              <a:rPr lang="en-US" smtClean="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1C6C5-36EA-4A46-B947-BB323C8E0A0C}" type="slidenum">
              <a:rPr lang="en-US" smtClean="0"/>
              <a:t>‹#›</a:t>
            </a:fld>
            <a:endParaRPr lang="en-US" dirty="0"/>
          </a:p>
        </p:txBody>
      </p:sp>
    </p:spTree>
    <p:extLst>
      <p:ext uri="{BB962C8B-B14F-4D97-AF65-F5344CB8AC3E}">
        <p14:creationId xmlns:p14="http://schemas.microsoft.com/office/powerpoint/2010/main" val="1805014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1B70BF-B8A1-4ADA-9465-D57E0C2FCE70}" type="datetime1">
              <a:rPr lang="en-US" smtClean="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81C6C5-36EA-4A46-B947-BB323C8E0A0C}" type="slidenum">
              <a:rPr lang="en-US" smtClean="0"/>
              <a:t>‹#›</a:t>
            </a:fld>
            <a:endParaRPr lang="en-US" dirty="0"/>
          </a:p>
        </p:txBody>
      </p:sp>
    </p:spTree>
    <p:extLst>
      <p:ext uri="{BB962C8B-B14F-4D97-AF65-F5344CB8AC3E}">
        <p14:creationId xmlns:p14="http://schemas.microsoft.com/office/powerpoint/2010/main" val="394182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F30A26-6A9A-4BAB-9941-D7B34D9A2F07}" type="datetime1">
              <a:rPr lang="en-US" smtClean="0"/>
              <a:t>4/19/2016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81C6C5-36EA-4A46-B947-BB323C8E0A0C}" type="slidenum">
              <a:rPr lang="en-US" smtClean="0"/>
              <a:t>‹#›</a:t>
            </a:fld>
            <a:endParaRPr lang="en-US" dirty="0"/>
          </a:p>
        </p:txBody>
      </p:sp>
    </p:spTree>
    <p:extLst>
      <p:ext uri="{BB962C8B-B14F-4D97-AF65-F5344CB8AC3E}">
        <p14:creationId xmlns:p14="http://schemas.microsoft.com/office/powerpoint/2010/main" val="3697936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058C6A-BC78-4EF0-85B5-144A09380476}" type="datetime1">
              <a:rPr lang="en-US" smtClean="0"/>
              <a:t>4/19/2016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81C6C5-36EA-4A46-B947-BB323C8E0A0C}" type="slidenum">
              <a:rPr lang="en-US" smtClean="0"/>
              <a:t>‹#›</a:t>
            </a:fld>
            <a:endParaRPr lang="en-US" dirty="0"/>
          </a:p>
        </p:txBody>
      </p:sp>
    </p:spTree>
    <p:extLst>
      <p:ext uri="{BB962C8B-B14F-4D97-AF65-F5344CB8AC3E}">
        <p14:creationId xmlns:p14="http://schemas.microsoft.com/office/powerpoint/2010/main" val="3903688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A01A15-0C91-4CBC-99D3-3CD78EAF1D8A}" type="datetime1">
              <a:rPr lang="en-US" smtClean="0"/>
              <a:t>4/19/2016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81C6C5-36EA-4A46-B947-BB323C8E0A0C}" type="slidenum">
              <a:rPr lang="en-US" smtClean="0"/>
              <a:t>‹#›</a:t>
            </a:fld>
            <a:endParaRPr lang="en-US" dirty="0"/>
          </a:p>
        </p:txBody>
      </p:sp>
    </p:spTree>
    <p:extLst>
      <p:ext uri="{BB962C8B-B14F-4D97-AF65-F5344CB8AC3E}">
        <p14:creationId xmlns:p14="http://schemas.microsoft.com/office/powerpoint/2010/main" val="2658491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0E3A62-8497-4305-A315-40DF3ED9E443}" type="datetime1">
              <a:rPr lang="en-US" smtClean="0"/>
              <a:t>4/19/2016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81C6C5-36EA-4A46-B947-BB323C8E0A0C}" type="slidenum">
              <a:rPr lang="en-US" smtClean="0"/>
              <a:t>‹#›</a:t>
            </a:fld>
            <a:endParaRPr lang="en-US" dirty="0"/>
          </a:p>
        </p:txBody>
      </p:sp>
    </p:spTree>
    <p:extLst>
      <p:ext uri="{BB962C8B-B14F-4D97-AF65-F5344CB8AC3E}">
        <p14:creationId xmlns:p14="http://schemas.microsoft.com/office/powerpoint/2010/main" val="3184449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CD25FD-CF36-42DA-B3A7-CFBA8570F1B0}" type="datetime1">
              <a:rPr lang="en-US" smtClean="0"/>
              <a:t>4/19/2016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81C6C5-36EA-4A46-B947-BB323C8E0A0C}" type="slidenum">
              <a:rPr lang="en-US" smtClean="0"/>
              <a:t>‹#›</a:t>
            </a:fld>
            <a:endParaRPr lang="en-US" dirty="0"/>
          </a:p>
        </p:txBody>
      </p:sp>
    </p:spTree>
    <p:extLst>
      <p:ext uri="{BB962C8B-B14F-4D97-AF65-F5344CB8AC3E}">
        <p14:creationId xmlns:p14="http://schemas.microsoft.com/office/powerpoint/2010/main" val="183628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3913CD-2849-44F2-942D-D54C13A00C7B}" type="datetime1">
              <a:rPr lang="en-US" smtClean="0"/>
              <a:t>4/19/2016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81C6C5-36EA-4A46-B947-BB323C8E0A0C}" type="slidenum">
              <a:rPr lang="en-US" smtClean="0"/>
              <a:t>‹#›</a:t>
            </a:fld>
            <a:endParaRPr lang="en-US" dirty="0"/>
          </a:p>
        </p:txBody>
      </p:sp>
    </p:spTree>
    <p:extLst>
      <p:ext uri="{BB962C8B-B14F-4D97-AF65-F5344CB8AC3E}">
        <p14:creationId xmlns:p14="http://schemas.microsoft.com/office/powerpoint/2010/main" val="3691585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11502-3B8A-4868-92F8-FD96CF462B34}" type="datetime1">
              <a:rPr lang="en-US" smtClean="0"/>
              <a:t>4/19/2016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1C6C5-36EA-4A46-B947-BB323C8E0A0C}" type="slidenum">
              <a:rPr lang="en-US" smtClean="0"/>
              <a:t>‹#›</a:t>
            </a:fld>
            <a:endParaRPr lang="en-US" dirty="0"/>
          </a:p>
        </p:txBody>
      </p:sp>
    </p:spTree>
    <p:extLst>
      <p:ext uri="{BB962C8B-B14F-4D97-AF65-F5344CB8AC3E}">
        <p14:creationId xmlns:p14="http://schemas.microsoft.com/office/powerpoint/2010/main" val="2569396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7000" r="-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9699" y="2609969"/>
            <a:ext cx="7772400" cy="2387600"/>
          </a:xfrm>
        </p:spPr>
        <p:txBody>
          <a:bodyPr>
            <a:normAutofit/>
          </a:bodyPr>
          <a:lstStyle/>
          <a:p>
            <a:r>
              <a:rPr lang="en-US" dirty="0">
                <a:latin typeface="Arial Narrow" panose="020B0606020202030204" pitchFamily="34" charset="0"/>
              </a:rPr>
              <a:t>Zika Virus</a:t>
            </a:r>
            <a:br>
              <a:rPr lang="en-US" dirty="0">
                <a:latin typeface="Arial Narrow" panose="020B0606020202030204" pitchFamily="34" charset="0"/>
              </a:rPr>
            </a:br>
            <a:r>
              <a:rPr lang="en-US" sz="4400" i="1" dirty="0">
                <a:latin typeface="Arial Narrow" panose="020B0606020202030204" pitchFamily="34" charset="0"/>
              </a:rPr>
              <a:t>What’s the Best Option to Slow the Spread of the Virus and its Impact?</a:t>
            </a:r>
          </a:p>
        </p:txBody>
      </p:sp>
      <p:sp>
        <p:nvSpPr>
          <p:cNvPr id="59" name="TextBox 58"/>
          <p:cNvSpPr txBox="1"/>
          <p:nvPr/>
        </p:nvSpPr>
        <p:spPr>
          <a:xfrm>
            <a:off x="2394756" y="5262277"/>
            <a:ext cx="4348518" cy="1015663"/>
          </a:xfrm>
          <a:prstGeom prst="rect">
            <a:avLst/>
          </a:prstGeom>
          <a:noFill/>
        </p:spPr>
        <p:txBody>
          <a:bodyPr wrap="square" rtlCol="0">
            <a:spAutoFit/>
          </a:bodyPr>
          <a:lstStyle/>
          <a:p>
            <a:pPr algn="ctr"/>
            <a:r>
              <a:rPr lang="en-US" sz="2000" b="1" dirty="0">
                <a:latin typeface="Arial Narrow" panose="020B0606020202030204" pitchFamily="34" charset="0"/>
              </a:rPr>
              <a:t>Jason Hogan – jch79@pitt.edu</a:t>
            </a:r>
          </a:p>
          <a:p>
            <a:pPr algn="ctr"/>
            <a:r>
              <a:rPr lang="en-US" sz="2000" b="1" dirty="0">
                <a:latin typeface="Arial Narrow" panose="020B0606020202030204" pitchFamily="34" charset="0"/>
              </a:rPr>
              <a:t>Megan Hogan – meganhogan@pitt.edu</a:t>
            </a:r>
          </a:p>
          <a:p>
            <a:pPr algn="ctr"/>
            <a:r>
              <a:rPr lang="en-US" sz="2000" b="1" dirty="0">
                <a:latin typeface="Arial Narrow" panose="020B0606020202030204" pitchFamily="34" charset="0"/>
              </a:rPr>
              <a:t>April 2016</a:t>
            </a:r>
          </a:p>
        </p:txBody>
      </p:sp>
    </p:spTree>
    <p:extLst>
      <p:ext uri="{BB962C8B-B14F-4D97-AF65-F5344CB8AC3E}">
        <p14:creationId xmlns:p14="http://schemas.microsoft.com/office/powerpoint/2010/main" val="1294371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479"/>
            <a:ext cx="7886700" cy="904116"/>
          </a:xfrm>
          <a:solidFill>
            <a:schemeClr val="tx1">
              <a:lumMod val="50000"/>
              <a:lumOff val="50000"/>
            </a:schemeClr>
          </a:solidFill>
        </p:spPr>
        <p:txBody>
          <a:bodyPr/>
          <a:lstStyle/>
          <a:p>
            <a:r>
              <a:rPr lang="en-US" dirty="0">
                <a:latin typeface="Arial Narrow" panose="020B0606020202030204" pitchFamily="34" charset="0"/>
              </a:rPr>
              <a:t> </a:t>
            </a:r>
            <a:r>
              <a:rPr lang="en-US" dirty="0">
                <a:solidFill>
                  <a:schemeClr val="bg1"/>
                </a:solidFill>
                <a:latin typeface="Arial Narrow" panose="020B0606020202030204" pitchFamily="34" charset="0"/>
              </a:rPr>
              <a:t>OPPORTUNITIES PRIORTIES</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5169" y="2017316"/>
            <a:ext cx="7191531" cy="3194844"/>
          </a:xfrm>
        </p:spPr>
      </p:pic>
      <p:sp>
        <p:nvSpPr>
          <p:cNvPr id="4" name="Slide Number Placeholder 3"/>
          <p:cNvSpPr>
            <a:spLocks noGrp="1"/>
          </p:cNvSpPr>
          <p:nvPr>
            <p:ph type="sldNum" sz="quarter" idx="12"/>
          </p:nvPr>
        </p:nvSpPr>
        <p:spPr/>
        <p:txBody>
          <a:bodyPr/>
          <a:lstStyle/>
          <a:p>
            <a:fld id="{9081C6C5-36EA-4A46-B947-BB323C8E0A0C}" type="slidenum">
              <a:rPr lang="en-US" smtClean="0"/>
              <a:t>10</a:t>
            </a:fld>
            <a:endParaRPr lang="en-US" dirty="0"/>
          </a:p>
        </p:txBody>
      </p:sp>
      <p:sp>
        <p:nvSpPr>
          <p:cNvPr id="6" name="Rectangle 5"/>
          <p:cNvSpPr/>
          <p:nvPr/>
        </p:nvSpPr>
        <p:spPr>
          <a:xfrm>
            <a:off x="695168" y="4443414"/>
            <a:ext cx="5934231" cy="3000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20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1C6C5-36EA-4A46-B947-BB323C8E0A0C}" type="slidenum">
              <a:rPr lang="en-US" smtClean="0"/>
              <a:t>11</a:t>
            </a:fld>
            <a:endParaRPr lang="en-US" dirty="0"/>
          </a:p>
        </p:txBody>
      </p:sp>
      <p:sp>
        <p:nvSpPr>
          <p:cNvPr id="5" name="Title 1"/>
          <p:cNvSpPr txBox="1">
            <a:spLocks/>
          </p:cNvSpPr>
          <p:nvPr/>
        </p:nvSpPr>
        <p:spPr>
          <a:xfrm>
            <a:off x="0" y="351479"/>
            <a:ext cx="7886700" cy="904116"/>
          </a:xfrm>
          <a:prstGeom prst="rect">
            <a:avLst/>
          </a:prstGeom>
          <a:solidFill>
            <a:schemeClr val="tx1">
              <a:lumMod val="50000"/>
              <a:lumOff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Arial Narrow" panose="020B0606020202030204" pitchFamily="34" charset="0"/>
              </a:rPr>
              <a:t> </a:t>
            </a:r>
            <a:r>
              <a:rPr lang="en-US" dirty="0">
                <a:solidFill>
                  <a:schemeClr val="bg1"/>
                </a:solidFill>
                <a:latin typeface="Arial Narrow" panose="020B0606020202030204" pitchFamily="34" charset="0"/>
              </a:rPr>
              <a:t>COSTS SUBNETS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162" y="1471613"/>
            <a:ext cx="8643938" cy="4321969"/>
          </a:xfrm>
          <a:prstGeom prst="rect">
            <a:avLst/>
          </a:prstGeom>
        </p:spPr>
      </p:pic>
    </p:spTree>
    <p:extLst>
      <p:ext uri="{BB962C8B-B14F-4D97-AF65-F5344CB8AC3E}">
        <p14:creationId xmlns:p14="http://schemas.microsoft.com/office/powerpoint/2010/main" val="3611729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479"/>
            <a:ext cx="7886700" cy="904116"/>
          </a:xfrm>
          <a:solidFill>
            <a:schemeClr val="tx1">
              <a:lumMod val="50000"/>
              <a:lumOff val="50000"/>
            </a:schemeClr>
          </a:solidFill>
        </p:spPr>
        <p:txBody>
          <a:bodyPr/>
          <a:lstStyle/>
          <a:p>
            <a:r>
              <a:rPr lang="en-US" dirty="0">
                <a:latin typeface="Arial Narrow" panose="020B0606020202030204" pitchFamily="34" charset="0"/>
              </a:rPr>
              <a:t> </a:t>
            </a:r>
            <a:r>
              <a:rPr lang="en-US" dirty="0">
                <a:solidFill>
                  <a:schemeClr val="bg1"/>
                </a:solidFill>
                <a:latin typeface="Arial Narrow" panose="020B0606020202030204" pitchFamily="34" charset="0"/>
              </a:rPr>
              <a:t>COSTS PRIORITIES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1506" y="1841500"/>
            <a:ext cx="5436019" cy="3317081"/>
          </a:xfrm>
        </p:spPr>
      </p:pic>
      <p:sp>
        <p:nvSpPr>
          <p:cNvPr id="4" name="Slide Number Placeholder 3"/>
          <p:cNvSpPr>
            <a:spLocks noGrp="1"/>
          </p:cNvSpPr>
          <p:nvPr>
            <p:ph type="sldNum" sz="quarter" idx="12"/>
          </p:nvPr>
        </p:nvSpPr>
        <p:spPr/>
        <p:txBody>
          <a:bodyPr/>
          <a:lstStyle/>
          <a:p>
            <a:fld id="{9081C6C5-36EA-4A46-B947-BB323C8E0A0C}" type="slidenum">
              <a:rPr lang="en-US" smtClean="0"/>
              <a:t>12</a:t>
            </a:fld>
            <a:endParaRPr lang="en-US" dirty="0"/>
          </a:p>
        </p:txBody>
      </p:sp>
      <p:sp>
        <p:nvSpPr>
          <p:cNvPr id="6" name="Rectangle 5"/>
          <p:cNvSpPr/>
          <p:nvPr/>
        </p:nvSpPr>
        <p:spPr>
          <a:xfrm>
            <a:off x="1270584" y="3643313"/>
            <a:ext cx="5757862" cy="4429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6883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81C6C5-36EA-4A46-B947-BB323C8E0A0C}" type="slidenum">
              <a:rPr lang="en-US" smtClean="0"/>
              <a:t>13</a:t>
            </a:fld>
            <a:endParaRPr lang="en-US" dirty="0"/>
          </a:p>
        </p:txBody>
      </p:sp>
      <p:sp>
        <p:nvSpPr>
          <p:cNvPr id="5" name="Title 1"/>
          <p:cNvSpPr txBox="1">
            <a:spLocks/>
          </p:cNvSpPr>
          <p:nvPr/>
        </p:nvSpPr>
        <p:spPr>
          <a:xfrm>
            <a:off x="0" y="351479"/>
            <a:ext cx="7886700" cy="904116"/>
          </a:xfrm>
          <a:prstGeom prst="rect">
            <a:avLst/>
          </a:prstGeom>
          <a:solidFill>
            <a:schemeClr val="tx1">
              <a:lumMod val="50000"/>
              <a:lumOff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Arial Narrow" panose="020B0606020202030204" pitchFamily="34" charset="0"/>
              </a:rPr>
              <a:t> </a:t>
            </a:r>
            <a:r>
              <a:rPr lang="en-US" dirty="0">
                <a:solidFill>
                  <a:schemeClr val="bg1"/>
                </a:solidFill>
                <a:latin typeface="Arial Narrow" panose="020B0606020202030204" pitchFamily="34" charset="0"/>
              </a:rPr>
              <a:t>RISK SUBNETS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08" y="1625160"/>
            <a:ext cx="8661592" cy="4189853"/>
          </a:xfrm>
          <a:prstGeom prst="rect">
            <a:avLst/>
          </a:prstGeom>
        </p:spPr>
      </p:pic>
    </p:spTree>
    <p:extLst>
      <p:ext uri="{BB962C8B-B14F-4D97-AF65-F5344CB8AC3E}">
        <p14:creationId xmlns:p14="http://schemas.microsoft.com/office/powerpoint/2010/main" val="3397642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479"/>
            <a:ext cx="7886700" cy="904116"/>
          </a:xfrm>
          <a:solidFill>
            <a:schemeClr val="tx1">
              <a:lumMod val="50000"/>
              <a:lumOff val="50000"/>
            </a:schemeClr>
          </a:solidFill>
        </p:spPr>
        <p:txBody>
          <a:bodyPr/>
          <a:lstStyle/>
          <a:p>
            <a:r>
              <a:rPr lang="en-US" dirty="0">
                <a:latin typeface="Arial Narrow" panose="020B0606020202030204" pitchFamily="34" charset="0"/>
              </a:rPr>
              <a:t> </a:t>
            </a:r>
            <a:r>
              <a:rPr lang="en-US" dirty="0">
                <a:solidFill>
                  <a:schemeClr val="bg1"/>
                </a:solidFill>
                <a:latin typeface="Arial Narrow" panose="020B0606020202030204" pitchFamily="34" charset="0"/>
              </a:rPr>
              <a:t>RISK PRIORITIES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8221" y="1626394"/>
            <a:ext cx="5989341" cy="3166269"/>
          </a:xfrm>
        </p:spPr>
      </p:pic>
      <p:sp>
        <p:nvSpPr>
          <p:cNvPr id="4" name="Slide Number Placeholder 3"/>
          <p:cNvSpPr>
            <a:spLocks noGrp="1"/>
          </p:cNvSpPr>
          <p:nvPr>
            <p:ph type="sldNum" sz="quarter" idx="12"/>
          </p:nvPr>
        </p:nvSpPr>
        <p:spPr/>
        <p:txBody>
          <a:bodyPr/>
          <a:lstStyle/>
          <a:p>
            <a:fld id="{9081C6C5-36EA-4A46-B947-BB323C8E0A0C}" type="slidenum">
              <a:rPr lang="en-US" smtClean="0"/>
              <a:t>14</a:t>
            </a:fld>
            <a:endParaRPr lang="en-US" dirty="0"/>
          </a:p>
        </p:txBody>
      </p:sp>
      <p:sp>
        <p:nvSpPr>
          <p:cNvPr id="6" name="Rectangle 5"/>
          <p:cNvSpPr/>
          <p:nvPr/>
        </p:nvSpPr>
        <p:spPr>
          <a:xfrm>
            <a:off x="1064419" y="2900363"/>
            <a:ext cx="5757862" cy="3286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1514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479"/>
            <a:ext cx="8636000" cy="904116"/>
          </a:xfrm>
          <a:solidFill>
            <a:schemeClr val="tx1">
              <a:lumMod val="50000"/>
              <a:lumOff val="50000"/>
            </a:schemeClr>
          </a:solidFill>
        </p:spPr>
        <p:txBody>
          <a:bodyPr>
            <a:normAutofit fontScale="90000"/>
          </a:bodyPr>
          <a:lstStyle/>
          <a:p>
            <a:r>
              <a:rPr lang="en-US" dirty="0">
                <a:latin typeface="Arial Narrow" panose="020B0606020202030204" pitchFamily="34" charset="0"/>
              </a:rPr>
              <a:t> </a:t>
            </a:r>
            <a:r>
              <a:rPr lang="en-US" dirty="0">
                <a:solidFill>
                  <a:schemeClr val="bg1"/>
                </a:solidFill>
                <a:latin typeface="Arial Narrow" panose="020B0606020202030204" pitchFamily="34" charset="0"/>
              </a:rPr>
              <a:t>OVERALL SYNTHESIS – </a:t>
            </a:r>
            <a:r>
              <a:rPr lang="en-US" cap="all" dirty="0">
                <a:solidFill>
                  <a:schemeClr val="bg1"/>
                </a:solidFill>
                <a:latin typeface="Arial Narrow" panose="020B0606020202030204" pitchFamily="34" charset="0"/>
              </a:rPr>
              <a:t>Multiplicative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3579" y="1723231"/>
            <a:ext cx="5876184" cy="3280569"/>
          </a:xfrm>
        </p:spPr>
      </p:pic>
      <p:sp>
        <p:nvSpPr>
          <p:cNvPr id="4" name="Slide Number Placeholder 3"/>
          <p:cNvSpPr>
            <a:spLocks noGrp="1"/>
          </p:cNvSpPr>
          <p:nvPr>
            <p:ph type="sldNum" sz="quarter" idx="12"/>
          </p:nvPr>
        </p:nvSpPr>
        <p:spPr/>
        <p:txBody>
          <a:bodyPr/>
          <a:lstStyle/>
          <a:p>
            <a:fld id="{9081C6C5-36EA-4A46-B947-BB323C8E0A0C}" type="slidenum">
              <a:rPr lang="en-US" smtClean="0"/>
              <a:t>15</a:t>
            </a:fld>
            <a:endParaRPr lang="en-US" dirty="0"/>
          </a:p>
        </p:txBody>
      </p:sp>
      <p:sp>
        <p:nvSpPr>
          <p:cNvPr id="6" name="Rectangle 5"/>
          <p:cNvSpPr/>
          <p:nvPr/>
        </p:nvSpPr>
        <p:spPr>
          <a:xfrm>
            <a:off x="1113579" y="3448785"/>
            <a:ext cx="5757862" cy="3286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3954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57198" y="2110521"/>
            <a:ext cx="8591375" cy="2247166"/>
          </a:xfrm>
          <a:prstGeom prst="rect">
            <a:avLst/>
          </a:prstGeom>
        </p:spPr>
      </p:pic>
      <p:sp>
        <p:nvSpPr>
          <p:cNvPr id="4" name="Slide Number Placeholder 3"/>
          <p:cNvSpPr>
            <a:spLocks noGrp="1"/>
          </p:cNvSpPr>
          <p:nvPr>
            <p:ph type="sldNum" sz="quarter" idx="12"/>
          </p:nvPr>
        </p:nvSpPr>
        <p:spPr/>
        <p:txBody>
          <a:bodyPr/>
          <a:lstStyle/>
          <a:p>
            <a:fld id="{9081C6C5-36EA-4A46-B947-BB323C8E0A0C}" type="slidenum">
              <a:rPr lang="en-US" smtClean="0"/>
              <a:t>16</a:t>
            </a:fld>
            <a:endParaRPr lang="en-US" dirty="0"/>
          </a:p>
        </p:txBody>
      </p:sp>
      <p:sp>
        <p:nvSpPr>
          <p:cNvPr id="6" name="Title 1"/>
          <p:cNvSpPr>
            <a:spLocks noGrp="1"/>
          </p:cNvSpPr>
          <p:nvPr>
            <p:ph type="title"/>
          </p:nvPr>
        </p:nvSpPr>
        <p:spPr>
          <a:xfrm>
            <a:off x="0" y="351479"/>
            <a:ext cx="8636000" cy="904116"/>
          </a:xfrm>
          <a:solidFill>
            <a:schemeClr val="tx1">
              <a:lumMod val="50000"/>
              <a:lumOff val="50000"/>
            </a:schemeClr>
          </a:solidFill>
        </p:spPr>
        <p:txBody>
          <a:bodyPr>
            <a:normAutofit/>
          </a:bodyPr>
          <a:lstStyle/>
          <a:p>
            <a:r>
              <a:rPr lang="en-US" dirty="0">
                <a:latin typeface="Arial Narrow" panose="020B0606020202030204" pitchFamily="34" charset="0"/>
              </a:rPr>
              <a:t> </a:t>
            </a:r>
            <a:r>
              <a:rPr lang="en-US" dirty="0">
                <a:solidFill>
                  <a:schemeClr val="bg1"/>
                </a:solidFill>
                <a:latin typeface="Arial Narrow" panose="020B0606020202030204" pitchFamily="34" charset="0"/>
              </a:rPr>
              <a:t>RATINGS</a:t>
            </a:r>
            <a:endParaRPr lang="en-US" cap="all" dirty="0">
              <a:solidFill>
                <a:schemeClr val="bg1"/>
              </a:solidFill>
              <a:latin typeface="Arial Narrow" panose="020B0606020202030204" pitchFamily="34" charset="0"/>
            </a:endParaRPr>
          </a:p>
        </p:txBody>
      </p:sp>
      <p:sp>
        <p:nvSpPr>
          <p:cNvPr id="7" name="Rectangle 6"/>
          <p:cNvSpPr/>
          <p:nvPr/>
        </p:nvSpPr>
        <p:spPr>
          <a:xfrm>
            <a:off x="6243638" y="2443162"/>
            <a:ext cx="1243012" cy="6572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57198" y="3234104"/>
            <a:ext cx="3538539" cy="2377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11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479"/>
            <a:ext cx="7886700" cy="904116"/>
          </a:xfrm>
          <a:solidFill>
            <a:schemeClr val="tx1">
              <a:lumMod val="50000"/>
              <a:lumOff val="50000"/>
            </a:schemeClr>
          </a:solidFill>
        </p:spPr>
        <p:txBody>
          <a:bodyPr>
            <a:normAutofit/>
          </a:bodyPr>
          <a:lstStyle/>
          <a:p>
            <a:r>
              <a:rPr lang="en-US" dirty="0">
                <a:latin typeface="Arial Narrow" panose="020B0606020202030204" pitchFamily="34" charset="0"/>
              </a:rPr>
              <a:t> </a:t>
            </a:r>
            <a:r>
              <a:rPr lang="en-US" dirty="0">
                <a:solidFill>
                  <a:schemeClr val="bg1"/>
                </a:solidFill>
                <a:latin typeface="Arial Narrow" panose="020B0606020202030204" pitchFamily="34" charset="0"/>
              </a:rPr>
              <a:t>OVERALL SYNTHESIS – </a:t>
            </a:r>
            <a:r>
              <a:rPr lang="en-US" altLang="en-US" dirty="0">
                <a:solidFill>
                  <a:schemeClr val="bg1"/>
                </a:solidFill>
                <a:latin typeface="Arial Narrow" panose="020B0606020202030204" pitchFamily="34" charset="0"/>
              </a:rPr>
              <a:t>ADDITIVE</a:t>
            </a:r>
            <a:endParaRPr lang="en-US" dirty="0">
              <a:solidFill>
                <a:schemeClr val="bg1"/>
              </a:solidFill>
              <a:latin typeface="Arial Narrow" panose="020B0606020202030204" pitchFamily="34"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7949" y="1677194"/>
            <a:ext cx="5443639" cy="3098006"/>
          </a:xfrm>
        </p:spPr>
      </p:pic>
      <p:sp>
        <p:nvSpPr>
          <p:cNvPr id="4" name="Slide Number Placeholder 3"/>
          <p:cNvSpPr>
            <a:spLocks noGrp="1"/>
          </p:cNvSpPr>
          <p:nvPr>
            <p:ph type="sldNum" sz="quarter" idx="12"/>
          </p:nvPr>
        </p:nvSpPr>
        <p:spPr/>
        <p:txBody>
          <a:bodyPr/>
          <a:lstStyle/>
          <a:p>
            <a:fld id="{9081C6C5-36EA-4A46-B947-BB323C8E0A0C}" type="slidenum">
              <a:rPr lang="en-US" smtClean="0"/>
              <a:t>17</a:t>
            </a:fld>
            <a:endParaRPr lang="en-US" dirty="0"/>
          </a:p>
        </p:txBody>
      </p:sp>
      <p:sp>
        <p:nvSpPr>
          <p:cNvPr id="6" name="Rectangle 5"/>
          <p:cNvSpPr/>
          <p:nvPr/>
        </p:nvSpPr>
        <p:spPr>
          <a:xfrm>
            <a:off x="1113579" y="3291620"/>
            <a:ext cx="5757862" cy="32861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0408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479"/>
            <a:ext cx="7886700" cy="904116"/>
          </a:xfrm>
          <a:solidFill>
            <a:schemeClr val="tx1">
              <a:lumMod val="50000"/>
              <a:lumOff val="50000"/>
            </a:schemeClr>
          </a:solidFill>
        </p:spPr>
        <p:txBody>
          <a:bodyPr/>
          <a:lstStyle/>
          <a:p>
            <a:r>
              <a:rPr lang="en-US" dirty="0">
                <a:latin typeface="Arial Narrow" panose="020B0606020202030204" pitchFamily="34" charset="0"/>
              </a:rPr>
              <a:t> </a:t>
            </a:r>
            <a:r>
              <a:rPr lang="en-US" dirty="0">
                <a:solidFill>
                  <a:schemeClr val="bg1"/>
                </a:solidFill>
                <a:latin typeface="Arial Narrow" panose="020B0606020202030204" pitchFamily="34" charset="0"/>
              </a:rPr>
              <a:t>CONCLUSION</a:t>
            </a:r>
          </a:p>
        </p:txBody>
      </p:sp>
      <p:sp>
        <p:nvSpPr>
          <p:cNvPr id="3" name="Content Placeholder 2"/>
          <p:cNvSpPr>
            <a:spLocks noGrp="1"/>
          </p:cNvSpPr>
          <p:nvPr>
            <p:ph idx="1"/>
          </p:nvPr>
        </p:nvSpPr>
        <p:spPr>
          <a:xfrm>
            <a:off x="260350" y="1630304"/>
            <a:ext cx="7886700" cy="4351338"/>
          </a:xfrm>
        </p:spPr>
        <p:txBody>
          <a:bodyPr>
            <a:normAutofit fontScale="92500" lnSpcReduction="20000"/>
          </a:bodyPr>
          <a:lstStyle/>
          <a:p>
            <a:r>
              <a:rPr lang="en-US" dirty="0">
                <a:latin typeface="Arial Narrow" panose="020B0606020202030204" pitchFamily="34" charset="0"/>
              </a:rPr>
              <a:t>Education was found to be the overall best option for slowing or stopping the spread of the Zika virus and minimizing its impact. </a:t>
            </a:r>
          </a:p>
          <a:p>
            <a:pPr marL="0" indent="0">
              <a:buNone/>
            </a:pPr>
            <a:endParaRPr lang="en-US" dirty="0">
              <a:latin typeface="Arial Narrow" panose="020B0606020202030204" pitchFamily="34" charset="0"/>
            </a:endParaRPr>
          </a:p>
          <a:p>
            <a:r>
              <a:rPr lang="en-US" dirty="0">
                <a:latin typeface="Arial Narrow" panose="020B0606020202030204" pitchFamily="34" charset="0"/>
              </a:rPr>
              <a:t>A variety of factors influenced this result:</a:t>
            </a:r>
          </a:p>
          <a:p>
            <a:pPr lvl="1"/>
            <a:r>
              <a:rPr lang="en-US" dirty="0">
                <a:latin typeface="Arial Narrow" panose="020B0606020202030204" pitchFamily="34" charset="0"/>
              </a:rPr>
              <a:t>Fiscal cost – low compared to pharmaceutical option</a:t>
            </a:r>
          </a:p>
          <a:p>
            <a:pPr lvl="1"/>
            <a:r>
              <a:rPr lang="en-US" dirty="0">
                <a:latin typeface="Arial Narrow" panose="020B0606020202030204" pitchFamily="34" charset="0"/>
              </a:rPr>
              <a:t>Social cost – low compared to increased access to contraception or abortion</a:t>
            </a:r>
          </a:p>
          <a:p>
            <a:pPr lvl="1"/>
            <a:r>
              <a:rPr lang="en-US" dirty="0">
                <a:latin typeface="Arial Narrow" panose="020B0606020202030204" pitchFamily="34" charset="0"/>
              </a:rPr>
              <a:t>Opportunities – high for long-term, sustained prevention of the spread of the disease; not dependent upon high-cost research (as would be the case for a vaccine or new drug, for example)</a:t>
            </a:r>
          </a:p>
          <a:p>
            <a:pPr lvl="1"/>
            <a:r>
              <a:rPr lang="en-US" dirty="0">
                <a:latin typeface="Arial Narrow" panose="020B0606020202030204" pitchFamily="34" charset="0"/>
              </a:rPr>
              <a:t>Benefits – Actionable ways for people in the regions affected to take steps toward prevention almost immediately; also gives people the chance to delay or avoid travel to areas where the virus has been found, and avoid it altogether </a:t>
            </a:r>
          </a:p>
          <a:p>
            <a:pPr lvl="1"/>
            <a:endParaRPr lang="en-US"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9081C6C5-36EA-4A46-B947-BB323C8E0A0C}" type="slidenum">
              <a:rPr lang="en-US" smtClean="0"/>
              <a:t>18</a:t>
            </a:fld>
            <a:endParaRPr lang="en-US" dirty="0"/>
          </a:p>
        </p:txBody>
      </p:sp>
    </p:spTree>
    <p:extLst>
      <p:ext uri="{BB962C8B-B14F-4D97-AF65-F5344CB8AC3E}">
        <p14:creationId xmlns:p14="http://schemas.microsoft.com/office/powerpoint/2010/main" val="2018071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479"/>
            <a:ext cx="7886700" cy="904116"/>
          </a:xfrm>
          <a:solidFill>
            <a:schemeClr val="tx1">
              <a:lumMod val="50000"/>
              <a:lumOff val="50000"/>
            </a:schemeClr>
          </a:solidFill>
        </p:spPr>
        <p:txBody>
          <a:bodyPr/>
          <a:lstStyle/>
          <a:p>
            <a:r>
              <a:rPr lang="en-US" dirty="0">
                <a:latin typeface="Arial Narrow" panose="020B0606020202030204" pitchFamily="34" charset="0"/>
              </a:rPr>
              <a:t> </a:t>
            </a:r>
            <a:r>
              <a:rPr lang="en-US" dirty="0">
                <a:solidFill>
                  <a:schemeClr val="bg1"/>
                </a:solidFill>
                <a:latin typeface="Arial Narrow" panose="020B0606020202030204" pitchFamily="34" charset="0"/>
              </a:rPr>
              <a:t>FUTURE RESEARCH </a:t>
            </a:r>
          </a:p>
        </p:txBody>
      </p:sp>
      <p:sp>
        <p:nvSpPr>
          <p:cNvPr id="4" name="Slide Number Placeholder 3"/>
          <p:cNvSpPr>
            <a:spLocks noGrp="1"/>
          </p:cNvSpPr>
          <p:nvPr>
            <p:ph type="sldNum" sz="quarter" idx="12"/>
          </p:nvPr>
        </p:nvSpPr>
        <p:spPr/>
        <p:txBody>
          <a:bodyPr/>
          <a:lstStyle/>
          <a:p>
            <a:fld id="{9081C6C5-36EA-4A46-B947-BB323C8E0A0C}" type="slidenum">
              <a:rPr lang="en-US" smtClean="0"/>
              <a:t>19</a:t>
            </a:fld>
            <a:endParaRPr lang="en-US" dirty="0"/>
          </a:p>
        </p:txBody>
      </p:sp>
      <p:sp>
        <p:nvSpPr>
          <p:cNvPr id="5" name="Content Placeholder 2"/>
          <p:cNvSpPr>
            <a:spLocks noGrp="1"/>
          </p:cNvSpPr>
          <p:nvPr>
            <p:ph idx="1"/>
          </p:nvPr>
        </p:nvSpPr>
        <p:spPr>
          <a:xfrm>
            <a:off x="260350" y="1630304"/>
            <a:ext cx="7886700" cy="4351338"/>
          </a:xfrm>
        </p:spPr>
        <p:txBody>
          <a:bodyPr>
            <a:normAutofit fontScale="85000" lnSpcReduction="10000"/>
          </a:bodyPr>
          <a:lstStyle/>
          <a:p>
            <a:r>
              <a:rPr lang="en-US" dirty="0">
                <a:latin typeface="Arial Narrow" panose="020B0606020202030204" pitchFamily="34" charset="0"/>
              </a:rPr>
              <a:t>The effectiveness of education as a solution may vary from country to country, and even from region to region within each country. Research to consider if education is the best solution would need to address:</a:t>
            </a:r>
          </a:p>
          <a:p>
            <a:pPr marL="0" indent="0">
              <a:buNone/>
            </a:pPr>
            <a:endParaRPr lang="en-US" dirty="0">
              <a:latin typeface="Arial Narrow" panose="020B0606020202030204" pitchFamily="34" charset="0"/>
            </a:endParaRPr>
          </a:p>
          <a:p>
            <a:pPr lvl="1"/>
            <a:r>
              <a:rPr lang="en-US" dirty="0">
                <a:latin typeface="Arial Narrow" panose="020B0606020202030204" pitchFamily="34" charset="0"/>
              </a:rPr>
              <a:t>How is the education being deployed? Would its effectiveness be dependent on literacy levels of a population?</a:t>
            </a:r>
          </a:p>
          <a:p>
            <a:pPr marL="457200" lvl="1" indent="0">
              <a:buNone/>
            </a:pPr>
            <a:endParaRPr lang="en-US" dirty="0">
              <a:latin typeface="Arial Narrow" panose="020B0606020202030204" pitchFamily="34" charset="0"/>
            </a:endParaRPr>
          </a:p>
          <a:p>
            <a:pPr lvl="1"/>
            <a:r>
              <a:rPr lang="en-US" dirty="0">
                <a:latin typeface="Arial Narrow" panose="020B0606020202030204" pitchFamily="34" charset="0"/>
              </a:rPr>
              <a:t>With the education, do all populations have access to the materials needed to follow the actions (e.g. screens for windows, insect repellent)?</a:t>
            </a:r>
          </a:p>
          <a:p>
            <a:pPr marL="457200" lvl="1" indent="0">
              <a:buNone/>
            </a:pPr>
            <a:endParaRPr lang="en-US" dirty="0">
              <a:latin typeface="Arial Narrow" panose="020B0606020202030204" pitchFamily="34" charset="0"/>
            </a:endParaRPr>
          </a:p>
          <a:p>
            <a:pPr lvl="1"/>
            <a:r>
              <a:rPr lang="en-US" dirty="0">
                <a:latin typeface="Arial Narrow" panose="020B0606020202030204" pitchFamily="34" charset="0"/>
              </a:rPr>
              <a:t>For people who do not live in areas affected by Zika, but choose to travel there, is the education approach considered ineffective? Are there benefits to being educated and willingly entering an area where the virus is present?</a:t>
            </a:r>
          </a:p>
        </p:txBody>
      </p:sp>
    </p:spTree>
    <p:extLst>
      <p:ext uri="{BB962C8B-B14F-4D97-AF65-F5344CB8AC3E}">
        <p14:creationId xmlns:p14="http://schemas.microsoft.com/office/powerpoint/2010/main" val="253456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886"/>
            <a:ext cx="7886700" cy="904116"/>
          </a:xfrm>
          <a:solidFill>
            <a:schemeClr val="tx1">
              <a:lumMod val="50000"/>
              <a:lumOff val="50000"/>
            </a:schemeClr>
          </a:solidFill>
        </p:spPr>
        <p:txBody>
          <a:bodyPr/>
          <a:lstStyle/>
          <a:p>
            <a:r>
              <a:rPr lang="en-US" cap="small" dirty="0">
                <a:solidFill>
                  <a:schemeClr val="bg1"/>
                </a:solidFill>
                <a:latin typeface="Arial Narrow" panose="020B0606020202030204" pitchFamily="34" charset="0"/>
              </a:rPr>
              <a:t>background</a:t>
            </a:r>
          </a:p>
        </p:txBody>
      </p:sp>
      <p:sp>
        <p:nvSpPr>
          <p:cNvPr id="4" name="Slide Number Placeholder 3"/>
          <p:cNvSpPr>
            <a:spLocks noGrp="1"/>
          </p:cNvSpPr>
          <p:nvPr>
            <p:ph type="sldNum" sz="quarter" idx="12"/>
          </p:nvPr>
        </p:nvSpPr>
        <p:spPr/>
        <p:txBody>
          <a:bodyPr/>
          <a:lstStyle/>
          <a:p>
            <a:fld id="{9081C6C5-36EA-4A46-B947-BB323C8E0A0C}" type="slidenum">
              <a:rPr lang="en-US" smtClean="0"/>
              <a:t>2</a:t>
            </a:fld>
            <a:endParaRPr lang="en-US" dirty="0"/>
          </a:p>
        </p:txBody>
      </p:sp>
      <p:graphicFrame>
        <p:nvGraphicFramePr>
          <p:cNvPr id="5" name="Diagram 4"/>
          <p:cNvGraphicFramePr/>
          <p:nvPr>
            <p:extLst>
              <p:ext uri="{D42A27DB-BD31-4B8C-83A1-F6EECF244321}">
                <p14:modId xmlns:p14="http://schemas.microsoft.com/office/powerpoint/2010/main" val="3395859074"/>
              </p:ext>
            </p:extLst>
          </p:nvPr>
        </p:nvGraphicFramePr>
        <p:xfrm>
          <a:off x="266700" y="1145702"/>
          <a:ext cx="8699500" cy="568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9750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4996" y="2821353"/>
            <a:ext cx="2614613" cy="1060450"/>
          </a:xfrm>
        </p:spPr>
        <p:txBody>
          <a:bodyPr>
            <a:normAutofit/>
          </a:bodyPr>
          <a:lstStyle/>
          <a:p>
            <a:pPr marL="0" indent="0">
              <a:buNone/>
            </a:pPr>
            <a:r>
              <a:rPr lang="en-US" sz="4000" dirty="0">
                <a:latin typeface="Arial Narrow" panose="020B0606020202030204" pitchFamily="34" charset="0"/>
              </a:rPr>
              <a:t>Questions?</a:t>
            </a:r>
          </a:p>
        </p:txBody>
      </p:sp>
      <p:sp>
        <p:nvSpPr>
          <p:cNvPr id="4" name="Slide Number Placeholder 3"/>
          <p:cNvSpPr>
            <a:spLocks noGrp="1"/>
          </p:cNvSpPr>
          <p:nvPr>
            <p:ph type="sldNum" sz="quarter" idx="12"/>
          </p:nvPr>
        </p:nvSpPr>
        <p:spPr/>
        <p:txBody>
          <a:bodyPr/>
          <a:lstStyle/>
          <a:p>
            <a:fld id="{9081C6C5-36EA-4A46-B947-BB323C8E0A0C}" type="slidenum">
              <a:rPr lang="en-US" smtClean="0"/>
              <a:t>20</a:t>
            </a:fld>
            <a:endParaRPr lang="en-US" dirty="0"/>
          </a:p>
        </p:txBody>
      </p:sp>
    </p:spTree>
    <p:extLst>
      <p:ext uri="{BB962C8B-B14F-4D97-AF65-F5344CB8AC3E}">
        <p14:creationId xmlns:p14="http://schemas.microsoft.com/office/powerpoint/2010/main" val="2629792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479"/>
            <a:ext cx="7886700" cy="904116"/>
          </a:xfrm>
          <a:solidFill>
            <a:schemeClr val="tx1">
              <a:lumMod val="50000"/>
              <a:lumOff val="50000"/>
            </a:schemeClr>
          </a:solidFill>
        </p:spPr>
        <p:txBody>
          <a:bodyPr/>
          <a:lstStyle/>
          <a:p>
            <a:r>
              <a:rPr lang="en-US" cap="small" dirty="0">
                <a:solidFill>
                  <a:schemeClr val="bg1"/>
                </a:solidFill>
                <a:latin typeface="Arial Narrow" panose="020B0606020202030204" pitchFamily="34" charset="0"/>
              </a:rPr>
              <a:t>GOAL</a:t>
            </a:r>
            <a:endParaRPr lang="en-US" dirty="0">
              <a:solidFill>
                <a:schemeClr val="bg1"/>
              </a:solidFill>
              <a:latin typeface="Arial Narrow" panose="020B0606020202030204" pitchFamily="34" charset="0"/>
            </a:endParaRPr>
          </a:p>
        </p:txBody>
      </p:sp>
      <p:sp>
        <p:nvSpPr>
          <p:cNvPr id="3" name="Content Placeholder 2"/>
          <p:cNvSpPr>
            <a:spLocks noGrp="1"/>
          </p:cNvSpPr>
          <p:nvPr>
            <p:ph idx="1"/>
          </p:nvPr>
        </p:nvSpPr>
        <p:spPr>
          <a:xfrm>
            <a:off x="349250" y="1630304"/>
            <a:ext cx="7886700" cy="4351338"/>
          </a:xfrm>
        </p:spPr>
        <p:txBody>
          <a:bodyPr>
            <a:normAutofit fontScale="92500"/>
          </a:bodyPr>
          <a:lstStyle/>
          <a:p>
            <a:r>
              <a:rPr lang="en-US" dirty="0">
                <a:latin typeface="Arial Narrow" panose="020B0606020202030204" pitchFamily="34" charset="0"/>
              </a:rPr>
              <a:t>The virus is causing alarm among major health agencies such as the Centers for Disease Control and Prevention (CDC), the European Centre for Disease Prevention and Control (ECDC) and the World Health Organization (WHO).</a:t>
            </a:r>
          </a:p>
          <a:p>
            <a:endParaRPr lang="en-US" dirty="0">
              <a:latin typeface="Arial Narrow" panose="020B0606020202030204" pitchFamily="34" charset="0"/>
            </a:endParaRPr>
          </a:p>
          <a:p>
            <a:r>
              <a:rPr lang="en-US" dirty="0">
                <a:latin typeface="Arial Narrow" panose="020B0606020202030204" pitchFamily="34" charset="0"/>
              </a:rPr>
              <a:t>We’re analyzing this model from the perspective of world health organizations, whose main objective is to:</a:t>
            </a:r>
          </a:p>
          <a:p>
            <a:pPr marL="0" indent="0">
              <a:buNone/>
            </a:pPr>
            <a:endParaRPr lang="en-US" dirty="0">
              <a:latin typeface="Arial Narrow" panose="020B0606020202030204" pitchFamily="34" charset="0"/>
            </a:endParaRPr>
          </a:p>
          <a:p>
            <a:pPr marL="971550" lvl="1" indent="-514350">
              <a:buFont typeface="+mj-lt"/>
              <a:buAutoNum type="arabicPeriod"/>
            </a:pPr>
            <a:r>
              <a:rPr lang="en-US" sz="2800" b="1" dirty="0">
                <a:latin typeface="Arial Narrow" panose="020B0606020202030204" pitchFamily="34" charset="0"/>
              </a:rPr>
              <a:t>Stop the spread of disease </a:t>
            </a:r>
          </a:p>
          <a:p>
            <a:pPr marL="971550" lvl="1" indent="-514350">
              <a:buFont typeface="+mj-lt"/>
              <a:buAutoNum type="arabicPeriod"/>
            </a:pPr>
            <a:r>
              <a:rPr lang="en-US" sz="2800" b="1" dirty="0">
                <a:latin typeface="Arial Narrow" panose="020B0606020202030204" pitchFamily="34" charset="0"/>
              </a:rPr>
              <a:t>Reduce the impact</a:t>
            </a:r>
          </a:p>
        </p:txBody>
      </p:sp>
      <p:sp>
        <p:nvSpPr>
          <p:cNvPr id="4" name="Slide Number Placeholder 3"/>
          <p:cNvSpPr>
            <a:spLocks noGrp="1"/>
          </p:cNvSpPr>
          <p:nvPr>
            <p:ph type="sldNum" sz="quarter" idx="12"/>
          </p:nvPr>
        </p:nvSpPr>
        <p:spPr/>
        <p:txBody>
          <a:bodyPr/>
          <a:lstStyle/>
          <a:p>
            <a:fld id="{9081C6C5-36EA-4A46-B947-BB323C8E0A0C}" type="slidenum">
              <a:rPr lang="en-US" smtClean="0"/>
              <a:t>3</a:t>
            </a:fld>
            <a:endParaRPr lang="en-US" dirty="0"/>
          </a:p>
        </p:txBody>
      </p:sp>
    </p:spTree>
    <p:extLst>
      <p:ext uri="{BB962C8B-B14F-4D97-AF65-F5344CB8AC3E}">
        <p14:creationId xmlns:p14="http://schemas.microsoft.com/office/powerpoint/2010/main" val="2956236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479"/>
            <a:ext cx="7886700" cy="904116"/>
          </a:xfrm>
          <a:solidFill>
            <a:schemeClr val="tx1">
              <a:lumMod val="50000"/>
              <a:lumOff val="50000"/>
            </a:schemeClr>
          </a:solidFill>
        </p:spPr>
        <p:txBody>
          <a:bodyPr>
            <a:normAutofit/>
          </a:bodyPr>
          <a:lstStyle/>
          <a:p>
            <a:r>
              <a:rPr lang="en-US" cap="small" dirty="0">
                <a:solidFill>
                  <a:schemeClr val="bg1"/>
                </a:solidFill>
                <a:latin typeface="Arial Narrow" panose="020B0606020202030204" pitchFamily="34" charset="0"/>
              </a:rPr>
              <a:t>ALTERNATIVES OVERVIEW</a:t>
            </a:r>
            <a:endParaRPr lang="en-US" dirty="0">
              <a:solidFill>
                <a:schemeClr val="bg1"/>
              </a:solidFill>
              <a:latin typeface="Arial Narrow" panose="020B0606020202030204" pitchFamily="34" charset="0"/>
            </a:endParaRPr>
          </a:p>
        </p:txBody>
      </p:sp>
      <p:sp>
        <p:nvSpPr>
          <p:cNvPr id="3" name="Content Placeholder 2"/>
          <p:cNvSpPr>
            <a:spLocks noGrp="1"/>
          </p:cNvSpPr>
          <p:nvPr>
            <p:ph idx="1"/>
          </p:nvPr>
        </p:nvSpPr>
        <p:spPr>
          <a:xfrm>
            <a:off x="247650" y="1630304"/>
            <a:ext cx="7886700" cy="4351338"/>
          </a:xfrm>
        </p:spPr>
        <p:txBody>
          <a:bodyPr>
            <a:normAutofit/>
          </a:bodyPr>
          <a:lstStyle/>
          <a:p>
            <a:pPr marL="0" indent="0">
              <a:buNone/>
            </a:pPr>
            <a:r>
              <a:rPr lang="en-US" dirty="0">
                <a:latin typeface="Arial Narrow" panose="020B0606020202030204" pitchFamily="34" charset="0"/>
              </a:rPr>
              <a:t>The alternatives that will be considered as the best strategy for slowing or stopping the spread of the Zika virus will be:</a:t>
            </a:r>
          </a:p>
          <a:p>
            <a:pPr marL="0" indent="0">
              <a:buNone/>
            </a:pPr>
            <a:endParaRPr lang="en-US" dirty="0">
              <a:latin typeface="Arial Narrow" panose="020B0606020202030204" pitchFamily="34" charset="0"/>
            </a:endParaRPr>
          </a:p>
          <a:p>
            <a:pPr marL="971550" lvl="1" indent="-514350">
              <a:buFont typeface="+mj-lt"/>
              <a:buAutoNum type="arabicPeriod"/>
            </a:pPr>
            <a:r>
              <a:rPr lang="en-US" sz="2800" dirty="0">
                <a:latin typeface="Arial Narrow" panose="020B0606020202030204" pitchFamily="34" charset="0"/>
              </a:rPr>
              <a:t>DEET Mosquito control</a:t>
            </a:r>
          </a:p>
          <a:p>
            <a:pPr marL="971550" lvl="1" indent="-514350">
              <a:buFont typeface="+mj-lt"/>
              <a:buAutoNum type="arabicPeriod"/>
            </a:pPr>
            <a:r>
              <a:rPr lang="en-US" sz="2800" dirty="0">
                <a:latin typeface="Arial Narrow" panose="020B0606020202030204" pitchFamily="34" charset="0"/>
              </a:rPr>
              <a:t>Restrict travel</a:t>
            </a:r>
          </a:p>
          <a:p>
            <a:pPr marL="971550" lvl="1" indent="-514350">
              <a:buFont typeface="+mj-lt"/>
              <a:buAutoNum type="arabicPeriod"/>
            </a:pPr>
            <a:r>
              <a:rPr lang="en-US" sz="2800" dirty="0">
                <a:latin typeface="Arial Narrow" panose="020B0606020202030204" pitchFamily="34" charset="0"/>
              </a:rPr>
              <a:t>Education (for everyone)</a:t>
            </a:r>
          </a:p>
          <a:p>
            <a:pPr marL="971550" lvl="1" indent="-514350">
              <a:buFont typeface="+mj-lt"/>
              <a:buAutoNum type="arabicPeriod"/>
            </a:pPr>
            <a:r>
              <a:rPr lang="en-US" sz="2800" dirty="0">
                <a:latin typeface="Arial Narrow" panose="020B0606020202030204" pitchFamily="34" charset="0"/>
              </a:rPr>
              <a:t>Increased access to contraception and abortion </a:t>
            </a:r>
          </a:p>
          <a:p>
            <a:pPr marL="971550" lvl="1" indent="-514350">
              <a:buFont typeface="+mj-lt"/>
              <a:buAutoNum type="arabicPeriod"/>
            </a:pPr>
            <a:r>
              <a:rPr lang="en-US" sz="2800" dirty="0">
                <a:latin typeface="Arial Narrow" panose="020B0606020202030204" pitchFamily="34" charset="0"/>
              </a:rPr>
              <a:t>Pharmaceutical Option  </a:t>
            </a:r>
          </a:p>
          <a:p>
            <a:pPr marL="971550" lvl="1" indent="-514350">
              <a:buFont typeface="+mj-lt"/>
              <a:buAutoNum type="arabicPeriod"/>
            </a:pPr>
            <a:r>
              <a:rPr lang="en-US" sz="2800" dirty="0">
                <a:latin typeface="Arial Narrow" panose="020B0606020202030204" pitchFamily="34" charset="0"/>
              </a:rPr>
              <a:t>Do nothing</a:t>
            </a:r>
          </a:p>
          <a:p>
            <a:pPr marL="0" indent="0">
              <a:buNone/>
            </a:pPr>
            <a:endParaRPr lang="en-US" dirty="0">
              <a:latin typeface="Arial Narrow" panose="020B0606020202030204" pitchFamily="34" charset="0"/>
            </a:endParaRPr>
          </a:p>
          <a:p>
            <a:endParaRPr lang="en-US" dirty="0">
              <a:latin typeface="Arial Narrow" panose="020B0606020202030204" pitchFamily="34" charset="0"/>
            </a:endParaRPr>
          </a:p>
        </p:txBody>
      </p:sp>
      <p:sp>
        <p:nvSpPr>
          <p:cNvPr id="4" name="Slide Number Placeholder 3"/>
          <p:cNvSpPr>
            <a:spLocks noGrp="1"/>
          </p:cNvSpPr>
          <p:nvPr>
            <p:ph type="sldNum" sz="quarter" idx="12"/>
          </p:nvPr>
        </p:nvSpPr>
        <p:spPr/>
        <p:txBody>
          <a:bodyPr/>
          <a:lstStyle/>
          <a:p>
            <a:fld id="{9081C6C5-36EA-4A46-B947-BB323C8E0A0C}" type="slidenum">
              <a:rPr lang="en-US" smtClean="0"/>
              <a:t>4</a:t>
            </a:fld>
            <a:endParaRPr lang="en-US" dirty="0"/>
          </a:p>
        </p:txBody>
      </p:sp>
    </p:spTree>
    <p:extLst>
      <p:ext uri="{BB962C8B-B14F-4D97-AF65-F5344CB8AC3E}">
        <p14:creationId xmlns:p14="http://schemas.microsoft.com/office/powerpoint/2010/main" val="2352678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479"/>
            <a:ext cx="7886700" cy="904116"/>
          </a:xfrm>
          <a:solidFill>
            <a:schemeClr val="tx1">
              <a:lumMod val="50000"/>
              <a:lumOff val="50000"/>
            </a:schemeClr>
          </a:solidFill>
        </p:spPr>
        <p:txBody>
          <a:bodyPr/>
          <a:lstStyle/>
          <a:p>
            <a:r>
              <a:rPr lang="en-US" dirty="0">
                <a:solidFill>
                  <a:schemeClr val="bg1"/>
                </a:solidFill>
                <a:latin typeface="Arial Narrow" panose="020B0606020202030204" pitchFamily="34" charset="0"/>
              </a:rPr>
              <a:t>BOCR MODEL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55800" y="1825625"/>
            <a:ext cx="4987998" cy="4575530"/>
          </a:xfrm>
        </p:spPr>
      </p:pic>
      <p:sp>
        <p:nvSpPr>
          <p:cNvPr id="4" name="Slide Number Placeholder 3"/>
          <p:cNvSpPr>
            <a:spLocks noGrp="1"/>
          </p:cNvSpPr>
          <p:nvPr>
            <p:ph type="sldNum" sz="quarter" idx="12"/>
          </p:nvPr>
        </p:nvSpPr>
        <p:spPr/>
        <p:txBody>
          <a:bodyPr/>
          <a:lstStyle/>
          <a:p>
            <a:fld id="{9081C6C5-36EA-4A46-B947-BB323C8E0A0C}" type="slidenum">
              <a:rPr lang="en-US" smtClean="0"/>
              <a:t>5</a:t>
            </a:fld>
            <a:endParaRPr lang="en-US" dirty="0"/>
          </a:p>
        </p:txBody>
      </p:sp>
    </p:spTree>
    <p:extLst>
      <p:ext uri="{BB962C8B-B14F-4D97-AF65-F5344CB8AC3E}">
        <p14:creationId xmlns:p14="http://schemas.microsoft.com/office/powerpoint/2010/main" val="2896677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479"/>
            <a:ext cx="7886700" cy="904116"/>
          </a:xfrm>
          <a:solidFill>
            <a:schemeClr val="tx1">
              <a:lumMod val="50000"/>
              <a:lumOff val="50000"/>
            </a:schemeClr>
          </a:solidFill>
        </p:spPr>
        <p:txBody>
          <a:bodyPr/>
          <a:lstStyle/>
          <a:p>
            <a:r>
              <a:rPr lang="en-US" dirty="0">
                <a:latin typeface="Arial Narrow" panose="020B0606020202030204" pitchFamily="34" charset="0"/>
              </a:rPr>
              <a:t> </a:t>
            </a:r>
            <a:r>
              <a:rPr lang="en-US" dirty="0">
                <a:solidFill>
                  <a:schemeClr val="bg1"/>
                </a:solidFill>
                <a:latin typeface="Arial Narrow" panose="020B0606020202030204" pitchFamily="34" charset="0"/>
              </a:rPr>
              <a:t>BENEFITS SUBNETS</a:t>
            </a:r>
          </a:p>
        </p:txBody>
      </p:sp>
      <p:sp>
        <p:nvSpPr>
          <p:cNvPr id="4" name="Slide Number Placeholder 3"/>
          <p:cNvSpPr>
            <a:spLocks noGrp="1"/>
          </p:cNvSpPr>
          <p:nvPr>
            <p:ph type="sldNum" sz="quarter" idx="12"/>
          </p:nvPr>
        </p:nvSpPr>
        <p:spPr/>
        <p:txBody>
          <a:bodyPr/>
          <a:lstStyle/>
          <a:p>
            <a:fld id="{9081C6C5-36EA-4A46-B947-BB323C8E0A0C}" type="slidenum">
              <a:rPr lang="en-US" smtClean="0"/>
              <a:t>6</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911" y="1403669"/>
            <a:ext cx="6496051" cy="5317807"/>
          </a:xfrm>
          <a:prstGeom prst="rect">
            <a:avLst/>
          </a:prstGeom>
        </p:spPr>
      </p:pic>
    </p:spTree>
    <p:extLst>
      <p:ext uri="{BB962C8B-B14F-4D97-AF65-F5344CB8AC3E}">
        <p14:creationId xmlns:p14="http://schemas.microsoft.com/office/powerpoint/2010/main" val="3984805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479"/>
            <a:ext cx="7886700" cy="904116"/>
          </a:xfrm>
          <a:solidFill>
            <a:schemeClr val="tx1">
              <a:lumMod val="50000"/>
              <a:lumOff val="50000"/>
            </a:schemeClr>
          </a:solidFill>
        </p:spPr>
        <p:txBody>
          <a:bodyPr/>
          <a:lstStyle/>
          <a:p>
            <a:r>
              <a:rPr lang="en-US" dirty="0">
                <a:solidFill>
                  <a:schemeClr val="bg1"/>
                </a:solidFill>
                <a:latin typeface="Arial Narrow" panose="020B0606020202030204" pitchFamily="34" charset="0"/>
              </a:rPr>
              <a:t> BENEFITS PRIORITIES</a:t>
            </a:r>
          </a:p>
        </p:txBody>
      </p:sp>
      <p:sp>
        <p:nvSpPr>
          <p:cNvPr id="4" name="Slide Number Placeholder 3"/>
          <p:cNvSpPr>
            <a:spLocks noGrp="1"/>
          </p:cNvSpPr>
          <p:nvPr>
            <p:ph type="sldNum" sz="quarter" idx="12"/>
          </p:nvPr>
        </p:nvSpPr>
        <p:spPr/>
        <p:txBody>
          <a:bodyPr/>
          <a:lstStyle/>
          <a:p>
            <a:fld id="{9081C6C5-36EA-4A46-B947-BB323C8E0A0C}" type="slidenum">
              <a:rPr lang="en-US" smtClean="0"/>
              <a:t>7</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431" y="1207294"/>
            <a:ext cx="7689677" cy="4129087"/>
          </a:xfrm>
          <a:prstGeom prst="rect">
            <a:avLst/>
          </a:prstGeom>
        </p:spPr>
      </p:pic>
      <p:sp>
        <p:nvSpPr>
          <p:cNvPr id="3" name="Rectangle 2"/>
          <p:cNvSpPr/>
          <p:nvPr/>
        </p:nvSpPr>
        <p:spPr>
          <a:xfrm>
            <a:off x="214313" y="3271837"/>
            <a:ext cx="7186612" cy="3571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0108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1479"/>
            <a:ext cx="7886700" cy="904116"/>
          </a:xfrm>
          <a:solidFill>
            <a:schemeClr val="tx1">
              <a:lumMod val="50000"/>
              <a:lumOff val="50000"/>
            </a:schemeClr>
          </a:solidFill>
        </p:spPr>
        <p:txBody>
          <a:bodyPr/>
          <a:lstStyle/>
          <a:p>
            <a:r>
              <a:rPr lang="en-US" dirty="0">
                <a:latin typeface="Arial Narrow" panose="020B0606020202030204" pitchFamily="34" charset="0"/>
              </a:rPr>
              <a:t> </a:t>
            </a:r>
            <a:r>
              <a:rPr lang="en-US" dirty="0">
                <a:solidFill>
                  <a:schemeClr val="bg1"/>
                </a:solidFill>
                <a:latin typeface="Arial Narrow" panose="020B0606020202030204" pitchFamily="34" charset="0"/>
              </a:rPr>
              <a:t>BENEFITS SENSITIVITY</a:t>
            </a:r>
          </a:p>
        </p:txBody>
      </p:sp>
      <p:sp>
        <p:nvSpPr>
          <p:cNvPr id="4" name="Slide Number Placeholder 3"/>
          <p:cNvSpPr>
            <a:spLocks noGrp="1"/>
          </p:cNvSpPr>
          <p:nvPr>
            <p:ph type="sldNum" sz="quarter" idx="12"/>
          </p:nvPr>
        </p:nvSpPr>
        <p:spPr/>
        <p:txBody>
          <a:bodyPr/>
          <a:lstStyle/>
          <a:p>
            <a:fld id="{9081C6C5-36EA-4A46-B947-BB323C8E0A0C}" type="slidenum">
              <a:rPr lang="en-US" smtClean="0"/>
              <a:t>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0826" y="1570650"/>
            <a:ext cx="2925852" cy="4470645"/>
          </a:xfrm>
          <a:prstGeom prst="rect">
            <a:avLst/>
          </a:prstGeom>
        </p:spPr>
      </p:pic>
    </p:spTree>
    <p:extLst>
      <p:ext uri="{BB962C8B-B14F-4D97-AF65-F5344CB8AC3E}">
        <p14:creationId xmlns:p14="http://schemas.microsoft.com/office/powerpoint/2010/main" val="765121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8653" y="1514476"/>
            <a:ext cx="8036697" cy="4882510"/>
          </a:xfrm>
        </p:spPr>
      </p:pic>
      <p:sp>
        <p:nvSpPr>
          <p:cNvPr id="4" name="Slide Number Placeholder 3"/>
          <p:cNvSpPr>
            <a:spLocks noGrp="1"/>
          </p:cNvSpPr>
          <p:nvPr>
            <p:ph type="sldNum" sz="quarter" idx="12"/>
          </p:nvPr>
        </p:nvSpPr>
        <p:spPr/>
        <p:txBody>
          <a:bodyPr/>
          <a:lstStyle/>
          <a:p>
            <a:fld id="{9081C6C5-36EA-4A46-B947-BB323C8E0A0C}" type="slidenum">
              <a:rPr lang="en-US" smtClean="0"/>
              <a:t>9</a:t>
            </a:fld>
            <a:endParaRPr lang="en-US" dirty="0"/>
          </a:p>
        </p:txBody>
      </p:sp>
      <p:sp>
        <p:nvSpPr>
          <p:cNvPr id="5" name="Title 1"/>
          <p:cNvSpPr>
            <a:spLocks noGrp="1"/>
          </p:cNvSpPr>
          <p:nvPr>
            <p:ph type="title"/>
          </p:nvPr>
        </p:nvSpPr>
        <p:spPr>
          <a:xfrm>
            <a:off x="0" y="351479"/>
            <a:ext cx="7886700" cy="904116"/>
          </a:xfrm>
          <a:solidFill>
            <a:schemeClr val="tx1">
              <a:lumMod val="50000"/>
              <a:lumOff val="50000"/>
            </a:schemeClr>
          </a:solidFill>
        </p:spPr>
        <p:txBody>
          <a:bodyPr/>
          <a:lstStyle/>
          <a:p>
            <a:r>
              <a:rPr lang="en-US" dirty="0">
                <a:latin typeface="Arial Narrow" panose="020B0606020202030204" pitchFamily="34" charset="0"/>
              </a:rPr>
              <a:t> </a:t>
            </a:r>
            <a:r>
              <a:rPr lang="en-US" dirty="0">
                <a:solidFill>
                  <a:schemeClr val="bg1"/>
                </a:solidFill>
                <a:latin typeface="Arial Narrow" panose="020B0606020202030204" pitchFamily="34" charset="0"/>
              </a:rPr>
              <a:t>OPPORTUNITIES SUBNETS</a:t>
            </a:r>
          </a:p>
        </p:txBody>
      </p:sp>
    </p:spTree>
    <p:extLst>
      <p:ext uri="{BB962C8B-B14F-4D97-AF65-F5344CB8AC3E}">
        <p14:creationId xmlns:p14="http://schemas.microsoft.com/office/powerpoint/2010/main" val="12066145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463</TotalTime>
  <Words>1017</Words>
  <Application>Microsoft Office PowerPoint</Application>
  <PresentationFormat>Letter Paper (8.5x11 in)</PresentationFormat>
  <Paragraphs>119</Paragraphs>
  <Slides>20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Narrow</vt:lpstr>
      <vt:lpstr>Calibri</vt:lpstr>
      <vt:lpstr>Calibri Light</vt:lpstr>
      <vt:lpstr>Office Theme</vt:lpstr>
      <vt:lpstr>Zika Virus What’s the Best Option to Slow the Spread of the Virus and its Impact?</vt:lpstr>
      <vt:lpstr>background</vt:lpstr>
      <vt:lpstr>GOAL</vt:lpstr>
      <vt:lpstr>ALTERNATIVES OVERVIEW</vt:lpstr>
      <vt:lpstr>BOCR MODEL </vt:lpstr>
      <vt:lpstr> BENEFITS SUBNETS</vt:lpstr>
      <vt:lpstr> BENEFITS PRIORITIES</vt:lpstr>
      <vt:lpstr> BENEFITS SENSITIVITY</vt:lpstr>
      <vt:lpstr> OPPORTUNITIES SUBNETS</vt:lpstr>
      <vt:lpstr> OPPORTUNITIES PRIORTIES</vt:lpstr>
      <vt:lpstr>PowerPoint Presentation</vt:lpstr>
      <vt:lpstr> COSTS PRIORITIES</vt:lpstr>
      <vt:lpstr>PowerPoint Presentation</vt:lpstr>
      <vt:lpstr> RISK PRIORITIES</vt:lpstr>
      <vt:lpstr> OVERALL SYNTHESIS – Multiplicative</vt:lpstr>
      <vt:lpstr> RATINGS</vt:lpstr>
      <vt:lpstr> OVERALL SYNTHESIS – ADDITIVE</vt:lpstr>
      <vt:lpstr> CONCLUSION</vt:lpstr>
      <vt:lpstr> FUTURE RESEARCH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Zika Virus What’s the Best Option to Slow the Spread of the Virus and its Impacts?</dc:title>
  <dc:creator>Hogan, Megan Lee</dc:creator>
  <cp:lastModifiedBy>Megankarp</cp:lastModifiedBy>
  <cp:revision>129</cp:revision>
  <dcterms:created xsi:type="dcterms:W3CDTF">2016-04-17T23:19:00Z</dcterms:created>
  <dcterms:modified xsi:type="dcterms:W3CDTF">2016-04-19T23:55:20Z</dcterms:modified>
</cp:coreProperties>
</file>