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2" r:id="rId9"/>
    <p:sldId id="266" r:id="rId10"/>
    <p:sldId id="264" r:id="rId11"/>
    <p:sldId id="265" r:id="rId12"/>
  </p:sldIdLst>
  <p:sldSz cx="9144000" cy="6858000" type="screen4x3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-1614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 smtClean="0"/>
              <a:t>Formatvorlage des Untertitelmasters durch Klicken bearbeiten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337F28-A0D8-4A93-8577-547D7EB63982}" type="datetimeFigureOut">
              <a:rPr lang="de-DE" smtClean="0"/>
              <a:t>18.04.2016</a:t>
            </a:fld>
            <a:endParaRPr lang="de-DE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2BFB75C-DDD4-4BC4-AC48-3E1ECF6273A6}" type="slidenum">
              <a:rPr lang="de-DE" smtClean="0"/>
              <a:t>‹Nr.›</a:t>
            </a:fld>
            <a:endParaRPr lang="de-DE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de-D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337F28-A0D8-4A93-8577-547D7EB63982}" type="datetimeFigureOut">
              <a:rPr lang="de-DE" smtClean="0"/>
              <a:t>18.04.2016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BFB75C-DDD4-4BC4-AC48-3E1ECF6273A6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337F28-A0D8-4A93-8577-547D7EB63982}" type="datetimeFigureOut">
              <a:rPr lang="de-DE" smtClean="0"/>
              <a:t>18.04.2016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BFB75C-DDD4-4BC4-AC48-3E1ECF6273A6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337F28-A0D8-4A93-8577-547D7EB63982}" type="datetimeFigureOut">
              <a:rPr lang="de-DE" smtClean="0"/>
              <a:t>18.04.2016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BFB75C-DDD4-4BC4-AC48-3E1ECF6273A6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337F28-A0D8-4A93-8577-547D7EB63982}" type="datetimeFigureOut">
              <a:rPr lang="de-DE" smtClean="0"/>
              <a:t>18.04.2016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BFB75C-DDD4-4BC4-AC48-3E1ECF6273A6}" type="slidenum">
              <a:rPr lang="de-DE" smtClean="0"/>
              <a:t>‹Nr.›</a:t>
            </a:fld>
            <a:endParaRPr lang="de-DE"/>
          </a:p>
        </p:txBody>
      </p:sp>
      <p:sp>
        <p:nvSpPr>
          <p:cNvPr id="7" name="Oval 6"/>
          <p:cNvSpPr/>
          <p:nvPr/>
        </p:nvSpPr>
        <p:spPr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296728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337F28-A0D8-4A93-8577-547D7EB63982}" type="datetimeFigureOut">
              <a:rPr lang="de-DE" smtClean="0"/>
              <a:t>18.04.2016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BFB75C-DDD4-4BC4-AC48-3E1ECF6273A6}" type="slidenum">
              <a:rPr lang="de-DE" smtClean="0"/>
              <a:t>‹Nr.›</a:t>
            </a:fld>
            <a:endParaRPr lang="de-DE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337F28-A0D8-4A93-8577-547D7EB63982}" type="datetimeFigureOut">
              <a:rPr lang="de-DE" smtClean="0"/>
              <a:t>18.04.2016</a:t>
            </a:fld>
            <a:endParaRPr lang="de-D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BFB75C-DDD4-4BC4-AC48-3E1ECF6273A6}" type="slidenum">
              <a:rPr lang="de-DE" smtClean="0"/>
              <a:t>‹Nr.›</a:t>
            </a:fld>
            <a:endParaRPr lang="de-DE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48"/>
            <a:ext cx="4041648" cy="3913187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337F28-A0D8-4A93-8577-547D7EB63982}" type="datetimeFigureOut">
              <a:rPr lang="de-DE" smtClean="0"/>
              <a:t>18.04.2016</a:t>
            </a:fld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BFB75C-DDD4-4BC4-AC48-3E1ECF6273A6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337F28-A0D8-4A93-8577-547D7EB63982}" type="datetimeFigureOut">
              <a:rPr lang="de-DE" smtClean="0"/>
              <a:t>18.04.2016</a:t>
            </a:fld>
            <a:endParaRPr lang="de-D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BFB75C-DDD4-4BC4-AC48-3E1ECF6273A6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7" y="2438400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337F28-A0D8-4A93-8577-547D7EB63982}" type="datetimeFigureOut">
              <a:rPr lang="de-DE" smtClean="0"/>
              <a:t>18.04.2016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BFB75C-DDD4-4BC4-AC48-3E1ECF6273A6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 smtClean="0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337F28-A0D8-4A93-8577-547D7EB63982}" type="datetimeFigureOut">
              <a:rPr lang="de-DE" smtClean="0"/>
              <a:t>18.04.2016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BFB75C-DDD4-4BC4-AC48-3E1ECF6273A6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8F337F28-A0D8-4A93-8577-547D7EB63982}" type="datetimeFigureOut">
              <a:rPr lang="de-DE" smtClean="0"/>
              <a:t>18.04.2016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C2BFB75C-DDD4-4BC4-AC48-3E1ECF6273A6}" type="slidenum">
              <a:rPr lang="de-DE" smtClean="0"/>
              <a:t>‹Nr.›</a:t>
            </a:fld>
            <a:endParaRPr lang="de-DE"/>
          </a:p>
        </p:txBody>
      </p:sp>
      <p:sp>
        <p:nvSpPr>
          <p:cNvPr id="7" name="Oval 6"/>
          <p:cNvSpPr/>
          <p:nvPr/>
        </p:nvSpPr>
        <p:spPr>
          <a:xfrm>
            <a:off x="8457760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569119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65000"/>
              <a:lumOff val="35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65000"/>
              <a:lumOff val="35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65000"/>
              <a:lumOff val="35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http://de.statista.com/statistik/daten/studie/1223/umfrage/arbeitslosenzahl-in-deutschland-jahresdurchschnittswerte/" TargetMode="External"/><Relationship Id="rId13" Type="http://schemas.openxmlformats.org/officeDocument/2006/relationships/hyperlink" Target="http://www.lpb-bw.de/fluechtlingsproblematik.html" TargetMode="External"/><Relationship Id="rId18" Type="http://schemas.openxmlformats.org/officeDocument/2006/relationships/hyperlink" Target="http://www.zeit.de/politik/ausland/2016-03/eu-gipfel-tuerkei-abkommen-fluechtlinge-angela-merkel" TargetMode="External"/><Relationship Id="rId3" Type="http://schemas.openxmlformats.org/officeDocument/2006/relationships/hyperlink" Target="https://www.bundesregierung.de/Content/EN/Reiseberichte/2016/2016-03-16-europaeischer-rat-maerz.html?nn=709674" TargetMode="External"/><Relationship Id="rId7" Type="http://schemas.openxmlformats.org/officeDocument/2006/relationships/hyperlink" Target="http://de.statista.com/statistik/daten/studie/1239/umfrage/aktuelle-arbeitslosenquote-in-deutschland-monatsdurchschnittswerte/" TargetMode="External"/><Relationship Id="rId12" Type="http://schemas.openxmlformats.org/officeDocument/2006/relationships/hyperlink" Target="http://www.handelsblatt.com/politik/deutschland/gastbeitrag-von-dagmar-woehrl-fuenf-schritte-zur-loesung-der-fluechtlingsfrage/11678706.html" TargetMode="External"/><Relationship Id="rId17" Type="http://schemas.openxmlformats.org/officeDocument/2006/relationships/hyperlink" Target="http://www.focus.de/politik/deutschland/asylpolitik-im-vergleich-so-gehen-andere-laender-mit-fluechtlingen-um_id_4866879.html" TargetMode="External"/><Relationship Id="rId2" Type="http://schemas.openxmlformats.org/officeDocument/2006/relationships/hyperlink" Target="https://www.bundesregierung.de/Webs/Breg/DE/Themen/Fluechtlings-Asylpolitik/4-FAQ/_node.html?id=GlossarEntry1671930" TargetMode="External"/><Relationship Id="rId16" Type="http://schemas.openxmlformats.org/officeDocument/2006/relationships/hyperlink" Target="http://www.zeit.de/politik/ausland/2016-01/fluechtlingspolitik-oesterreich-reinhold-mitterlehner-beschraenkung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en.wikipedia.org/wiki/Syrian_Civil_War" TargetMode="External"/><Relationship Id="rId11" Type="http://schemas.openxmlformats.org/officeDocument/2006/relationships/hyperlink" Target="http://www.handelsblatt.com/politik/deutschland/fluechtlinge-in-deutschland-bayern-bereitet-sich-auf-moegliche-grenzschliessung-vor/13025054.html" TargetMode="External"/><Relationship Id="rId5" Type="http://schemas.openxmlformats.org/officeDocument/2006/relationships/hyperlink" Target="http://www.tagesanzeiger.ch/ausland/europa/EU-verpasst-bescheidene-Ziele/story/16331547" TargetMode="External"/><Relationship Id="rId15" Type="http://schemas.openxmlformats.org/officeDocument/2006/relationships/hyperlink" Target="http://info.kopp-verlag.de/hintergruende/deutschland/peter-harth/deutschlands-fluechtlingsproblem-das-schweigen-ueber-die-importierte-gewalt.html" TargetMode="External"/><Relationship Id="rId10" Type="http://schemas.openxmlformats.org/officeDocument/2006/relationships/hyperlink" Target="http://www.welt.de/politik/deutschland/article146452109/Die-Fluechtlingskrise-aus-der-Perspektive-des-Jahres-2017.html" TargetMode="External"/><Relationship Id="rId4" Type="http://schemas.openxmlformats.org/officeDocument/2006/relationships/hyperlink" Target="http://www.bamf.de/SharedDocs/Anlagen/DE/Publikationen/Flyer/flyer-schluesselzahlen-asyl-halbjahr-2015.pdf?__blob=publicationFile" TargetMode="External"/><Relationship Id="rId9" Type="http://schemas.openxmlformats.org/officeDocument/2006/relationships/hyperlink" Target="https://www.amnesty.org/en/what-we-do/people-on-the-move/" TargetMode="External"/><Relationship Id="rId14" Type="http://schemas.openxmlformats.org/officeDocument/2006/relationships/hyperlink" Target="http://info.kopp-verlag.de/hintergruende/geostrategie/michael-morris/das-fluechtlingsdrama-laeuft-nach-plan-auf-dem-weg-in-die-neue-weltordnung.html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 smtClean="0"/>
              <a:t>Best </a:t>
            </a:r>
            <a:r>
              <a:rPr lang="de-DE" dirty="0" err="1" smtClean="0"/>
              <a:t>strategy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deal </a:t>
            </a:r>
            <a:r>
              <a:rPr lang="de-DE" dirty="0" err="1" smtClean="0"/>
              <a:t>with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refugees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DE" dirty="0" err="1" smtClean="0"/>
              <a:t>What</a:t>
            </a:r>
            <a:r>
              <a:rPr lang="de-DE" dirty="0" smtClean="0"/>
              <a:t> </a:t>
            </a:r>
            <a:r>
              <a:rPr lang="de-DE" dirty="0" err="1"/>
              <a:t>w</a:t>
            </a:r>
            <a:r>
              <a:rPr lang="de-DE" dirty="0" err="1" smtClean="0"/>
              <a:t>ould</a:t>
            </a:r>
            <a:r>
              <a:rPr lang="de-DE" dirty="0" smtClean="0"/>
              <a:t> </a:t>
            </a:r>
            <a:r>
              <a:rPr lang="de-DE" dirty="0" err="1" smtClean="0"/>
              <a:t>be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best</a:t>
            </a:r>
            <a:r>
              <a:rPr lang="de-DE" dirty="0" smtClean="0"/>
              <a:t> </a:t>
            </a:r>
            <a:r>
              <a:rPr lang="de-DE" dirty="0" err="1" smtClean="0"/>
              <a:t>decision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German </a:t>
            </a:r>
            <a:r>
              <a:rPr lang="de-DE" dirty="0" err="1" smtClean="0"/>
              <a:t>government</a:t>
            </a:r>
            <a:r>
              <a:rPr lang="de-DE" dirty="0" smtClean="0"/>
              <a:t>?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811793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Thanks</a:t>
            </a:r>
            <a:endParaRPr lang="de-DE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3185" y="2204864"/>
            <a:ext cx="2230562" cy="32799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170834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References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e-DE" sz="1000" dirty="0">
                <a:hlinkClick r:id="rId2"/>
              </a:rPr>
              <a:t>https://www.bundesregierung.de/Webs/Breg/DE/Themen/Fluechtlings-Asylpolitik/4-FAQ/_</a:t>
            </a:r>
            <a:r>
              <a:rPr lang="de-DE" sz="1000" dirty="0" smtClean="0">
                <a:hlinkClick r:id="rId2"/>
              </a:rPr>
              <a:t>node.html?id=GlossarEntry1671930</a:t>
            </a:r>
            <a:endParaRPr lang="de-DE" sz="1000" dirty="0" smtClean="0"/>
          </a:p>
          <a:p>
            <a:r>
              <a:rPr lang="de-DE" sz="1000" dirty="0">
                <a:hlinkClick r:id="rId3"/>
              </a:rPr>
              <a:t>https://</a:t>
            </a:r>
            <a:r>
              <a:rPr lang="de-DE" sz="1000" dirty="0" smtClean="0">
                <a:hlinkClick r:id="rId3"/>
              </a:rPr>
              <a:t>www.bundesregierung.de/Content/EN/Reiseberichte/2016/2016-03-16-europaeischer-rat-maerz.html?nn=709674</a:t>
            </a:r>
            <a:endParaRPr lang="de-DE" sz="1000" dirty="0" smtClean="0"/>
          </a:p>
          <a:p>
            <a:r>
              <a:rPr lang="de-DE" sz="1000" dirty="0">
                <a:hlinkClick r:id="rId4"/>
              </a:rPr>
              <a:t>http://www.bamf.de/SharedDocs/Anlagen/DE/Publikationen/Flyer/flyer-schluesselzahlen-asyl-halbjahr-2015.pdf?__</a:t>
            </a:r>
            <a:r>
              <a:rPr lang="de-DE" sz="1000" dirty="0" smtClean="0">
                <a:hlinkClick r:id="rId4"/>
              </a:rPr>
              <a:t>blob=publicationFile</a:t>
            </a:r>
            <a:endParaRPr lang="de-DE" sz="1000" dirty="0" smtClean="0"/>
          </a:p>
          <a:p>
            <a:r>
              <a:rPr lang="de-DE" sz="1000" dirty="0">
                <a:hlinkClick r:id="rId5"/>
              </a:rPr>
              <a:t>http://</a:t>
            </a:r>
            <a:r>
              <a:rPr lang="de-DE" sz="1000" dirty="0" smtClean="0">
                <a:hlinkClick r:id="rId5"/>
              </a:rPr>
              <a:t>www.tagesanzeiger.ch/ausland/europa/EU-verpasst-bescheidene-Ziele/story/16331547</a:t>
            </a:r>
            <a:endParaRPr lang="de-DE" sz="1000" dirty="0" smtClean="0"/>
          </a:p>
          <a:p>
            <a:r>
              <a:rPr lang="de-DE" sz="1000" dirty="0">
                <a:hlinkClick r:id="rId6"/>
              </a:rPr>
              <a:t>https://</a:t>
            </a:r>
            <a:r>
              <a:rPr lang="de-DE" sz="1000" dirty="0" smtClean="0">
                <a:hlinkClick r:id="rId6"/>
              </a:rPr>
              <a:t>en.wikipedia.org/wiki/Syrian_Civil_War</a:t>
            </a:r>
            <a:endParaRPr lang="de-DE" sz="1000" dirty="0" smtClean="0"/>
          </a:p>
          <a:p>
            <a:r>
              <a:rPr lang="de-DE" sz="1000" dirty="0">
                <a:hlinkClick r:id="rId7"/>
              </a:rPr>
              <a:t>http://de.statista.com/statistik/daten/studie/1239/umfrage/aktuelle-arbeitslosenquote-in-deutschland-monatsdurchschnittswerte</a:t>
            </a:r>
            <a:r>
              <a:rPr lang="de-DE" sz="1000" dirty="0" smtClean="0">
                <a:hlinkClick r:id="rId7"/>
              </a:rPr>
              <a:t>/</a:t>
            </a:r>
            <a:endParaRPr lang="de-DE" sz="1000" dirty="0" smtClean="0"/>
          </a:p>
          <a:p>
            <a:r>
              <a:rPr lang="de-DE" sz="1000" dirty="0">
                <a:hlinkClick r:id="rId8"/>
              </a:rPr>
              <a:t>http://de.statista.com/statistik/daten/studie/1223/umfrage/arbeitslosenzahl-in-deutschland-jahresdurchschnittswerte</a:t>
            </a:r>
            <a:r>
              <a:rPr lang="de-DE" sz="1000" dirty="0" smtClean="0">
                <a:hlinkClick r:id="rId8"/>
              </a:rPr>
              <a:t>/</a:t>
            </a:r>
            <a:endParaRPr lang="de-DE" sz="1000" dirty="0" smtClean="0"/>
          </a:p>
          <a:p>
            <a:r>
              <a:rPr lang="de-DE" sz="1000" dirty="0">
                <a:hlinkClick r:id="rId9"/>
              </a:rPr>
              <a:t>https://www.amnesty.org/en/what-we-do/people-on-the-move</a:t>
            </a:r>
            <a:r>
              <a:rPr lang="de-DE" sz="1000" dirty="0" smtClean="0">
                <a:hlinkClick r:id="rId9"/>
              </a:rPr>
              <a:t>/</a:t>
            </a:r>
            <a:endParaRPr lang="de-DE" sz="1000" dirty="0" smtClean="0"/>
          </a:p>
          <a:p>
            <a:r>
              <a:rPr lang="de-DE" sz="1000" dirty="0">
                <a:hlinkClick r:id="rId10"/>
              </a:rPr>
              <a:t>http://</a:t>
            </a:r>
            <a:r>
              <a:rPr lang="de-DE" sz="1000" dirty="0" smtClean="0">
                <a:hlinkClick r:id="rId10"/>
              </a:rPr>
              <a:t>www.welt.de/politik/deutschland/article146452109/Die-Fluechtlingskrise-aus-der-Perspektive-des-Jahres-2017.html</a:t>
            </a:r>
            <a:endParaRPr lang="de-DE" sz="1000" dirty="0" smtClean="0"/>
          </a:p>
          <a:p>
            <a:r>
              <a:rPr lang="de-DE" sz="1000" dirty="0">
                <a:hlinkClick r:id="rId11"/>
              </a:rPr>
              <a:t>http://</a:t>
            </a:r>
            <a:r>
              <a:rPr lang="de-DE" sz="1000" dirty="0" smtClean="0">
                <a:hlinkClick r:id="rId11"/>
              </a:rPr>
              <a:t>www.handelsblatt.com/politik/deutschland/fluechtlinge-in-deutschland-bayern-bereitet-sich-auf-moegliche-grenzschliessung-vor/13025054.html</a:t>
            </a:r>
            <a:endParaRPr lang="de-DE" sz="1000" dirty="0" smtClean="0"/>
          </a:p>
          <a:p>
            <a:r>
              <a:rPr lang="de-DE" sz="1000" dirty="0">
                <a:hlinkClick r:id="rId12"/>
              </a:rPr>
              <a:t>http://</a:t>
            </a:r>
            <a:r>
              <a:rPr lang="de-DE" sz="1000" dirty="0" smtClean="0">
                <a:hlinkClick r:id="rId12"/>
              </a:rPr>
              <a:t>www.handelsblatt.com/politik/deutschland/gastbeitrag-von-dagmar-woehrl-fuenf-schritte-zur-loesung-der-fluechtlingsfrage/11678706.html</a:t>
            </a:r>
            <a:endParaRPr lang="de-DE" sz="1000" dirty="0" smtClean="0"/>
          </a:p>
          <a:p>
            <a:r>
              <a:rPr lang="de-DE" sz="1000" dirty="0">
                <a:hlinkClick r:id="rId13"/>
              </a:rPr>
              <a:t>http://</a:t>
            </a:r>
            <a:r>
              <a:rPr lang="de-DE" sz="1000" dirty="0" smtClean="0">
                <a:hlinkClick r:id="rId13"/>
              </a:rPr>
              <a:t>www.lpb-bw.de/fluechtlingsproblematik.html</a:t>
            </a:r>
            <a:endParaRPr lang="de-DE" sz="1000" dirty="0" smtClean="0"/>
          </a:p>
          <a:p>
            <a:r>
              <a:rPr lang="de-DE" sz="1000" dirty="0">
                <a:hlinkClick r:id="rId14"/>
              </a:rPr>
              <a:t>http://</a:t>
            </a:r>
            <a:r>
              <a:rPr lang="de-DE" sz="1000" dirty="0" smtClean="0">
                <a:hlinkClick r:id="rId14"/>
              </a:rPr>
              <a:t>info.kopp-verlag.de/hintergruende/geostrategie/michael-morris/das-fluechtlingsdrama-laeuft-nach-plan-auf-dem-weg-in-die-neue-weltordnung.html</a:t>
            </a:r>
            <a:endParaRPr lang="de-DE" sz="1000" dirty="0" smtClean="0"/>
          </a:p>
          <a:p>
            <a:r>
              <a:rPr lang="de-DE" sz="1000" dirty="0">
                <a:hlinkClick r:id="rId15"/>
              </a:rPr>
              <a:t>http://</a:t>
            </a:r>
            <a:r>
              <a:rPr lang="de-DE" sz="1000" dirty="0" smtClean="0">
                <a:hlinkClick r:id="rId15"/>
              </a:rPr>
              <a:t>info.kopp-verlag.de/hintergruende/deutschland/peter-harth/deutschlands-fluechtlingsproblem-das-schweigen-ueber-die-importierte-gewalt.html</a:t>
            </a:r>
            <a:endParaRPr lang="de-DE" sz="1000" dirty="0" smtClean="0"/>
          </a:p>
          <a:p>
            <a:r>
              <a:rPr lang="de-DE" sz="1000" dirty="0">
                <a:hlinkClick r:id="rId16"/>
              </a:rPr>
              <a:t>http://</a:t>
            </a:r>
            <a:r>
              <a:rPr lang="de-DE" sz="1000" dirty="0" smtClean="0">
                <a:hlinkClick r:id="rId16"/>
              </a:rPr>
              <a:t>www.zeit.de/politik/ausland/2016-01/fluechtlingspolitik-oesterreich-reinhold-mitterlehner-beschraenkung</a:t>
            </a:r>
            <a:endParaRPr lang="de-DE" sz="1000" dirty="0" smtClean="0"/>
          </a:p>
          <a:p>
            <a:r>
              <a:rPr lang="de-DE" sz="1000" dirty="0">
                <a:hlinkClick r:id="rId17"/>
              </a:rPr>
              <a:t>http://</a:t>
            </a:r>
            <a:r>
              <a:rPr lang="de-DE" sz="1000" dirty="0" smtClean="0">
                <a:hlinkClick r:id="rId17"/>
              </a:rPr>
              <a:t>www.focus.de/politik/deutschland/asylpolitik-im-vergleich-so-gehen-andere-laender-mit-fluechtlingen-um_id_4866879.html</a:t>
            </a:r>
            <a:endParaRPr lang="de-DE" sz="1000" dirty="0" smtClean="0"/>
          </a:p>
          <a:p>
            <a:r>
              <a:rPr lang="de-DE" sz="1000" dirty="0">
                <a:hlinkClick r:id="rId18"/>
              </a:rPr>
              <a:t>http://</a:t>
            </a:r>
            <a:r>
              <a:rPr lang="de-DE" sz="1000" dirty="0" smtClean="0">
                <a:hlinkClick r:id="rId18"/>
              </a:rPr>
              <a:t>www.zeit.de/politik/ausland/2016-03/eu-gipfel-tuerkei-abkommen-fluechtlinge-angela-merkel</a:t>
            </a:r>
            <a:r>
              <a:rPr lang="de-DE" sz="1000" dirty="0" smtClean="0"/>
              <a:t> </a:t>
            </a:r>
            <a:endParaRPr lang="de-DE" sz="1000" dirty="0" smtClean="0"/>
          </a:p>
          <a:p>
            <a:endParaRPr lang="de-DE" sz="1000" dirty="0"/>
          </a:p>
        </p:txBody>
      </p:sp>
    </p:spTree>
    <p:extLst>
      <p:ext uri="{BB962C8B-B14F-4D97-AF65-F5344CB8AC3E}">
        <p14:creationId xmlns:p14="http://schemas.microsoft.com/office/powerpoint/2010/main" val="23808191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Syrian</a:t>
            </a:r>
            <a:r>
              <a:rPr lang="de-DE" dirty="0" smtClean="0"/>
              <a:t> </a:t>
            </a:r>
            <a:r>
              <a:rPr lang="de-DE" dirty="0" err="1" smtClean="0"/>
              <a:t>Civil</a:t>
            </a:r>
            <a:r>
              <a:rPr lang="de-DE" dirty="0" smtClean="0"/>
              <a:t> War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err="1" smtClean="0"/>
              <a:t>Starting</a:t>
            </a:r>
            <a:r>
              <a:rPr lang="de-DE" dirty="0" smtClean="0"/>
              <a:t> </a:t>
            </a:r>
            <a:r>
              <a:rPr lang="de-DE" dirty="0" err="1" smtClean="0"/>
              <a:t>point</a:t>
            </a:r>
            <a:r>
              <a:rPr lang="de-DE" dirty="0" smtClean="0"/>
              <a:t> „</a:t>
            </a:r>
            <a:r>
              <a:rPr lang="de-DE" dirty="0" err="1" smtClean="0"/>
              <a:t>Arab</a:t>
            </a:r>
            <a:r>
              <a:rPr lang="de-DE" dirty="0" smtClean="0"/>
              <a:t> Spring“ </a:t>
            </a:r>
            <a:r>
              <a:rPr lang="de-DE" dirty="0" err="1" smtClean="0"/>
              <a:t>early</a:t>
            </a:r>
            <a:r>
              <a:rPr lang="de-DE" dirty="0" smtClean="0"/>
              <a:t> 2011</a:t>
            </a:r>
          </a:p>
          <a:p>
            <a:r>
              <a:rPr lang="de-DE" dirty="0" err="1" smtClean="0"/>
              <a:t>Rise</a:t>
            </a:r>
            <a:r>
              <a:rPr lang="de-DE" dirty="0" smtClean="0"/>
              <a:t> of ISIS</a:t>
            </a:r>
          </a:p>
          <a:p>
            <a:r>
              <a:rPr lang="de-DE" dirty="0" smtClean="0"/>
              <a:t>12 </a:t>
            </a:r>
            <a:r>
              <a:rPr lang="de-DE" dirty="0" err="1" smtClean="0"/>
              <a:t>million</a:t>
            </a:r>
            <a:r>
              <a:rPr lang="de-DE" dirty="0" smtClean="0"/>
              <a:t> </a:t>
            </a:r>
            <a:r>
              <a:rPr lang="de-DE" dirty="0" err="1" smtClean="0"/>
              <a:t>people</a:t>
            </a:r>
            <a:r>
              <a:rPr lang="de-DE" dirty="0" smtClean="0"/>
              <a:t> </a:t>
            </a:r>
            <a:r>
              <a:rPr lang="de-DE" dirty="0" err="1" smtClean="0"/>
              <a:t>from</a:t>
            </a:r>
            <a:r>
              <a:rPr lang="de-DE" dirty="0" smtClean="0"/>
              <a:t> </a:t>
            </a:r>
            <a:r>
              <a:rPr lang="de-DE" dirty="0" err="1" smtClean="0"/>
              <a:t>Syria</a:t>
            </a:r>
            <a:r>
              <a:rPr lang="de-DE" dirty="0" smtClean="0"/>
              <a:t> </a:t>
            </a:r>
            <a:r>
              <a:rPr lang="de-DE" dirty="0" err="1" smtClean="0"/>
              <a:t>are</a:t>
            </a:r>
            <a:r>
              <a:rPr lang="de-DE" dirty="0" smtClean="0"/>
              <a:t> on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run</a:t>
            </a:r>
            <a:endParaRPr lang="de-DE" dirty="0" smtClean="0"/>
          </a:p>
          <a:p>
            <a:pPr lvl="1"/>
            <a:r>
              <a:rPr lang="de-DE" dirty="0" smtClean="0"/>
              <a:t>4 </a:t>
            </a:r>
            <a:r>
              <a:rPr lang="de-DE" dirty="0" err="1" smtClean="0"/>
              <a:t>million</a:t>
            </a:r>
            <a:r>
              <a:rPr lang="de-DE" dirty="0" smtClean="0"/>
              <a:t> </a:t>
            </a:r>
            <a:r>
              <a:rPr lang="de-DE" dirty="0" err="1" smtClean="0"/>
              <a:t>people</a:t>
            </a:r>
            <a:r>
              <a:rPr lang="de-DE" dirty="0" smtClean="0"/>
              <a:t> </a:t>
            </a:r>
            <a:r>
              <a:rPr lang="de-DE" dirty="0" err="1" smtClean="0"/>
              <a:t>already</a:t>
            </a:r>
            <a:r>
              <a:rPr lang="de-DE" dirty="0" smtClean="0"/>
              <a:t> </a:t>
            </a:r>
            <a:r>
              <a:rPr lang="de-DE" dirty="0" err="1" smtClean="0"/>
              <a:t>left</a:t>
            </a:r>
            <a:r>
              <a:rPr lang="de-DE" dirty="0" smtClean="0"/>
              <a:t> </a:t>
            </a:r>
            <a:r>
              <a:rPr lang="de-DE" dirty="0" err="1" smtClean="0"/>
              <a:t>Syria</a:t>
            </a:r>
            <a:endParaRPr lang="de-DE" dirty="0" smtClean="0"/>
          </a:p>
          <a:p>
            <a:pPr lvl="1"/>
            <a:r>
              <a:rPr lang="de-DE" dirty="0" smtClean="0"/>
              <a:t>8 </a:t>
            </a:r>
            <a:r>
              <a:rPr lang="de-DE" dirty="0" err="1" smtClean="0"/>
              <a:t>million</a:t>
            </a:r>
            <a:r>
              <a:rPr lang="de-DE" dirty="0" smtClean="0"/>
              <a:t> </a:t>
            </a:r>
            <a:r>
              <a:rPr lang="de-DE" dirty="0" err="1" smtClean="0"/>
              <a:t>are</a:t>
            </a:r>
            <a:r>
              <a:rPr lang="de-DE" dirty="0" smtClean="0"/>
              <a:t> still </a:t>
            </a:r>
            <a:r>
              <a:rPr lang="de-DE" dirty="0" err="1" smtClean="0"/>
              <a:t>there</a:t>
            </a:r>
            <a:r>
              <a:rPr lang="de-DE" dirty="0" smtClean="0"/>
              <a:t> </a:t>
            </a:r>
            <a:r>
              <a:rPr lang="de-DE" dirty="0" err="1" smtClean="0"/>
              <a:t>trying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find a </a:t>
            </a:r>
            <a:r>
              <a:rPr lang="de-DE" dirty="0" err="1" smtClean="0"/>
              <a:t>peaceful</a:t>
            </a:r>
            <a:r>
              <a:rPr lang="de-DE" dirty="0" smtClean="0"/>
              <a:t> </a:t>
            </a:r>
            <a:r>
              <a:rPr lang="de-DE" dirty="0" err="1" smtClean="0"/>
              <a:t>place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stay</a:t>
            </a:r>
            <a:endParaRPr lang="de-DE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619822"/>
            <a:ext cx="3925947" cy="2593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5229200"/>
            <a:ext cx="1927086" cy="1153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8527" y="4890287"/>
            <a:ext cx="2228882" cy="16019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3615487"/>
            <a:ext cx="3528392" cy="14530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566730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Refugees</a:t>
            </a:r>
            <a:r>
              <a:rPr lang="de-DE" dirty="0" smtClean="0"/>
              <a:t> on </a:t>
            </a:r>
            <a:r>
              <a:rPr lang="de-DE" dirty="0" err="1" smtClean="0"/>
              <a:t>their</a:t>
            </a:r>
            <a:r>
              <a:rPr lang="de-DE" dirty="0" smtClean="0"/>
              <a:t> </a:t>
            </a:r>
            <a:r>
              <a:rPr lang="de-DE" dirty="0" err="1" smtClean="0"/>
              <a:t>way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err="1" smtClean="0"/>
              <a:t>From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beginning</a:t>
            </a:r>
            <a:r>
              <a:rPr lang="de-DE" dirty="0" smtClean="0"/>
              <a:t> </a:t>
            </a:r>
            <a:r>
              <a:rPr lang="de-DE" dirty="0" err="1" smtClean="0"/>
              <a:t>refugees</a:t>
            </a:r>
            <a:r>
              <a:rPr lang="de-DE" dirty="0" smtClean="0"/>
              <a:t> </a:t>
            </a:r>
            <a:r>
              <a:rPr lang="de-DE" dirty="0" err="1" smtClean="0"/>
              <a:t>tried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reach</a:t>
            </a:r>
            <a:r>
              <a:rPr lang="de-DE" dirty="0" smtClean="0"/>
              <a:t> Europe</a:t>
            </a:r>
          </a:p>
          <a:p>
            <a:r>
              <a:rPr lang="de-DE" dirty="0" err="1" smtClean="0"/>
              <a:t>Crossing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seas</a:t>
            </a:r>
            <a:r>
              <a:rPr lang="de-DE" dirty="0" smtClean="0"/>
              <a:t> </a:t>
            </a:r>
            <a:r>
              <a:rPr lang="de-DE" dirty="0" err="1" smtClean="0"/>
              <a:t>many</a:t>
            </a:r>
            <a:r>
              <a:rPr lang="de-DE" dirty="0" smtClean="0"/>
              <a:t> of </a:t>
            </a:r>
            <a:r>
              <a:rPr lang="de-DE" dirty="0" err="1" smtClean="0"/>
              <a:t>them</a:t>
            </a:r>
            <a:r>
              <a:rPr lang="de-DE" dirty="0" smtClean="0"/>
              <a:t> </a:t>
            </a:r>
            <a:r>
              <a:rPr lang="de-DE" dirty="0" err="1" smtClean="0"/>
              <a:t>drowned</a:t>
            </a:r>
            <a:endParaRPr lang="de-DE" dirty="0" smtClean="0"/>
          </a:p>
          <a:p>
            <a:r>
              <a:rPr lang="de-DE" dirty="0" err="1" smtClean="0"/>
              <a:t>Criminal</a:t>
            </a:r>
            <a:r>
              <a:rPr lang="de-DE" dirty="0" smtClean="0"/>
              <a:t> </a:t>
            </a:r>
            <a:r>
              <a:rPr lang="de-DE" dirty="0" err="1" smtClean="0"/>
              <a:t>traffickers</a:t>
            </a:r>
            <a:r>
              <a:rPr lang="de-DE" dirty="0" smtClean="0"/>
              <a:t> </a:t>
            </a:r>
            <a:r>
              <a:rPr lang="de-DE" dirty="0" err="1" smtClean="0"/>
              <a:t>are</a:t>
            </a:r>
            <a:r>
              <a:rPr lang="de-DE" dirty="0" smtClean="0"/>
              <a:t> a real </a:t>
            </a:r>
            <a:r>
              <a:rPr lang="de-DE" dirty="0" err="1" smtClean="0"/>
              <a:t>problem</a:t>
            </a:r>
            <a:endParaRPr lang="de-DE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068960"/>
            <a:ext cx="4155381" cy="27479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4173155"/>
            <a:ext cx="3391868" cy="22395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3304" y="3068960"/>
            <a:ext cx="2732496" cy="1944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718480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774" y="3144239"/>
            <a:ext cx="2876550" cy="164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Destinations</a:t>
            </a:r>
            <a:r>
              <a:rPr lang="de-DE" dirty="0" smtClean="0"/>
              <a:t> of </a:t>
            </a:r>
            <a:r>
              <a:rPr lang="de-DE" dirty="0" err="1" smtClean="0"/>
              <a:t>refugees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err="1" smtClean="0"/>
              <a:t>If</a:t>
            </a:r>
            <a:r>
              <a:rPr lang="de-DE" dirty="0" smtClean="0"/>
              <a:t> not </a:t>
            </a:r>
            <a:r>
              <a:rPr lang="de-DE" dirty="0" err="1" smtClean="0"/>
              <a:t>drown</a:t>
            </a:r>
            <a:r>
              <a:rPr lang="de-DE" dirty="0" smtClean="0"/>
              <a:t> </a:t>
            </a:r>
            <a:r>
              <a:rPr lang="de-DE" dirty="0" err="1" smtClean="0"/>
              <a:t>they</a:t>
            </a:r>
            <a:r>
              <a:rPr lang="de-DE" dirty="0" smtClean="0"/>
              <a:t> </a:t>
            </a:r>
            <a:r>
              <a:rPr lang="de-DE" dirty="0" err="1" smtClean="0"/>
              <a:t>arrive</a:t>
            </a:r>
            <a:r>
              <a:rPr lang="de-DE" dirty="0" smtClean="0"/>
              <a:t> in </a:t>
            </a:r>
            <a:r>
              <a:rPr lang="de-DE" dirty="0" err="1" smtClean="0"/>
              <a:t>Italy</a:t>
            </a:r>
            <a:r>
              <a:rPr lang="de-DE" dirty="0" smtClean="0"/>
              <a:t>, </a:t>
            </a:r>
            <a:r>
              <a:rPr lang="de-DE" dirty="0" err="1" smtClean="0"/>
              <a:t>Greece</a:t>
            </a:r>
            <a:r>
              <a:rPr lang="de-DE" dirty="0" smtClean="0"/>
              <a:t> </a:t>
            </a:r>
            <a:r>
              <a:rPr lang="de-DE" dirty="0" err="1" smtClean="0"/>
              <a:t>or</a:t>
            </a:r>
            <a:r>
              <a:rPr lang="de-DE" dirty="0" smtClean="0"/>
              <a:t> Turkey</a:t>
            </a:r>
          </a:p>
          <a:p>
            <a:r>
              <a:rPr lang="de-DE" dirty="0" err="1" smtClean="0"/>
              <a:t>Heading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countries like </a:t>
            </a:r>
            <a:r>
              <a:rPr lang="de-DE" dirty="0" err="1" smtClean="0"/>
              <a:t>Sweden</a:t>
            </a:r>
            <a:r>
              <a:rPr lang="de-DE" dirty="0" smtClean="0"/>
              <a:t> </a:t>
            </a:r>
            <a:r>
              <a:rPr lang="de-DE" dirty="0" err="1" smtClean="0"/>
              <a:t>or</a:t>
            </a:r>
            <a:r>
              <a:rPr lang="de-DE" dirty="0" smtClean="0"/>
              <a:t> Germany</a:t>
            </a:r>
          </a:p>
          <a:p>
            <a:r>
              <a:rPr lang="de-DE" dirty="0" smtClean="0"/>
              <a:t>Camps in </a:t>
            </a:r>
            <a:r>
              <a:rPr lang="de-DE" dirty="0" err="1" smtClean="0"/>
              <a:t>Greece</a:t>
            </a:r>
            <a:r>
              <a:rPr lang="de-DE" dirty="0" smtClean="0"/>
              <a:t>, </a:t>
            </a:r>
            <a:r>
              <a:rPr lang="de-DE" dirty="0" err="1" smtClean="0"/>
              <a:t>Italy</a:t>
            </a:r>
            <a:r>
              <a:rPr lang="de-DE" dirty="0" smtClean="0"/>
              <a:t> and Turkey </a:t>
            </a:r>
            <a:r>
              <a:rPr lang="de-DE" dirty="0" err="1" smtClean="0"/>
              <a:t>overflow</a:t>
            </a:r>
            <a:endParaRPr lang="de-DE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3140968"/>
            <a:ext cx="3333180" cy="28390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509120"/>
            <a:ext cx="3071788" cy="17049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3204080"/>
            <a:ext cx="2387896" cy="15832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771760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Immigration in Germany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err="1" smtClean="0"/>
              <a:t>There</a:t>
            </a:r>
            <a:r>
              <a:rPr lang="de-DE" dirty="0" smtClean="0"/>
              <a:t> </a:t>
            </a:r>
            <a:r>
              <a:rPr lang="de-DE" dirty="0" err="1" smtClean="0"/>
              <a:t>has</a:t>
            </a:r>
            <a:r>
              <a:rPr lang="de-DE" dirty="0" smtClean="0"/>
              <a:t> </a:t>
            </a:r>
            <a:r>
              <a:rPr lang="de-DE" dirty="0" err="1" smtClean="0"/>
              <a:t>always</a:t>
            </a:r>
            <a:r>
              <a:rPr lang="de-DE" dirty="0" smtClean="0"/>
              <a:t> </a:t>
            </a:r>
            <a:r>
              <a:rPr lang="de-DE" dirty="0" err="1" smtClean="0"/>
              <a:t>been</a:t>
            </a:r>
            <a:r>
              <a:rPr lang="de-DE" dirty="0" smtClean="0"/>
              <a:t> </a:t>
            </a:r>
            <a:r>
              <a:rPr lang="de-DE" dirty="0" err="1" smtClean="0"/>
              <a:t>immigration</a:t>
            </a:r>
            <a:r>
              <a:rPr lang="de-DE" dirty="0" smtClean="0"/>
              <a:t> in Germany</a:t>
            </a:r>
          </a:p>
          <a:p>
            <a:r>
              <a:rPr lang="de-DE" dirty="0" smtClean="0"/>
              <a:t>But in 2015 </a:t>
            </a:r>
            <a:r>
              <a:rPr lang="de-DE" b="1" dirty="0" smtClean="0"/>
              <a:t>1 </a:t>
            </a:r>
            <a:r>
              <a:rPr lang="de-DE" b="1" dirty="0" err="1" smtClean="0"/>
              <a:t>million</a:t>
            </a:r>
            <a:r>
              <a:rPr lang="de-DE" b="1" dirty="0" smtClean="0"/>
              <a:t> </a:t>
            </a:r>
            <a:r>
              <a:rPr lang="de-DE" dirty="0" err="1" smtClean="0"/>
              <a:t>people</a:t>
            </a:r>
            <a:r>
              <a:rPr lang="de-DE" dirty="0" smtClean="0"/>
              <a:t> </a:t>
            </a:r>
            <a:r>
              <a:rPr lang="de-DE" dirty="0" err="1" smtClean="0"/>
              <a:t>came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Germany</a:t>
            </a:r>
            <a:endParaRPr lang="de-DE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298669"/>
            <a:ext cx="3727078" cy="26485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4503244"/>
            <a:ext cx="2376263" cy="1736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2708920"/>
            <a:ext cx="2125786" cy="1709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9090" y="4403741"/>
            <a:ext cx="3263831" cy="18580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702396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Reactions</a:t>
            </a:r>
            <a:r>
              <a:rPr lang="de-DE" dirty="0" smtClean="0"/>
              <a:t> of </a:t>
            </a:r>
            <a:r>
              <a:rPr lang="de-DE" dirty="0" err="1" smtClean="0"/>
              <a:t>the</a:t>
            </a:r>
            <a:r>
              <a:rPr lang="de-DE" dirty="0" smtClean="0"/>
              <a:t> Germans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err="1" smtClean="0"/>
              <a:t>Huge</a:t>
            </a:r>
            <a:r>
              <a:rPr lang="de-DE" dirty="0" smtClean="0"/>
              <a:t> </a:t>
            </a:r>
            <a:r>
              <a:rPr lang="de-DE" dirty="0" err="1" smtClean="0"/>
              <a:t>amount</a:t>
            </a:r>
            <a:r>
              <a:rPr lang="de-DE" dirty="0" smtClean="0"/>
              <a:t> of </a:t>
            </a:r>
            <a:r>
              <a:rPr lang="de-DE" dirty="0" err="1" smtClean="0"/>
              <a:t>people</a:t>
            </a:r>
            <a:r>
              <a:rPr lang="de-DE" dirty="0" smtClean="0"/>
              <a:t> (</a:t>
            </a:r>
            <a:r>
              <a:rPr lang="de-DE" dirty="0" err="1" smtClean="0"/>
              <a:t>over</a:t>
            </a:r>
            <a:r>
              <a:rPr lang="de-DE" dirty="0" smtClean="0"/>
              <a:t> 2700 </a:t>
            </a:r>
            <a:r>
              <a:rPr lang="de-DE" dirty="0" err="1" smtClean="0"/>
              <a:t>each</a:t>
            </a:r>
            <a:r>
              <a:rPr lang="de-DE" dirty="0" smtClean="0"/>
              <a:t> </a:t>
            </a:r>
            <a:r>
              <a:rPr lang="de-DE" dirty="0" err="1" smtClean="0"/>
              <a:t>day</a:t>
            </a:r>
            <a:r>
              <a:rPr lang="de-DE" dirty="0" smtClean="0"/>
              <a:t>)</a:t>
            </a:r>
          </a:p>
          <a:p>
            <a:pPr lvl="1"/>
            <a:r>
              <a:rPr lang="de-DE" dirty="0"/>
              <a:t>Open </a:t>
            </a:r>
            <a:r>
              <a:rPr lang="de-DE" dirty="0" err="1" smtClean="0"/>
              <a:t>borders</a:t>
            </a:r>
            <a:endParaRPr lang="de-DE" dirty="0" smtClean="0"/>
          </a:p>
          <a:p>
            <a:pPr lvl="1"/>
            <a:r>
              <a:rPr lang="de-DE" dirty="0" err="1" smtClean="0"/>
              <a:t>No</a:t>
            </a:r>
            <a:r>
              <a:rPr lang="de-DE" dirty="0" smtClean="0"/>
              <a:t> pass </a:t>
            </a:r>
            <a:r>
              <a:rPr lang="de-DE" dirty="0" err="1" smtClean="0"/>
              <a:t>controls</a:t>
            </a:r>
            <a:endParaRPr lang="de-DE" dirty="0" smtClean="0"/>
          </a:p>
          <a:p>
            <a:r>
              <a:rPr lang="de-DE" dirty="0" smtClean="0"/>
              <a:t>The </a:t>
            </a:r>
            <a:r>
              <a:rPr lang="de-DE" dirty="0" err="1" smtClean="0"/>
              <a:t>country</a:t>
            </a:r>
            <a:r>
              <a:rPr lang="de-DE" dirty="0" smtClean="0"/>
              <a:t> </a:t>
            </a:r>
            <a:r>
              <a:rPr lang="de-DE" dirty="0" err="1" smtClean="0"/>
              <a:t>is</a:t>
            </a:r>
            <a:r>
              <a:rPr lang="de-DE" dirty="0" smtClean="0"/>
              <a:t> </a:t>
            </a:r>
            <a:r>
              <a:rPr lang="de-DE" dirty="0" err="1" smtClean="0"/>
              <a:t>divided</a:t>
            </a:r>
            <a:r>
              <a:rPr lang="de-DE" dirty="0" smtClean="0"/>
              <a:t> (a </a:t>
            </a:r>
            <a:r>
              <a:rPr lang="de-DE" dirty="0" err="1" smtClean="0"/>
              <a:t>lot</a:t>
            </a:r>
            <a:r>
              <a:rPr lang="de-DE" dirty="0" smtClean="0"/>
              <a:t> of </a:t>
            </a:r>
            <a:r>
              <a:rPr lang="de-DE" dirty="0" err="1" smtClean="0"/>
              <a:t>rumors</a:t>
            </a:r>
            <a:r>
              <a:rPr lang="de-DE" dirty="0"/>
              <a:t> </a:t>
            </a:r>
            <a:r>
              <a:rPr lang="de-DE" dirty="0" smtClean="0"/>
              <a:t>&amp; a </a:t>
            </a:r>
            <a:r>
              <a:rPr lang="de-DE" dirty="0" err="1" smtClean="0"/>
              <a:t>lot</a:t>
            </a:r>
            <a:r>
              <a:rPr lang="de-DE" dirty="0" smtClean="0"/>
              <a:t> of </a:t>
            </a:r>
            <a:r>
              <a:rPr lang="de-DE" dirty="0" err="1" smtClean="0"/>
              <a:t>incidents</a:t>
            </a:r>
            <a:r>
              <a:rPr lang="de-DE" dirty="0"/>
              <a:t> [</a:t>
            </a:r>
            <a:r>
              <a:rPr lang="de-DE" dirty="0" err="1" smtClean="0"/>
              <a:t>harassment</a:t>
            </a:r>
            <a:r>
              <a:rPr lang="de-DE" dirty="0" smtClean="0"/>
              <a:t> in Cologne, </a:t>
            </a:r>
            <a:r>
              <a:rPr lang="de-DE" dirty="0" err="1" smtClean="0"/>
              <a:t>refugee</a:t>
            </a:r>
            <a:r>
              <a:rPr lang="de-DE" dirty="0" smtClean="0"/>
              <a:t> </a:t>
            </a:r>
            <a:r>
              <a:rPr lang="de-DE" dirty="0" err="1" smtClean="0"/>
              <a:t>brawls</a:t>
            </a:r>
            <a:r>
              <a:rPr lang="de-DE" dirty="0" smtClean="0"/>
              <a:t>])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5" y="3717033"/>
            <a:ext cx="2016224" cy="11257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0553" y="4797152"/>
            <a:ext cx="2526432" cy="168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3741018"/>
            <a:ext cx="2363999" cy="12314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3556461"/>
            <a:ext cx="2886075" cy="161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4952209"/>
            <a:ext cx="2655193" cy="14908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0445" y="4806222"/>
            <a:ext cx="2219758" cy="14556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036127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4907378"/>
            <a:ext cx="2455764" cy="1634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Reactions</a:t>
            </a:r>
            <a:r>
              <a:rPr lang="de-DE" dirty="0" smtClean="0"/>
              <a:t> </a:t>
            </a:r>
            <a:r>
              <a:rPr lang="de-DE" dirty="0" err="1" smtClean="0"/>
              <a:t>from</a:t>
            </a:r>
            <a:r>
              <a:rPr lang="de-DE" dirty="0" smtClean="0"/>
              <a:t> </a:t>
            </a:r>
            <a:r>
              <a:rPr lang="de-DE" dirty="0" err="1" smtClean="0"/>
              <a:t>other</a:t>
            </a:r>
            <a:r>
              <a:rPr lang="de-DE" dirty="0" smtClean="0"/>
              <a:t> countries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b="1" dirty="0" err="1" smtClean="0"/>
              <a:t>Sweden</a:t>
            </a:r>
            <a:r>
              <a:rPr lang="de-DE" dirty="0" smtClean="0"/>
              <a:t> also </a:t>
            </a:r>
            <a:r>
              <a:rPr lang="de-DE" dirty="0" err="1" smtClean="0"/>
              <a:t>welcomed</a:t>
            </a:r>
            <a:r>
              <a:rPr lang="de-DE" dirty="0" smtClean="0"/>
              <a:t> a </a:t>
            </a:r>
            <a:r>
              <a:rPr lang="de-DE" dirty="0" err="1" smtClean="0"/>
              <a:t>lot</a:t>
            </a:r>
            <a:r>
              <a:rPr lang="de-DE" dirty="0" smtClean="0"/>
              <a:t> of </a:t>
            </a:r>
            <a:r>
              <a:rPr lang="de-DE" dirty="0" err="1" smtClean="0"/>
              <a:t>refugees</a:t>
            </a:r>
            <a:endParaRPr lang="de-DE" dirty="0" smtClean="0"/>
          </a:p>
          <a:p>
            <a:r>
              <a:rPr lang="de-DE" b="1" dirty="0" err="1" smtClean="0"/>
              <a:t>Hungaria</a:t>
            </a:r>
            <a:r>
              <a:rPr lang="de-DE" dirty="0" smtClean="0"/>
              <a:t> &amp; </a:t>
            </a:r>
            <a:r>
              <a:rPr lang="de-DE" dirty="0" err="1" smtClean="0"/>
              <a:t>other</a:t>
            </a:r>
            <a:r>
              <a:rPr lang="de-DE" dirty="0" smtClean="0"/>
              <a:t> Balkan route countries </a:t>
            </a:r>
            <a:r>
              <a:rPr lang="de-DE" dirty="0" err="1" smtClean="0"/>
              <a:t>built</a:t>
            </a:r>
            <a:r>
              <a:rPr lang="de-DE" dirty="0" smtClean="0"/>
              <a:t> </a:t>
            </a:r>
            <a:r>
              <a:rPr lang="de-DE" dirty="0" err="1" smtClean="0"/>
              <a:t>fences</a:t>
            </a:r>
            <a:endParaRPr lang="de-DE" dirty="0" smtClean="0"/>
          </a:p>
          <a:p>
            <a:r>
              <a:rPr lang="de-DE" b="1" dirty="0" smtClean="0"/>
              <a:t>Austria</a:t>
            </a:r>
            <a:r>
              <a:rPr lang="de-DE" dirty="0" smtClean="0"/>
              <a:t> </a:t>
            </a:r>
            <a:r>
              <a:rPr lang="de-DE" dirty="0" err="1" smtClean="0"/>
              <a:t>decided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have</a:t>
            </a:r>
            <a:r>
              <a:rPr lang="de-DE" dirty="0" smtClean="0"/>
              <a:t> a </a:t>
            </a:r>
            <a:r>
              <a:rPr lang="de-DE" dirty="0" err="1" smtClean="0"/>
              <a:t>ceiling</a:t>
            </a:r>
            <a:r>
              <a:rPr lang="de-DE" dirty="0" smtClean="0"/>
              <a:t> of </a:t>
            </a:r>
            <a:r>
              <a:rPr lang="de-DE" i="1" dirty="0" smtClean="0"/>
              <a:t>37,500 </a:t>
            </a:r>
            <a:r>
              <a:rPr lang="de-DE" dirty="0" err="1" smtClean="0"/>
              <a:t>people</a:t>
            </a:r>
            <a:endParaRPr lang="de-DE" dirty="0" smtClean="0"/>
          </a:p>
          <a:p>
            <a:r>
              <a:rPr lang="de-DE" b="1" dirty="0" err="1" smtClean="0"/>
              <a:t>Poland</a:t>
            </a:r>
            <a:r>
              <a:rPr lang="de-DE" dirty="0" smtClean="0"/>
              <a:t> and </a:t>
            </a:r>
            <a:r>
              <a:rPr lang="de-DE" dirty="0" err="1" smtClean="0"/>
              <a:t>others</a:t>
            </a:r>
            <a:r>
              <a:rPr lang="de-DE" dirty="0" smtClean="0"/>
              <a:t> </a:t>
            </a:r>
            <a:r>
              <a:rPr lang="de-DE" dirty="0" err="1" smtClean="0"/>
              <a:t>refuse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accept</a:t>
            </a:r>
            <a:r>
              <a:rPr lang="de-DE" dirty="0" smtClean="0"/>
              <a:t> </a:t>
            </a:r>
            <a:r>
              <a:rPr lang="de-DE" dirty="0" err="1" smtClean="0"/>
              <a:t>refugees</a:t>
            </a:r>
            <a:r>
              <a:rPr lang="de-DE" dirty="0" smtClean="0"/>
              <a:t> at all</a:t>
            </a:r>
          </a:p>
          <a:p>
            <a:r>
              <a:rPr lang="de-DE" dirty="0" smtClean="0"/>
              <a:t>Not </a:t>
            </a:r>
            <a:r>
              <a:rPr lang="de-DE" dirty="0" err="1" smtClean="0"/>
              <a:t>only</a:t>
            </a:r>
            <a:r>
              <a:rPr lang="de-DE" dirty="0" smtClean="0"/>
              <a:t> </a:t>
            </a:r>
            <a:r>
              <a:rPr lang="de-DE" dirty="0" err="1" smtClean="0"/>
              <a:t>Germnay</a:t>
            </a:r>
            <a:r>
              <a:rPr lang="de-DE" dirty="0" smtClean="0"/>
              <a:t> </a:t>
            </a:r>
            <a:r>
              <a:rPr lang="de-DE" dirty="0" err="1" smtClean="0"/>
              <a:t>is</a:t>
            </a:r>
            <a:r>
              <a:rPr lang="de-DE" dirty="0" smtClean="0"/>
              <a:t> </a:t>
            </a:r>
            <a:r>
              <a:rPr lang="de-DE" dirty="0" err="1" smtClean="0"/>
              <a:t>devided</a:t>
            </a:r>
            <a:r>
              <a:rPr lang="de-DE" dirty="0" smtClean="0"/>
              <a:t> but also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b="1" dirty="0" smtClean="0"/>
              <a:t>EU</a:t>
            </a:r>
          </a:p>
          <a:p>
            <a:endParaRPr lang="de-DE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005064"/>
            <a:ext cx="2634060" cy="1719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4005064"/>
            <a:ext cx="2759026" cy="1799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4864861"/>
            <a:ext cx="2032964" cy="14916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742639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How</a:t>
            </a:r>
            <a:r>
              <a:rPr lang="de-DE" dirty="0" smtClean="0"/>
              <a:t> </a:t>
            </a:r>
            <a:r>
              <a:rPr lang="de-DE" dirty="0" err="1" smtClean="0"/>
              <a:t>best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deal </a:t>
            </a:r>
            <a:r>
              <a:rPr lang="de-DE" dirty="0" err="1" smtClean="0"/>
              <a:t>with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refugee</a:t>
            </a:r>
            <a:r>
              <a:rPr lang="de-DE" dirty="0" smtClean="0"/>
              <a:t> </a:t>
            </a:r>
            <a:r>
              <a:rPr lang="de-DE" dirty="0" err="1" smtClean="0"/>
              <a:t>situation</a:t>
            </a:r>
            <a:r>
              <a:rPr lang="de-DE" dirty="0" smtClean="0"/>
              <a:t>?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err="1" smtClean="0"/>
              <a:t>What</a:t>
            </a:r>
            <a:r>
              <a:rPr lang="de-DE" dirty="0" smtClean="0"/>
              <a:t> </a:t>
            </a:r>
            <a:r>
              <a:rPr lang="de-DE" dirty="0" err="1" smtClean="0"/>
              <a:t>should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German </a:t>
            </a:r>
            <a:r>
              <a:rPr lang="de-DE" dirty="0" err="1" smtClean="0"/>
              <a:t>government</a:t>
            </a:r>
            <a:r>
              <a:rPr lang="de-DE" dirty="0" smtClean="0"/>
              <a:t> do in </a:t>
            </a:r>
            <a:r>
              <a:rPr lang="de-DE" dirty="0" err="1" smtClean="0"/>
              <a:t>this</a:t>
            </a:r>
            <a:r>
              <a:rPr lang="de-DE" dirty="0" smtClean="0"/>
              <a:t> </a:t>
            </a:r>
            <a:r>
              <a:rPr lang="de-DE" dirty="0" err="1" smtClean="0"/>
              <a:t>situation</a:t>
            </a:r>
            <a:r>
              <a:rPr lang="de-DE" dirty="0" smtClean="0"/>
              <a:t>?</a:t>
            </a:r>
          </a:p>
          <a:p>
            <a:r>
              <a:rPr lang="de-DE" dirty="0" err="1" smtClean="0"/>
              <a:t>Remember</a:t>
            </a:r>
            <a:r>
              <a:rPr lang="de-DE" dirty="0" smtClean="0"/>
              <a:t>: </a:t>
            </a:r>
            <a:r>
              <a:rPr lang="de-DE" dirty="0" err="1" smtClean="0"/>
              <a:t>There</a:t>
            </a:r>
            <a:r>
              <a:rPr lang="de-DE" dirty="0" smtClean="0"/>
              <a:t> </a:t>
            </a:r>
            <a:r>
              <a:rPr lang="de-DE" dirty="0" err="1" smtClean="0"/>
              <a:t>are</a:t>
            </a:r>
            <a:r>
              <a:rPr lang="de-DE" dirty="0" smtClean="0"/>
              <a:t> </a:t>
            </a:r>
            <a:r>
              <a:rPr lang="de-DE" dirty="0" err="1" smtClean="0"/>
              <a:t>elections</a:t>
            </a:r>
            <a:r>
              <a:rPr lang="de-DE" dirty="0" smtClean="0"/>
              <a:t> in 2017 (!)</a:t>
            </a:r>
          </a:p>
          <a:p>
            <a:r>
              <a:rPr lang="de-DE" dirty="0" err="1" smtClean="0"/>
              <a:t>They</a:t>
            </a:r>
            <a:r>
              <a:rPr lang="de-DE" dirty="0" smtClean="0"/>
              <a:t> </a:t>
            </a:r>
            <a:r>
              <a:rPr lang="de-DE" dirty="0" err="1" smtClean="0"/>
              <a:t>already</a:t>
            </a:r>
            <a:r>
              <a:rPr lang="de-DE" dirty="0" smtClean="0"/>
              <a:t> „</a:t>
            </a:r>
            <a:r>
              <a:rPr lang="de-DE" dirty="0" err="1" smtClean="0"/>
              <a:t>led</a:t>
            </a:r>
            <a:r>
              <a:rPr lang="de-DE" dirty="0" smtClean="0"/>
              <a:t>“ </a:t>
            </a:r>
            <a:r>
              <a:rPr lang="de-DE" dirty="0" err="1" smtClean="0"/>
              <a:t>the</a:t>
            </a:r>
            <a:r>
              <a:rPr lang="de-DE" dirty="0" smtClean="0"/>
              <a:t> EU </a:t>
            </a:r>
            <a:r>
              <a:rPr lang="de-DE" dirty="0" err="1" smtClean="0"/>
              <a:t>into</a:t>
            </a:r>
            <a:r>
              <a:rPr lang="de-DE" dirty="0" smtClean="0"/>
              <a:t> a deal </a:t>
            </a:r>
            <a:r>
              <a:rPr lang="de-DE" dirty="0" err="1" smtClean="0"/>
              <a:t>with</a:t>
            </a:r>
            <a:r>
              <a:rPr lang="de-DE" dirty="0" smtClean="0"/>
              <a:t> Turkey</a:t>
            </a:r>
          </a:p>
          <a:p>
            <a:r>
              <a:rPr lang="de-DE" dirty="0" smtClean="0"/>
              <a:t>But </a:t>
            </a:r>
            <a:r>
              <a:rPr lang="de-DE" dirty="0" err="1" smtClean="0"/>
              <a:t>is</a:t>
            </a:r>
            <a:r>
              <a:rPr lang="de-DE" dirty="0" smtClean="0"/>
              <a:t> </a:t>
            </a:r>
            <a:r>
              <a:rPr lang="de-DE" dirty="0" err="1" smtClean="0"/>
              <a:t>this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best</a:t>
            </a:r>
            <a:r>
              <a:rPr lang="de-DE" dirty="0" smtClean="0"/>
              <a:t> </a:t>
            </a:r>
            <a:r>
              <a:rPr lang="de-DE" dirty="0" err="1" smtClean="0"/>
              <a:t>option</a:t>
            </a:r>
            <a:r>
              <a:rPr lang="de-DE" dirty="0" smtClean="0"/>
              <a:t>?</a:t>
            </a:r>
            <a:endParaRPr lang="de-DE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3933056"/>
            <a:ext cx="3529583" cy="17356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861048"/>
            <a:ext cx="4441329" cy="2495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486349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Live Demo</a:t>
            </a:r>
            <a:endParaRPr lang="de-DE" dirty="0"/>
          </a:p>
        </p:txBody>
      </p:sp>
      <p:pic>
        <p:nvPicPr>
          <p:cNvPr id="1026" name="Picture 2" descr="Logo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413"/>
          <a:stretch/>
        </p:blipFill>
        <p:spPr bwMode="auto">
          <a:xfrm>
            <a:off x="3161118" y="2420888"/>
            <a:ext cx="2722487" cy="2786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403757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xecutive">
  <a:themeElements>
    <a:clrScheme name="Executive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Executive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Executiv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Executive</Template>
  <TotalTime>0</TotalTime>
  <Words>328</Words>
  <Application>Microsoft Office PowerPoint</Application>
  <PresentationFormat>Bildschirmpräsentation (4:3)</PresentationFormat>
  <Paragraphs>55</Paragraphs>
  <Slides>11</Slides>
  <Notes>0</Notes>
  <HiddenSlides>0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11</vt:i4>
      </vt:variant>
    </vt:vector>
  </HeadingPairs>
  <TitlesOfParts>
    <vt:vector size="12" baseType="lpstr">
      <vt:lpstr>Executive</vt:lpstr>
      <vt:lpstr>Best strategy to deal with the refugees</vt:lpstr>
      <vt:lpstr>Syrian Civil War</vt:lpstr>
      <vt:lpstr>Refugees on their way</vt:lpstr>
      <vt:lpstr>Destinations of refugees</vt:lpstr>
      <vt:lpstr>Immigration in Germany</vt:lpstr>
      <vt:lpstr>Reactions of the Germans</vt:lpstr>
      <vt:lpstr>Reactions from other countries</vt:lpstr>
      <vt:lpstr>How best to deal with the refugee situation?</vt:lpstr>
      <vt:lpstr>Live Demo</vt:lpstr>
      <vt:lpstr>Thanks</vt:lpstr>
      <vt:lpstr>References</vt:lpstr>
    </vt:vector>
  </TitlesOfParts>
  <Company>KUKA AG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How best to deal with the refugees?</dc:title>
  <dc:creator>Lebsack, Vitali</dc:creator>
  <cp:lastModifiedBy>Lebsack, Vitali</cp:lastModifiedBy>
  <cp:revision>34</cp:revision>
  <dcterms:created xsi:type="dcterms:W3CDTF">2016-04-04T17:52:46Z</dcterms:created>
  <dcterms:modified xsi:type="dcterms:W3CDTF">2016-04-18T05:53:06Z</dcterms:modified>
</cp:coreProperties>
</file>