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7"/>
  </p:notesMasterIdLst>
  <p:sldIdLst>
    <p:sldId id="256" r:id="rId2"/>
    <p:sldId id="257" r:id="rId3"/>
    <p:sldId id="258" r:id="rId4"/>
    <p:sldId id="281" r:id="rId5"/>
    <p:sldId id="269" r:id="rId6"/>
    <p:sldId id="259" r:id="rId7"/>
    <p:sldId id="283" r:id="rId8"/>
    <p:sldId id="260" r:id="rId9"/>
    <p:sldId id="274" r:id="rId10"/>
    <p:sldId id="273" r:id="rId11"/>
    <p:sldId id="261" r:id="rId12"/>
    <p:sldId id="270" r:id="rId13"/>
    <p:sldId id="275" r:id="rId14"/>
    <p:sldId id="262" r:id="rId15"/>
    <p:sldId id="271" r:id="rId16"/>
    <p:sldId id="276" r:id="rId17"/>
    <p:sldId id="263" r:id="rId18"/>
    <p:sldId id="272" r:id="rId19"/>
    <p:sldId id="277" r:id="rId20"/>
    <p:sldId id="265" r:id="rId21"/>
    <p:sldId id="279" r:id="rId22"/>
    <p:sldId id="268" r:id="rId23"/>
    <p:sldId id="278" r:id="rId24"/>
    <p:sldId id="264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3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A1926-0CEA-48B8-8EFB-18E5FE424F5A}" type="datetimeFigureOut">
              <a:rPr lang="en-US" smtClean="0"/>
              <a:t>4/19/2016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F3676F-5CEA-4C19-90F1-FA03AF8471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99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3676F-5CEA-4C19-90F1-FA03AF8471F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56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3676F-5CEA-4C19-90F1-FA03AF8471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83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F3676F-5CEA-4C19-90F1-FA03AF8471F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49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849A5481-3388-41A6-A718-E1D9C79B39FA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2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3B85-F298-4F71-A54E-6D1C03613D68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59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227285-47EE-4844-9A35-53A4BC421C15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2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1DE84582-9DC8-4B17-8C88-A7D5CB48840C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5426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B35FE8D-7DA0-4915-B33A-7155E8093CC3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27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5F241-3960-4AE3-A4CD-DB7E71792FD0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19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EA1C8-48BB-431D-8F74-3F8B25CD924C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54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8BA49-B1B8-411D-B8AC-7981F6E58A9D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62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8234487A-AED6-4F35-B223-5C9BB9EE32C4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0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F47BD-7C96-45DA-BBE7-F91F3BA2B5B1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805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60ED706-B7F3-49B3-8E31-4FBEAEF7DF31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685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7DBD-5589-4CE8-A143-089673778361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29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229C-20EF-4BA8-89F0-4E198F5FBA9C}" type="datetime1">
              <a:rPr lang="en-US" smtClean="0"/>
              <a:t>4/19/2016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4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8F9C-372F-4396-AC6F-AA956577E290}" type="datetime1">
              <a:rPr lang="en-US" smtClean="0"/>
              <a:t>4/19/2016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53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650AD-3AC7-48BD-88F7-397E1D9539F1}" type="datetime1">
              <a:rPr lang="en-US" smtClean="0"/>
              <a:t>4/19/2016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86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55F70-A404-4D9D-92C5-2A64D74F806D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91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82BD5-AECD-4CC1-A18C-5B5B09A17BD4}" type="datetime1">
              <a:rPr lang="en-US" smtClean="0"/>
              <a:t>4/19/2016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99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4F81A-07D3-4537-BE0A-1DFD72933839}" type="datetime1">
              <a:rPr lang="en-US" smtClean="0"/>
              <a:t>4/19/2016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92703-69B3-498A-9AD3-481507DCF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52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world/2015/nov/30/eight-alternatives-airstrike-isis-syria" TargetMode="External"/><Relationship Id="rId2" Type="http://schemas.openxmlformats.org/officeDocument/2006/relationships/hyperlink" Target="http://indy100.independent.co.uk/article/10-alternative-ways-to-defeat-isis-that-arent-air-strikes--WknFKxYmq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heguardian.com/world/2014/jun/11/isis-too-extreme-al-qaida-terror-jihadi" TargetMode="External"/><Relationship Id="rId5" Type="http://schemas.openxmlformats.org/officeDocument/2006/relationships/hyperlink" Target="http://www.npr.org/sections/thetwo-way/2016/03/22/471391497/what-we-know-terrorist-bombing-at-brussels-airport" TargetMode="External"/><Relationship Id="rId4" Type="http://schemas.openxmlformats.org/officeDocument/2006/relationships/hyperlink" Target="http://screenrant.com/captain-america-civil-war-iron-man-bleeding-edge-armo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DMCE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Final </a:t>
            </a:r>
            <a:r>
              <a:rPr lang="en-US" b="1"/>
              <a:t>Project </a:t>
            </a:r>
            <a:r>
              <a:rPr lang="en-US" b="1" smtClean="0"/>
              <a:t/>
            </a:r>
            <a:br>
              <a:rPr lang="en-US" b="1" smtClean="0"/>
            </a:br>
            <a:r>
              <a:rPr lang="en-US" b="1" smtClean="0"/>
              <a:t>Strategies </a:t>
            </a:r>
            <a:r>
              <a:rPr lang="en-US" b="1" dirty="0"/>
              <a:t>to Defeat </a:t>
            </a:r>
            <a:r>
              <a:rPr lang="en-US" b="1" dirty="0" smtClean="0"/>
              <a:t>ISIS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Chris </a:t>
            </a:r>
            <a:r>
              <a:rPr lang="en-US" sz="2400" b="1" dirty="0" err="1" smtClean="0"/>
              <a:t>Sproull</a:t>
            </a:r>
            <a:r>
              <a:rPr lang="en-US" sz="2400" b="1" dirty="0" smtClean="0"/>
              <a:t>, Andrew Hazlett</a:t>
            </a:r>
          </a:p>
          <a:p>
            <a:endParaRPr lang="en-US" sz="2400" b="1" dirty="0" smtClean="0"/>
          </a:p>
          <a:p>
            <a:r>
              <a:rPr lang="en-US" sz="2400" b="1" dirty="0" smtClean="0"/>
              <a:t>April 19, 2016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6339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Results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6636" y="2406718"/>
            <a:ext cx="5530132" cy="3147921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658" y="2416566"/>
            <a:ext cx="5662279" cy="31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5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Opportunities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Integrating </a:t>
            </a:r>
            <a:r>
              <a:rPr lang="en-US" dirty="0"/>
              <a:t>more countries </a:t>
            </a:r>
            <a:r>
              <a:rPr lang="en-US" dirty="0" smtClean="0"/>
              <a:t>safely </a:t>
            </a:r>
          </a:p>
          <a:p>
            <a:r>
              <a:rPr lang="en-US" dirty="0" smtClean="0"/>
              <a:t>Better </a:t>
            </a:r>
            <a:r>
              <a:rPr lang="en-US" dirty="0"/>
              <a:t>understanding among those in the Middle </a:t>
            </a:r>
            <a:r>
              <a:rPr lang="en-US" dirty="0" smtClean="0"/>
              <a:t>East</a:t>
            </a:r>
          </a:p>
          <a:p>
            <a:r>
              <a:rPr lang="en-US" dirty="0" smtClean="0"/>
              <a:t>Better </a:t>
            </a:r>
            <a:r>
              <a:rPr lang="en-US" dirty="0"/>
              <a:t>global political </a:t>
            </a:r>
            <a:r>
              <a:rPr lang="en-US" dirty="0" smtClean="0"/>
              <a:t>cooperation </a:t>
            </a:r>
          </a:p>
          <a:p>
            <a:r>
              <a:rPr lang="en-US" dirty="0" smtClean="0"/>
              <a:t>A </a:t>
            </a:r>
            <a:r>
              <a:rPr lang="en-US" dirty="0"/>
              <a:t>gateway for getting rid of all </a:t>
            </a:r>
            <a:r>
              <a:rPr lang="en-US" dirty="0" smtClean="0"/>
              <a:t>terrorism</a:t>
            </a:r>
          </a:p>
          <a:p>
            <a:r>
              <a:rPr lang="en-US" dirty="0" smtClean="0"/>
              <a:t>World peace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fld id="{93314554-4176-4C69-B50E-5EF65BCFF704}" type="slidenum">
              <a:rPr lang="en-US" smtClean="0"/>
              <a:pPr algn="r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8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176" y="764373"/>
            <a:ext cx="10027024" cy="1293028"/>
          </a:xfrm>
        </p:spPr>
        <p:txBody>
          <a:bodyPr/>
          <a:lstStyle/>
          <a:p>
            <a:r>
              <a:rPr lang="en-US" b="1" dirty="0" smtClean="0"/>
              <a:t>Opportunities Subnet</a:t>
            </a:r>
            <a:r>
              <a:rPr lang="en-US" b="1" dirty="0"/>
              <a:t> and sensitivity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3" y="2057401"/>
            <a:ext cx="6438551" cy="400794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8366" y="2057401"/>
            <a:ext cx="3823674" cy="40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07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Opportunities results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843" y="2057402"/>
            <a:ext cx="4943475" cy="32396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21" y="2071962"/>
            <a:ext cx="5944115" cy="322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49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Likely </a:t>
            </a:r>
            <a:r>
              <a:rPr lang="en-US" dirty="0"/>
              <a:t>collateral </a:t>
            </a:r>
            <a:r>
              <a:rPr lang="en-US" dirty="0" smtClean="0"/>
              <a:t>damage </a:t>
            </a:r>
          </a:p>
          <a:p>
            <a:r>
              <a:rPr lang="en-US" dirty="0" smtClean="0"/>
              <a:t>Financial impacts</a:t>
            </a:r>
          </a:p>
          <a:p>
            <a:r>
              <a:rPr lang="en-US" dirty="0" smtClean="0"/>
              <a:t>Retaliation </a:t>
            </a:r>
            <a:r>
              <a:rPr lang="en-US" dirty="0"/>
              <a:t>from </a:t>
            </a:r>
            <a:r>
              <a:rPr lang="en-US" dirty="0" smtClean="0"/>
              <a:t>ISIS </a:t>
            </a:r>
          </a:p>
          <a:p>
            <a:r>
              <a:rPr lang="en-US" dirty="0" smtClean="0"/>
              <a:t>Casualties </a:t>
            </a:r>
            <a:r>
              <a:rPr lang="en-US" dirty="0"/>
              <a:t>of </a:t>
            </a:r>
            <a:r>
              <a:rPr lang="en-US" dirty="0" smtClean="0"/>
              <a:t>troops</a:t>
            </a:r>
          </a:p>
          <a:p>
            <a:r>
              <a:rPr lang="en-US" dirty="0" smtClean="0"/>
              <a:t>Political </a:t>
            </a:r>
            <a:r>
              <a:rPr lang="en-US" dirty="0"/>
              <a:t>tensions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fld id="{086D5D49-BD24-45D7-B77D-643EEE7E43C4}" type="slidenum">
              <a:rPr lang="en-US" smtClean="0"/>
              <a:pPr algn="r"/>
              <a:t>14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388" y="2194559"/>
            <a:ext cx="6225988" cy="37355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64472" y="6104964"/>
            <a:ext cx="680883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Photo Credit: http://www.theguardian.com/world/2014/jun/11/isis-too-extreme-al-qaida-terror-jihadi</a:t>
            </a:r>
          </a:p>
        </p:txBody>
      </p:sp>
    </p:spTree>
    <p:extLst>
      <p:ext uri="{BB962C8B-B14F-4D97-AF65-F5344CB8AC3E}">
        <p14:creationId xmlns:p14="http://schemas.microsoft.com/office/powerpoint/2010/main" val="26780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Costs Subnet</a:t>
            </a:r>
            <a:r>
              <a:rPr lang="en-US" b="1" dirty="0"/>
              <a:t> and sensitivity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58" y="1990165"/>
            <a:ext cx="4787148" cy="42280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493" y="1990165"/>
            <a:ext cx="4297435" cy="42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2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Costs results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2" y="2191871"/>
            <a:ext cx="5210175" cy="33684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351" y="2191871"/>
            <a:ext cx="5944115" cy="333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5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Worsening </a:t>
            </a:r>
            <a:r>
              <a:rPr lang="en-US" dirty="0"/>
              <a:t>public sentiment </a:t>
            </a:r>
            <a:r>
              <a:rPr lang="en-US" dirty="0" smtClean="0"/>
              <a:t>against </a:t>
            </a:r>
            <a:r>
              <a:rPr lang="en-US" dirty="0"/>
              <a:t>those pursuing </a:t>
            </a:r>
            <a:r>
              <a:rPr lang="en-US" dirty="0" smtClean="0"/>
              <a:t>solutions</a:t>
            </a:r>
          </a:p>
          <a:p>
            <a:r>
              <a:rPr lang="en-US" dirty="0" smtClean="0"/>
              <a:t>Egregious </a:t>
            </a:r>
            <a:r>
              <a:rPr lang="en-US" dirty="0"/>
              <a:t>human rights </a:t>
            </a:r>
            <a:r>
              <a:rPr lang="en-US" dirty="0" smtClean="0"/>
              <a:t>violations </a:t>
            </a:r>
          </a:p>
          <a:p>
            <a:r>
              <a:rPr lang="en-US" dirty="0" smtClean="0"/>
              <a:t>Increased </a:t>
            </a:r>
            <a:r>
              <a:rPr lang="en-US" dirty="0"/>
              <a:t>despotism in the Middle </a:t>
            </a:r>
            <a:r>
              <a:rPr lang="en-US" dirty="0" smtClean="0"/>
              <a:t>East </a:t>
            </a:r>
          </a:p>
          <a:p>
            <a:r>
              <a:rPr lang="en-US" dirty="0" smtClean="0"/>
              <a:t>Continuing </a:t>
            </a:r>
            <a:r>
              <a:rPr lang="en-US" dirty="0"/>
              <a:t>power vacuum and/or institutional </a:t>
            </a:r>
            <a:r>
              <a:rPr lang="en-US" dirty="0" smtClean="0"/>
              <a:t>voids </a:t>
            </a:r>
          </a:p>
          <a:p>
            <a:r>
              <a:rPr lang="en-US" dirty="0" smtClean="0"/>
              <a:t>Worsening </a:t>
            </a:r>
            <a:r>
              <a:rPr lang="en-US" dirty="0"/>
              <a:t>relationships with Islam and the Middle </a:t>
            </a:r>
            <a:r>
              <a:rPr lang="en-US" dirty="0" smtClean="0"/>
              <a:t>East </a:t>
            </a:r>
          </a:p>
          <a:p>
            <a:r>
              <a:rPr lang="en-US" dirty="0" smtClean="0"/>
              <a:t>Increased </a:t>
            </a:r>
            <a:r>
              <a:rPr lang="en-US" dirty="0"/>
              <a:t>support for </a:t>
            </a:r>
            <a:r>
              <a:rPr lang="en-US" dirty="0" smtClean="0"/>
              <a:t>ISIS </a:t>
            </a:r>
          </a:p>
          <a:p>
            <a:r>
              <a:rPr lang="en-US" dirty="0" smtClean="0"/>
              <a:t>Making </a:t>
            </a:r>
            <a:r>
              <a:rPr lang="en-US" dirty="0"/>
              <a:t>enemies of impacted parties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fld id="{18722B38-60AB-49AF-964E-6D18F590051F}" type="slidenum">
              <a:rPr lang="en-US" smtClean="0"/>
              <a:pPr algn="r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6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Risks Subnet and sensitivity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303" y="1949823"/>
            <a:ext cx="4595781" cy="42689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850" y="1949823"/>
            <a:ext cx="4195481" cy="42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42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Risks results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85" y="2057401"/>
            <a:ext cx="5276850" cy="34667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518" y="2057400"/>
            <a:ext cx="5665948" cy="346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7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 on ISIS - Past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</a:t>
            </a:r>
            <a:r>
              <a:rPr lang="en-US" dirty="0" smtClean="0"/>
              <a:t>nstitutional </a:t>
            </a:r>
            <a:r>
              <a:rPr lang="en-US" dirty="0"/>
              <a:t>voids and power vacuums have taken on great significance in </a:t>
            </a:r>
            <a:r>
              <a:rPr lang="en-US" dirty="0" smtClean="0"/>
              <a:t>Iraq and Syria</a:t>
            </a:r>
          </a:p>
          <a:p>
            <a:pPr lvl="1"/>
            <a:r>
              <a:rPr lang="en-US" dirty="0" smtClean="0"/>
              <a:t>Arab Spring</a:t>
            </a:r>
          </a:p>
          <a:p>
            <a:pPr lvl="1"/>
            <a:r>
              <a:rPr lang="en-US" dirty="0" smtClean="0"/>
              <a:t>Controversial Governments</a:t>
            </a:r>
          </a:p>
          <a:p>
            <a:r>
              <a:rPr lang="en-US" dirty="0" smtClean="0"/>
              <a:t>Radical </a:t>
            </a:r>
            <a:r>
              <a:rPr lang="en-US" dirty="0"/>
              <a:t>Islamists in the area took </a:t>
            </a:r>
            <a:r>
              <a:rPr lang="en-US" dirty="0" smtClean="0"/>
              <a:t>advantage, </a:t>
            </a:r>
            <a:r>
              <a:rPr lang="en-US" dirty="0"/>
              <a:t>winning many </a:t>
            </a:r>
            <a:r>
              <a:rPr lang="en-US" dirty="0" smtClean="0"/>
              <a:t>people’s support </a:t>
            </a:r>
          </a:p>
          <a:p>
            <a:r>
              <a:rPr lang="en-US" dirty="0" smtClean="0"/>
              <a:t>A terrorist group was formed to create </a:t>
            </a:r>
            <a:r>
              <a:rPr lang="en-US" dirty="0"/>
              <a:t>a strict Islamic State in a significant part of Iraq and </a:t>
            </a:r>
            <a:r>
              <a:rPr lang="en-US" dirty="0" smtClean="0"/>
              <a:t>Syria </a:t>
            </a:r>
            <a:endParaRPr lang="en-US" dirty="0"/>
          </a:p>
          <a:p>
            <a:pPr lvl="1"/>
            <a:r>
              <a:rPr lang="en-US" dirty="0" smtClean="0"/>
              <a:t>Named </a:t>
            </a:r>
            <a:r>
              <a:rPr lang="en-US" dirty="0"/>
              <a:t>for this goal: ISIS – The Islamic State in Iraq and </a:t>
            </a:r>
            <a:r>
              <a:rPr lang="en-US" dirty="0" smtClean="0"/>
              <a:t>Syria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group become infamous for radical </a:t>
            </a:r>
            <a:r>
              <a:rPr lang="en-US" dirty="0" smtClean="0"/>
              <a:t>tactics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other terrorist organizations like Al Qaeda have criticized </a:t>
            </a:r>
            <a:r>
              <a:rPr lang="en-US" dirty="0" smtClean="0"/>
              <a:t>them </a:t>
            </a:r>
            <a:endParaRPr lang="en-US" dirty="0"/>
          </a:p>
          <a:p>
            <a:r>
              <a:rPr lang="en-US" dirty="0" smtClean="0"/>
              <a:t>ISIS has </a:t>
            </a:r>
            <a:r>
              <a:rPr lang="en-US" dirty="0"/>
              <a:t>launched </a:t>
            </a:r>
            <a:r>
              <a:rPr lang="en-US" dirty="0" smtClean="0"/>
              <a:t>strikes </a:t>
            </a:r>
            <a:r>
              <a:rPr lang="en-US" dirty="0"/>
              <a:t>to take much ground in these two </a:t>
            </a:r>
            <a:r>
              <a:rPr lang="en-US" dirty="0" smtClean="0"/>
              <a:t>countries </a:t>
            </a:r>
          </a:p>
          <a:p>
            <a:pPr lvl="1"/>
            <a:r>
              <a:rPr lang="en-US" dirty="0" smtClean="0"/>
              <a:t>They </a:t>
            </a:r>
            <a:r>
              <a:rPr lang="en-US" dirty="0"/>
              <a:t>have been largely successful in taking territory, most notably Iraq’s second largest city of </a:t>
            </a:r>
            <a:r>
              <a:rPr lang="en-US" dirty="0" smtClean="0"/>
              <a:t>Mosul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fld id="{D69896ED-ABEF-4EDD-A9DB-38332171E8E4}" type="slidenum">
              <a:rPr lang="en-US" smtClean="0"/>
              <a:pPr algn="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9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Strategic Criteria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Economic Stability</a:t>
            </a:r>
          </a:p>
          <a:p>
            <a:pPr lvl="0"/>
            <a:r>
              <a:rPr lang="en-US" dirty="0"/>
              <a:t>Human Rights/Standard of Living</a:t>
            </a:r>
          </a:p>
          <a:p>
            <a:pPr lvl="0"/>
            <a:r>
              <a:rPr lang="en-US" dirty="0"/>
              <a:t>Peace</a:t>
            </a:r>
          </a:p>
          <a:p>
            <a:pPr lvl="0"/>
            <a:r>
              <a:rPr lang="en-US" dirty="0"/>
              <a:t>Safety/Security – National and </a:t>
            </a:r>
            <a:r>
              <a:rPr lang="en-US" dirty="0" smtClean="0"/>
              <a:t>Global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02" y="4184160"/>
            <a:ext cx="10618470" cy="19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9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Overall Decision - Additive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32265" y="2254857"/>
            <a:ext cx="7192379" cy="384331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39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2894" y="764373"/>
            <a:ext cx="9193306" cy="1293028"/>
          </a:xfrm>
        </p:spPr>
        <p:txBody>
          <a:bodyPr/>
          <a:lstStyle/>
          <a:p>
            <a:r>
              <a:rPr lang="en-US" b="1" dirty="0" smtClean="0"/>
              <a:t>Overall Decision - Multiplicative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316" y="1869723"/>
            <a:ext cx="8229600" cy="434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90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49824"/>
            <a:ext cx="10820400" cy="4268861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safest approach is global </a:t>
            </a:r>
            <a:r>
              <a:rPr lang="en-US" dirty="0"/>
              <a:t>alignment and cooperation against </a:t>
            </a:r>
            <a:r>
              <a:rPr lang="en-US" dirty="0" smtClean="0"/>
              <a:t>ISIS</a:t>
            </a:r>
          </a:p>
          <a:p>
            <a:pPr lvl="1"/>
            <a:r>
              <a:rPr lang="en-US" dirty="0" smtClean="0"/>
              <a:t>This is primarily due to Benefits and Opportunities</a:t>
            </a:r>
          </a:p>
          <a:p>
            <a:r>
              <a:rPr lang="en-US" dirty="0" smtClean="0"/>
              <a:t>Not surprisingly, military </a:t>
            </a:r>
            <a:r>
              <a:rPr lang="en-US" dirty="0"/>
              <a:t>and/or covert action </a:t>
            </a:r>
            <a:r>
              <a:rPr lang="en-US" dirty="0" smtClean="0"/>
              <a:t>was </a:t>
            </a:r>
            <a:r>
              <a:rPr lang="en-US" dirty="0"/>
              <a:t>the </a:t>
            </a:r>
            <a:r>
              <a:rPr lang="en-US" dirty="0" smtClean="0"/>
              <a:t>least favorable alternative</a:t>
            </a:r>
          </a:p>
          <a:p>
            <a:pPr lvl="1"/>
            <a:r>
              <a:rPr lang="en-US" dirty="0" smtClean="0"/>
              <a:t>There were significant Costs </a:t>
            </a:r>
            <a:r>
              <a:rPr lang="en-US" dirty="0"/>
              <a:t>and Risks because of the interest parties, lives lost, economic hardship into a war, and environmental </a:t>
            </a:r>
            <a:r>
              <a:rPr lang="en-US" dirty="0" smtClean="0"/>
              <a:t>consequences</a:t>
            </a:r>
          </a:p>
          <a:p>
            <a:r>
              <a:rPr lang="en-US" dirty="0" smtClean="0"/>
              <a:t>Supporting </a:t>
            </a:r>
            <a:r>
              <a:rPr lang="en-US" dirty="0"/>
              <a:t>the local governments already in power looks to be the next best result as that can boast the fight to drive ISIS out of </a:t>
            </a:r>
            <a:r>
              <a:rPr lang="en-US" dirty="0" smtClean="0"/>
              <a:t>these countries, </a:t>
            </a:r>
            <a:r>
              <a:rPr lang="en-US" dirty="0"/>
              <a:t>especially with the backing with a global force and alignment.  </a:t>
            </a:r>
            <a:endParaRPr lang="en-US" dirty="0" smtClean="0"/>
          </a:p>
          <a:p>
            <a:r>
              <a:rPr lang="en-US" dirty="0" smtClean="0"/>
              <a:t>With these results </a:t>
            </a:r>
            <a:r>
              <a:rPr lang="en-US" dirty="0"/>
              <a:t>in </a:t>
            </a:r>
            <a:r>
              <a:rPr lang="en-US" dirty="0" smtClean="0"/>
              <a:t>mind, </a:t>
            </a:r>
            <a:r>
              <a:rPr lang="en-US" dirty="0"/>
              <a:t>the safest approach is to align the globe against </a:t>
            </a:r>
            <a:r>
              <a:rPr lang="en-US" dirty="0" smtClean="0"/>
              <a:t>and to </a:t>
            </a:r>
            <a:r>
              <a:rPr lang="en-US" dirty="0"/>
              <a:t>cooperate against ISIS by supporting the governments in power to drive them from </a:t>
            </a:r>
            <a:r>
              <a:rPr lang="en-US" dirty="0" smtClean="0"/>
              <a:t>their </a:t>
            </a:r>
            <a:r>
              <a:rPr lang="en-US" dirty="0"/>
              <a:t>land </a:t>
            </a:r>
            <a:r>
              <a:rPr lang="en-US" dirty="0" smtClean="0"/>
              <a:t>and from power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49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700" dirty="0" smtClean="0">
                <a:latin typeface="Algerian" panose="04020705040A02060702" pitchFamily="82" charset="0"/>
              </a:rPr>
              <a:t>?</a:t>
            </a:r>
            <a:endParaRPr lang="en-US" sz="2400" dirty="0">
              <a:latin typeface="Algerian" panose="04020705040A02060702" pitchFamily="8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fld id="{C129809F-3345-4562-A2D6-192782FB82C4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Bartlett, E. (2015, December). 10 alternative ways to defeat Isis that aren't air strikes. In </a:t>
            </a:r>
            <a:r>
              <a:rPr lang="en-US" i="1" dirty="0"/>
              <a:t>indy100</a:t>
            </a:r>
            <a:r>
              <a:rPr lang="en-US" dirty="0"/>
              <a:t>. Retrieved from </a:t>
            </a:r>
            <a:r>
              <a:rPr lang="en-US" u="sng" dirty="0">
                <a:hlinkClick r:id="rId2"/>
              </a:rPr>
              <a:t>http://indy100.independent.co.uk/article/10-alternative-ways-to-defeat-isis-that-arent-air-strikes--WknFKxYmqg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Burke, J. (2015, November 30). Truth bombs: eight alternatives to airstrikes on Isis. Retrieved from </a:t>
            </a:r>
            <a:r>
              <a:rPr lang="en-US" u="sng" dirty="0">
                <a:hlinkClick r:id="rId3"/>
              </a:rPr>
              <a:t>http://www.theguardian.com/world/2015/nov/30/eight-alternatives-airstrike-isis-syria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Katzman</a:t>
            </a:r>
            <a:r>
              <a:rPr lang="en-US" dirty="0"/>
              <a:t>, G. (2015, August 22). Captain America: Civil War: Iron Man to Use Bleeding Edge Armor?. In </a:t>
            </a:r>
            <a:r>
              <a:rPr lang="en-US" i="1" dirty="0" err="1"/>
              <a:t>ScreenRant</a:t>
            </a:r>
            <a:r>
              <a:rPr lang="en-US" dirty="0"/>
              <a:t>. Retrieved from </a:t>
            </a:r>
            <a:r>
              <a:rPr lang="en-US" dirty="0">
                <a:hlinkClick r:id="rId4"/>
              </a:rPr>
              <a:t>http://screenrant.com/captain-america-civil-war-iron-man-bleeding-edge-armor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Terrorist </a:t>
            </a:r>
            <a:r>
              <a:rPr lang="en-US" dirty="0"/>
              <a:t>Bombings Strike Brussels: What We Know (2016, March 22). In </a:t>
            </a:r>
            <a:r>
              <a:rPr lang="en-US" i="1" dirty="0"/>
              <a:t>NPR</a:t>
            </a:r>
            <a:r>
              <a:rPr lang="en-US" dirty="0"/>
              <a:t>. Retrieved from </a:t>
            </a:r>
            <a:r>
              <a:rPr lang="en-US" u="sng" dirty="0">
                <a:hlinkClick r:id="rId5"/>
              </a:rPr>
              <a:t>http://www.npr.org/sections/thetwo-way/2016/03/22/471391497/what-we-know-terrorist-bombing-at-brussels-airport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Tran, M. (2014, June 11). Who are Isis? A terror group too extreme even for al-Qaida. In </a:t>
            </a:r>
            <a:r>
              <a:rPr lang="en-US" i="1" dirty="0"/>
              <a:t>The Guardian</a:t>
            </a:r>
            <a:r>
              <a:rPr lang="en-US" dirty="0"/>
              <a:t>. Retrieved from </a:t>
            </a:r>
            <a:r>
              <a:rPr lang="en-US" u="sng" dirty="0">
                <a:hlinkClick r:id="rId6"/>
              </a:rPr>
              <a:t>http://</a:t>
            </a:r>
            <a:r>
              <a:rPr lang="en-US" u="sng" dirty="0" smtClean="0">
                <a:hlinkClick r:id="rId6"/>
              </a:rPr>
              <a:t>www.theguardian.com/world/2014/jun/11/isis-too-extreme-al-qaida-terror</a:t>
            </a:r>
            <a:r>
              <a:rPr lang="en-US" u="sng" smtClean="0">
                <a:hlinkClick r:id="rId6"/>
              </a:rPr>
              <a:t>-jihadi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smtClean="0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2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 on ISIS - Present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present they continue to hold much land and call themselves a legitimate government</a:t>
            </a:r>
          </a:p>
          <a:p>
            <a:pPr lvl="1"/>
            <a:r>
              <a:rPr lang="en-US" dirty="0" smtClean="0"/>
              <a:t>Established a de facto capital in the Syrian city of Raqqa </a:t>
            </a:r>
          </a:p>
          <a:p>
            <a:pPr lvl="1"/>
            <a:r>
              <a:rPr lang="en-US" dirty="0" smtClean="0"/>
              <a:t>Provide their forms of government services</a:t>
            </a:r>
          </a:p>
          <a:p>
            <a:r>
              <a:rPr lang="en-US" dirty="0" smtClean="0"/>
              <a:t>ISIS sustains itself through very strong cash flows in the form of oil and other seized assets</a:t>
            </a:r>
          </a:p>
          <a:p>
            <a:pPr lvl="1"/>
            <a:r>
              <a:rPr lang="en-US" dirty="0" smtClean="0"/>
              <a:t>Uses the black market to facilitate its efforts</a:t>
            </a:r>
          </a:p>
          <a:p>
            <a:r>
              <a:rPr lang="en-US" dirty="0" smtClean="0"/>
              <a:t>It has shifted its sites to global influence, planning and encouraging terrorist attacks in other countries </a:t>
            </a:r>
          </a:p>
          <a:p>
            <a:r>
              <a:rPr lang="en-US" dirty="0" smtClean="0"/>
              <a:t>ISIS is believed to have been responsible for many human rights atrocities over the years, along with a ballooning humanitarian crisis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fld id="{E8D06C27-08A3-4B57-B32C-B09102A1DB32}" type="slidenum">
              <a:rPr lang="en-US" smtClean="0"/>
              <a:pPr algn="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6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What to do?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87" y="1911538"/>
            <a:ext cx="8048626" cy="4024313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77471" y="5970494"/>
            <a:ext cx="85254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Photo Credit</a:t>
            </a:r>
            <a:r>
              <a:rPr lang="en-US" sz="1050" dirty="0"/>
              <a:t>: http://screenrant.com/captain-america-civil-war-iron-man-bleeding-edge-armor/</a:t>
            </a:r>
          </a:p>
        </p:txBody>
      </p:sp>
    </p:spTree>
    <p:extLst>
      <p:ext uri="{BB962C8B-B14F-4D97-AF65-F5344CB8AC3E}">
        <p14:creationId xmlns:p14="http://schemas.microsoft.com/office/powerpoint/2010/main" val="281757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Model At A Glance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2" y="2193925"/>
            <a:ext cx="7633252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3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Alternatives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Military </a:t>
            </a:r>
            <a:r>
              <a:rPr lang="en-US" dirty="0"/>
              <a:t>and/or covert </a:t>
            </a:r>
            <a:r>
              <a:rPr lang="en-US" dirty="0" smtClean="0"/>
              <a:t>action </a:t>
            </a:r>
          </a:p>
          <a:p>
            <a:r>
              <a:rPr lang="en-US" dirty="0" smtClean="0"/>
              <a:t>Empowerment </a:t>
            </a:r>
            <a:r>
              <a:rPr lang="en-US" dirty="0"/>
              <a:t>of those living in the </a:t>
            </a:r>
            <a:r>
              <a:rPr lang="en-US" dirty="0" smtClean="0"/>
              <a:t>area </a:t>
            </a:r>
          </a:p>
          <a:p>
            <a:r>
              <a:rPr lang="en-US" dirty="0" smtClean="0"/>
              <a:t>Economic warfare</a:t>
            </a:r>
          </a:p>
          <a:p>
            <a:r>
              <a:rPr lang="en-US" dirty="0" smtClean="0"/>
              <a:t>Supporting </a:t>
            </a:r>
            <a:r>
              <a:rPr lang="en-US" dirty="0"/>
              <a:t>the local governments already in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Global </a:t>
            </a:r>
            <a:r>
              <a:rPr lang="en-US" dirty="0"/>
              <a:t>alignment and cooperation of people and governments against ISIS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fld id="{D34DB949-08F5-43D9-B136-DFD693ABB81E}" type="slidenum">
              <a:rPr lang="en-US" smtClean="0"/>
              <a:pPr algn="r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15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China, Russia, and United States</a:t>
            </a:r>
          </a:p>
          <a:p>
            <a:r>
              <a:rPr lang="en-US" dirty="0" smtClean="0"/>
              <a:t>Europe</a:t>
            </a:r>
          </a:p>
          <a:p>
            <a:r>
              <a:rPr lang="en-US" dirty="0" smtClean="0"/>
              <a:t>Middle East</a:t>
            </a:r>
          </a:p>
          <a:p>
            <a:r>
              <a:rPr lang="en-US" dirty="0" smtClean="0"/>
              <a:t>Local Inhabitants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 smtClean="0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52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Human </a:t>
            </a:r>
            <a:r>
              <a:rPr lang="en-US" dirty="0"/>
              <a:t>rights </a:t>
            </a:r>
            <a:r>
              <a:rPr lang="en-US" dirty="0" smtClean="0"/>
              <a:t>advances</a:t>
            </a:r>
          </a:p>
          <a:p>
            <a:r>
              <a:rPr lang="en-US" dirty="0" smtClean="0"/>
              <a:t>Increased </a:t>
            </a:r>
            <a:r>
              <a:rPr lang="en-US" dirty="0"/>
              <a:t>safety and </a:t>
            </a:r>
            <a:r>
              <a:rPr lang="en-US" dirty="0" smtClean="0"/>
              <a:t>security </a:t>
            </a:r>
          </a:p>
          <a:p>
            <a:r>
              <a:rPr lang="en-US" dirty="0" smtClean="0"/>
              <a:t>A </a:t>
            </a:r>
            <a:r>
              <a:rPr lang="en-US" dirty="0"/>
              <a:t>better chance for the local political processes to </a:t>
            </a:r>
            <a:r>
              <a:rPr lang="en-US" dirty="0" smtClean="0"/>
              <a:t>work </a:t>
            </a:r>
          </a:p>
          <a:p>
            <a:r>
              <a:rPr lang="en-US" dirty="0" smtClean="0"/>
              <a:t>Elimination </a:t>
            </a:r>
            <a:r>
              <a:rPr lang="en-US" dirty="0"/>
              <a:t>of financial costs associated to contend with </a:t>
            </a:r>
            <a:r>
              <a:rPr lang="en-US" dirty="0" smtClean="0"/>
              <a:t>ISIS </a:t>
            </a:r>
          </a:p>
          <a:p>
            <a:r>
              <a:rPr lang="en-US" dirty="0" smtClean="0"/>
              <a:t>Time </a:t>
            </a:r>
            <a:r>
              <a:rPr lang="en-US" dirty="0"/>
              <a:t>and resources freed up to deal with other pressing </a:t>
            </a:r>
            <a:r>
              <a:rPr lang="en-US" dirty="0" smtClean="0"/>
              <a:t>issues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fld id="{BE83E382-9A95-42B1-B242-1CA9E37185D3}" type="slidenum">
              <a:rPr lang="en-US" smtClean="0"/>
              <a:pPr algn="r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Benefits subnet</a:t>
            </a:r>
            <a:r>
              <a:rPr lang="en-US" b="1" dirty="0"/>
              <a:t> and sensitivity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799" y="1926090"/>
            <a:ext cx="6169997" cy="4283242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US" dirty="0"/>
              <a:t>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825" y="1926090"/>
            <a:ext cx="3861375" cy="442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4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1175</TotalTime>
  <Words>636</Words>
  <Application>Microsoft Office PowerPoint</Application>
  <PresentationFormat>Widescreen</PresentationFormat>
  <Paragraphs>121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Algerian</vt:lpstr>
      <vt:lpstr>Arial</vt:lpstr>
      <vt:lpstr>Calibri</vt:lpstr>
      <vt:lpstr>Century Gothic</vt:lpstr>
      <vt:lpstr>Vapor Trail</vt:lpstr>
      <vt:lpstr>DMCE  Final Project  Strategies to Defeat ISIS</vt:lpstr>
      <vt:lpstr>Background on ISIS - Past</vt:lpstr>
      <vt:lpstr>Background on ISIS - Present</vt:lpstr>
      <vt:lpstr>What to do?</vt:lpstr>
      <vt:lpstr>Model At A Glance</vt:lpstr>
      <vt:lpstr>Alternatives</vt:lpstr>
      <vt:lpstr>Interested Parties</vt:lpstr>
      <vt:lpstr>Benefits</vt:lpstr>
      <vt:lpstr>Benefits subnet and sensitivity</vt:lpstr>
      <vt:lpstr>Benefits Results</vt:lpstr>
      <vt:lpstr>Opportunities</vt:lpstr>
      <vt:lpstr>Opportunities Subnet and sensitivity</vt:lpstr>
      <vt:lpstr>Opportunities results</vt:lpstr>
      <vt:lpstr>Costs</vt:lpstr>
      <vt:lpstr>Costs Subnet and sensitivity</vt:lpstr>
      <vt:lpstr>Costs results</vt:lpstr>
      <vt:lpstr>Risks</vt:lpstr>
      <vt:lpstr>Risks Subnet and sensitivity</vt:lpstr>
      <vt:lpstr>Risks results</vt:lpstr>
      <vt:lpstr>Strategic Criteria</vt:lpstr>
      <vt:lpstr>Overall Decision - Additive</vt:lpstr>
      <vt:lpstr>Overall Decision - Multiplicative</vt:lpstr>
      <vt:lpstr>conclusion</vt:lpstr>
      <vt:lpstr>Questions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DMCE Final Project Proposal: Strategies to Defeat ISIS</dc:title>
  <dc:creator>Hazlett, Andrew Scott</dc:creator>
  <cp:lastModifiedBy>Hazlett, Andrew Scott</cp:lastModifiedBy>
  <cp:revision>36</cp:revision>
  <dcterms:created xsi:type="dcterms:W3CDTF">2016-04-02T18:45:47Z</dcterms:created>
  <dcterms:modified xsi:type="dcterms:W3CDTF">2016-04-20T03:00:21Z</dcterms:modified>
</cp:coreProperties>
</file>