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handoutMasterIdLst>
    <p:handoutMasterId r:id="rId40"/>
  </p:handoutMasterIdLst>
  <p:sldIdLst>
    <p:sldId id="256" r:id="rId5"/>
    <p:sldId id="257" r:id="rId6"/>
    <p:sldId id="258" r:id="rId7"/>
    <p:sldId id="259" r:id="rId8"/>
    <p:sldId id="260" r:id="rId9"/>
    <p:sldId id="261" r:id="rId10"/>
    <p:sldId id="262" r:id="rId11"/>
    <p:sldId id="269" r:id="rId12"/>
    <p:sldId id="272" r:id="rId13"/>
    <p:sldId id="273" r:id="rId14"/>
    <p:sldId id="263" r:id="rId15"/>
    <p:sldId id="274" r:id="rId16"/>
    <p:sldId id="275" r:id="rId17"/>
    <p:sldId id="276" r:id="rId18"/>
    <p:sldId id="264"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4" r:id="rId36"/>
    <p:sldId id="268" r:id="rId37"/>
    <p:sldId id="265" r:id="rId3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500" userDrawn="1">
          <p15:clr>
            <a:srgbClr val="A4A3A4"/>
          </p15:clr>
        </p15:guide>
        <p15:guide id="8" pos="49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84E427A-3D55-4303-BF80-6455036E1D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89425" autoAdjust="0"/>
  </p:normalViewPr>
  <p:slideViewPr>
    <p:cSldViewPr snapToGrid="0" showGuides="1">
      <p:cViewPr varScale="1">
        <p:scale>
          <a:sx n="64" d="100"/>
          <a:sy n="64" d="100"/>
        </p:scale>
        <p:origin x="978" y="72"/>
      </p:cViewPr>
      <p:guideLst>
        <p:guide pos="3840"/>
        <p:guide orient="horz" pos="2500"/>
        <p:guide pos="4951"/>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27"/>
        <c:overlap val="5"/>
        <c:axId val="361581080"/>
        <c:axId val="361579112"/>
      </c:barChart>
      <c:catAx>
        <c:axId val="361581080"/>
        <c:scaling>
          <c:orientation val="minMax"/>
        </c:scaling>
        <c:delete val="0"/>
        <c:axPos val="b"/>
        <c:numFmt formatCode="General" sourceLinked="1"/>
        <c:majorTickMark val="none"/>
        <c:minorTickMark val="none"/>
        <c:tickLblPos val="nextTo"/>
        <c:spPr>
          <a:noFill/>
          <a:ln w="12700" cap="flat" cmpd="sng" algn="ctr">
            <a:solidFill>
              <a:schemeClr val="bg2"/>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361579112"/>
        <c:crosses val="autoZero"/>
        <c:auto val="1"/>
        <c:lblAlgn val="ctr"/>
        <c:lblOffset val="100"/>
        <c:noMultiLvlLbl val="0"/>
      </c:catAx>
      <c:valAx>
        <c:axId val="361579112"/>
        <c:scaling>
          <c:orientation val="minMax"/>
          <c:max val="50000"/>
        </c:scaling>
        <c:delete val="0"/>
        <c:axPos val="l"/>
        <c:majorGridlines>
          <c:spPr>
            <a:ln w="9525" cap="flat" cmpd="sng" algn="ctr">
              <a:solidFill>
                <a:schemeClr val="accent1">
                  <a:alpha val="20000"/>
                </a:schemeClr>
              </a:solidFill>
              <a:round/>
            </a:ln>
            <a:effectLst/>
          </c:spPr>
        </c:majorGridlines>
        <c:numFmt formatCode="[$$-409]#,##0" sourceLinked="1"/>
        <c:majorTickMark val="none"/>
        <c:minorTickMark val="none"/>
        <c:tickLblPos val="nextTo"/>
        <c:spPr>
          <a:noFill/>
          <a:ln w="12700">
            <a:solidFill>
              <a:schemeClr val="bg2"/>
            </a:solid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361581080"/>
        <c:crosses val="autoZero"/>
        <c:crossBetween val="between"/>
        <c:majorUnit val="1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A60CAB-AF55-41C6-B036-9DC580C3ECA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458F9A8-FD9A-41E7-9728-85BD99D28BCE}">
      <dgm:prSet phldrT="[Text]" custT="1"/>
      <dgm:spPr>
        <a:solidFill>
          <a:schemeClr val="bg1">
            <a:lumMod val="85000"/>
          </a:schemeClr>
        </a:solidFill>
        <a:ln>
          <a:solidFill>
            <a:schemeClr val="tx1"/>
          </a:solidFill>
        </a:ln>
      </dgm:spPr>
      <dgm:t>
        <a:bodyPr/>
        <a:lstStyle/>
        <a:p>
          <a:pPr algn="ctr"/>
          <a:r>
            <a:rPr lang="en-US" sz="1600" dirty="0">
              <a:solidFill>
                <a:sysClr val="windowText" lastClr="000000"/>
              </a:solidFill>
            </a:rPr>
            <a:t>Should the township update the park?</a:t>
          </a:r>
        </a:p>
      </dgm:t>
    </dgm:pt>
    <dgm:pt modelId="{EB9EC972-98C9-40AA-9BC4-766E26105D69}" type="parTrans" cxnId="{15518CAE-06D2-4A79-8E9F-2A9242DC1F91}">
      <dgm:prSet/>
      <dgm:spPr/>
      <dgm:t>
        <a:bodyPr/>
        <a:lstStyle/>
        <a:p>
          <a:pPr algn="ctr"/>
          <a:endParaRPr lang="en-US"/>
        </a:p>
      </dgm:t>
    </dgm:pt>
    <dgm:pt modelId="{B84E1B99-EF4B-4F93-B761-0F7FEEADE2A5}" type="sibTrans" cxnId="{15518CAE-06D2-4A79-8E9F-2A9242DC1F91}">
      <dgm:prSet/>
      <dgm:spPr/>
      <dgm:t>
        <a:bodyPr/>
        <a:lstStyle/>
        <a:p>
          <a:pPr algn="ctr"/>
          <a:endParaRPr lang="en-US"/>
        </a:p>
      </dgm:t>
    </dgm:pt>
    <dgm:pt modelId="{366551E6-58DE-4645-BBA4-1BC45B5FA2A9}">
      <dgm:prSet phldrT="[Text]" custT="1"/>
      <dgm:spPr>
        <a:solidFill>
          <a:schemeClr val="bg1">
            <a:lumMod val="75000"/>
          </a:schemeClr>
        </a:solidFill>
        <a:ln>
          <a:solidFill>
            <a:schemeClr val="tx1"/>
          </a:solidFill>
        </a:ln>
      </dgm:spPr>
      <dgm:t>
        <a:bodyPr/>
        <a:lstStyle/>
        <a:p>
          <a:pPr algn="ctr"/>
          <a:r>
            <a:rPr lang="en-US" sz="1800" dirty="0">
              <a:solidFill>
                <a:sysClr val="windowText" lastClr="000000"/>
              </a:solidFill>
            </a:rPr>
            <a:t>A1: </a:t>
          </a:r>
        </a:p>
        <a:p>
          <a:pPr algn="ctr"/>
          <a:r>
            <a:rPr lang="en-US" sz="1800" dirty="0">
              <a:solidFill>
                <a:sysClr val="windowText" lastClr="000000"/>
              </a:solidFill>
            </a:rPr>
            <a:t>Full upgrade</a:t>
          </a:r>
        </a:p>
      </dgm:t>
    </dgm:pt>
    <dgm:pt modelId="{5FCDC42A-3672-44AF-98D3-719AFF32661F}" type="parTrans" cxnId="{57540E45-2467-46D9-9D07-96256B0573DB}">
      <dgm:prSet/>
      <dgm:spPr/>
      <dgm:t>
        <a:bodyPr/>
        <a:lstStyle/>
        <a:p>
          <a:pPr algn="ctr"/>
          <a:endParaRPr lang="en-US"/>
        </a:p>
      </dgm:t>
    </dgm:pt>
    <dgm:pt modelId="{786087D7-B680-43F0-8A47-38D71ED34078}" type="sibTrans" cxnId="{57540E45-2467-46D9-9D07-96256B0573DB}">
      <dgm:prSet/>
      <dgm:spPr/>
      <dgm:t>
        <a:bodyPr/>
        <a:lstStyle/>
        <a:p>
          <a:pPr algn="ctr"/>
          <a:endParaRPr lang="en-US"/>
        </a:p>
      </dgm:t>
    </dgm:pt>
    <dgm:pt modelId="{18CFF8DB-8604-4460-9E6E-7F0A60E8BEAC}">
      <dgm:prSet phldrT="[Text]" custT="1"/>
      <dgm:spPr>
        <a:solidFill>
          <a:schemeClr val="bg1">
            <a:lumMod val="75000"/>
          </a:schemeClr>
        </a:solidFill>
        <a:ln>
          <a:solidFill>
            <a:schemeClr val="tx1"/>
          </a:solidFill>
        </a:ln>
      </dgm:spPr>
      <dgm:t>
        <a:bodyPr/>
        <a:lstStyle/>
        <a:p>
          <a:pPr algn="ctr"/>
          <a:r>
            <a:rPr lang="en-US" sz="1800" dirty="0">
              <a:solidFill>
                <a:sysClr val="windowText" lastClr="000000"/>
              </a:solidFill>
            </a:rPr>
            <a:t>A2: </a:t>
          </a:r>
        </a:p>
        <a:p>
          <a:pPr algn="ctr"/>
          <a:r>
            <a:rPr lang="en-US" sz="1800" dirty="0">
              <a:solidFill>
                <a:sysClr val="windowText" lastClr="000000"/>
              </a:solidFill>
            </a:rPr>
            <a:t>Partial upgrade</a:t>
          </a:r>
        </a:p>
      </dgm:t>
    </dgm:pt>
    <dgm:pt modelId="{97A13660-6699-401D-BBEA-8976B9EB4B62}" type="parTrans" cxnId="{D3667826-82AB-4D79-851B-517DC97AF6C0}">
      <dgm:prSet/>
      <dgm:spPr/>
      <dgm:t>
        <a:bodyPr/>
        <a:lstStyle/>
        <a:p>
          <a:pPr algn="ctr"/>
          <a:endParaRPr lang="en-US"/>
        </a:p>
      </dgm:t>
    </dgm:pt>
    <dgm:pt modelId="{1A34B3BE-0D06-4162-9039-9A9DC52C17AE}" type="sibTrans" cxnId="{D3667826-82AB-4D79-851B-517DC97AF6C0}">
      <dgm:prSet/>
      <dgm:spPr/>
      <dgm:t>
        <a:bodyPr/>
        <a:lstStyle/>
        <a:p>
          <a:pPr algn="ctr"/>
          <a:endParaRPr lang="en-US"/>
        </a:p>
      </dgm:t>
    </dgm:pt>
    <dgm:pt modelId="{25C5D5E7-3185-4517-881C-A6AA46B8C843}">
      <dgm:prSet phldrT="[Text]" custT="1"/>
      <dgm:spPr>
        <a:solidFill>
          <a:schemeClr val="bg1">
            <a:lumMod val="75000"/>
          </a:schemeClr>
        </a:solidFill>
        <a:ln>
          <a:solidFill>
            <a:schemeClr val="tx1"/>
          </a:solidFill>
        </a:ln>
      </dgm:spPr>
      <dgm:t>
        <a:bodyPr/>
        <a:lstStyle/>
        <a:p>
          <a:pPr algn="ctr"/>
          <a:r>
            <a:rPr lang="en-US" sz="1800" dirty="0">
              <a:solidFill>
                <a:sysClr val="windowText" lastClr="000000"/>
              </a:solidFill>
            </a:rPr>
            <a:t>A3:</a:t>
          </a:r>
        </a:p>
        <a:p>
          <a:pPr algn="ctr"/>
          <a:r>
            <a:rPr lang="en-US" sz="1800" dirty="0">
              <a:solidFill>
                <a:sysClr val="windowText" lastClr="000000"/>
              </a:solidFill>
            </a:rPr>
            <a:t>No upgrade</a:t>
          </a:r>
        </a:p>
      </dgm:t>
    </dgm:pt>
    <dgm:pt modelId="{41B01DEC-9CA4-4604-A89D-0AF089360B94}" type="parTrans" cxnId="{07705739-E040-46F2-AAFD-BB526CB53327}">
      <dgm:prSet/>
      <dgm:spPr/>
      <dgm:t>
        <a:bodyPr/>
        <a:lstStyle/>
        <a:p>
          <a:pPr algn="ctr"/>
          <a:endParaRPr lang="en-US"/>
        </a:p>
      </dgm:t>
    </dgm:pt>
    <dgm:pt modelId="{80829A82-DF61-4CA1-9416-F40E85F5959D}" type="sibTrans" cxnId="{07705739-E040-46F2-AAFD-BB526CB53327}">
      <dgm:prSet/>
      <dgm:spPr/>
      <dgm:t>
        <a:bodyPr/>
        <a:lstStyle/>
        <a:p>
          <a:pPr algn="ctr"/>
          <a:endParaRPr lang="en-US"/>
        </a:p>
      </dgm:t>
    </dgm:pt>
    <dgm:pt modelId="{510D7E95-13C7-4EED-AE3F-CD21618A2F9A}" type="pres">
      <dgm:prSet presAssocID="{50A60CAB-AF55-41C6-B036-9DC580C3ECA6}" presName="hierChild1" presStyleCnt="0">
        <dgm:presLayoutVars>
          <dgm:orgChart val="1"/>
          <dgm:chPref val="1"/>
          <dgm:dir/>
          <dgm:animOne val="branch"/>
          <dgm:animLvl val="lvl"/>
          <dgm:resizeHandles/>
        </dgm:presLayoutVars>
      </dgm:prSet>
      <dgm:spPr/>
    </dgm:pt>
    <dgm:pt modelId="{377B9056-3AFD-4F23-9BAD-056E38E3D2FD}" type="pres">
      <dgm:prSet presAssocID="{E458F9A8-FD9A-41E7-9728-85BD99D28BCE}" presName="hierRoot1" presStyleCnt="0">
        <dgm:presLayoutVars>
          <dgm:hierBranch val="init"/>
        </dgm:presLayoutVars>
      </dgm:prSet>
      <dgm:spPr/>
    </dgm:pt>
    <dgm:pt modelId="{5B61C20D-32E2-4EB1-953B-DE97061174C4}" type="pres">
      <dgm:prSet presAssocID="{E458F9A8-FD9A-41E7-9728-85BD99D28BCE}" presName="rootComposite1" presStyleCnt="0"/>
      <dgm:spPr/>
    </dgm:pt>
    <dgm:pt modelId="{E75A8A87-82CF-428D-A2EF-2D7388787C52}" type="pres">
      <dgm:prSet presAssocID="{E458F9A8-FD9A-41E7-9728-85BD99D28BCE}" presName="rootText1" presStyleLbl="node0" presStyleIdx="0" presStyleCnt="1">
        <dgm:presLayoutVars>
          <dgm:chPref val="3"/>
        </dgm:presLayoutVars>
      </dgm:prSet>
      <dgm:spPr/>
    </dgm:pt>
    <dgm:pt modelId="{D20EA9EB-7540-4D00-9B0E-1074BDD239A9}" type="pres">
      <dgm:prSet presAssocID="{E458F9A8-FD9A-41E7-9728-85BD99D28BCE}" presName="rootConnector1" presStyleLbl="node1" presStyleIdx="0" presStyleCnt="0"/>
      <dgm:spPr/>
    </dgm:pt>
    <dgm:pt modelId="{A05F17FF-499A-4DDA-8CAA-BD53A399F533}" type="pres">
      <dgm:prSet presAssocID="{E458F9A8-FD9A-41E7-9728-85BD99D28BCE}" presName="hierChild2" presStyleCnt="0"/>
      <dgm:spPr/>
    </dgm:pt>
    <dgm:pt modelId="{4CD65CAC-CB81-40BB-BEDB-C2B0F17019E5}" type="pres">
      <dgm:prSet presAssocID="{5FCDC42A-3672-44AF-98D3-719AFF32661F}" presName="Name37" presStyleLbl="parChTrans1D2" presStyleIdx="0" presStyleCnt="3"/>
      <dgm:spPr/>
    </dgm:pt>
    <dgm:pt modelId="{1BBBB3F1-BED0-4C61-9F8B-1E9E44FD14CD}" type="pres">
      <dgm:prSet presAssocID="{366551E6-58DE-4645-BBA4-1BC45B5FA2A9}" presName="hierRoot2" presStyleCnt="0">
        <dgm:presLayoutVars>
          <dgm:hierBranch val="init"/>
        </dgm:presLayoutVars>
      </dgm:prSet>
      <dgm:spPr/>
    </dgm:pt>
    <dgm:pt modelId="{2749F344-B2C6-4639-8C1C-72F68A3BEAFB}" type="pres">
      <dgm:prSet presAssocID="{366551E6-58DE-4645-BBA4-1BC45B5FA2A9}" presName="rootComposite" presStyleCnt="0"/>
      <dgm:spPr/>
    </dgm:pt>
    <dgm:pt modelId="{F845D1A2-46FA-46E9-856D-6E0E242945D2}" type="pres">
      <dgm:prSet presAssocID="{366551E6-58DE-4645-BBA4-1BC45B5FA2A9}" presName="rootText" presStyleLbl="node2" presStyleIdx="0" presStyleCnt="3">
        <dgm:presLayoutVars>
          <dgm:chPref val="3"/>
        </dgm:presLayoutVars>
      </dgm:prSet>
      <dgm:spPr/>
    </dgm:pt>
    <dgm:pt modelId="{CD60B9CE-68CA-47F9-ADB0-525A1656AF67}" type="pres">
      <dgm:prSet presAssocID="{366551E6-58DE-4645-BBA4-1BC45B5FA2A9}" presName="rootConnector" presStyleLbl="node2" presStyleIdx="0" presStyleCnt="3"/>
      <dgm:spPr/>
    </dgm:pt>
    <dgm:pt modelId="{073B64B1-4BD9-4940-8D6C-18C6C0593856}" type="pres">
      <dgm:prSet presAssocID="{366551E6-58DE-4645-BBA4-1BC45B5FA2A9}" presName="hierChild4" presStyleCnt="0"/>
      <dgm:spPr/>
    </dgm:pt>
    <dgm:pt modelId="{B4055FDE-B0FA-4BB8-9D7D-A9FE29552B53}" type="pres">
      <dgm:prSet presAssocID="{366551E6-58DE-4645-BBA4-1BC45B5FA2A9}" presName="hierChild5" presStyleCnt="0"/>
      <dgm:spPr/>
    </dgm:pt>
    <dgm:pt modelId="{B4D3068D-23B3-4A76-BC69-B04D0D03D3E2}" type="pres">
      <dgm:prSet presAssocID="{97A13660-6699-401D-BBEA-8976B9EB4B62}" presName="Name37" presStyleLbl="parChTrans1D2" presStyleIdx="1" presStyleCnt="3"/>
      <dgm:spPr/>
    </dgm:pt>
    <dgm:pt modelId="{C21AA1DD-F173-457B-A1B4-A907926808B7}" type="pres">
      <dgm:prSet presAssocID="{18CFF8DB-8604-4460-9E6E-7F0A60E8BEAC}" presName="hierRoot2" presStyleCnt="0">
        <dgm:presLayoutVars>
          <dgm:hierBranch val="init"/>
        </dgm:presLayoutVars>
      </dgm:prSet>
      <dgm:spPr/>
    </dgm:pt>
    <dgm:pt modelId="{94334172-1253-4826-8C8B-C9D70A319B9B}" type="pres">
      <dgm:prSet presAssocID="{18CFF8DB-8604-4460-9E6E-7F0A60E8BEAC}" presName="rootComposite" presStyleCnt="0"/>
      <dgm:spPr/>
    </dgm:pt>
    <dgm:pt modelId="{BC0B9680-D63D-43EE-A5C1-23DA5B5F2920}" type="pres">
      <dgm:prSet presAssocID="{18CFF8DB-8604-4460-9E6E-7F0A60E8BEAC}" presName="rootText" presStyleLbl="node2" presStyleIdx="1" presStyleCnt="3">
        <dgm:presLayoutVars>
          <dgm:chPref val="3"/>
        </dgm:presLayoutVars>
      </dgm:prSet>
      <dgm:spPr/>
    </dgm:pt>
    <dgm:pt modelId="{85E41508-B06A-474A-B1BF-5B53ECD9555B}" type="pres">
      <dgm:prSet presAssocID="{18CFF8DB-8604-4460-9E6E-7F0A60E8BEAC}" presName="rootConnector" presStyleLbl="node2" presStyleIdx="1" presStyleCnt="3"/>
      <dgm:spPr/>
    </dgm:pt>
    <dgm:pt modelId="{A415EB99-1760-42AF-8F97-EDB8E70ADE32}" type="pres">
      <dgm:prSet presAssocID="{18CFF8DB-8604-4460-9E6E-7F0A60E8BEAC}" presName="hierChild4" presStyleCnt="0"/>
      <dgm:spPr/>
    </dgm:pt>
    <dgm:pt modelId="{79227C77-D555-4E20-A91D-A7854203872A}" type="pres">
      <dgm:prSet presAssocID="{18CFF8DB-8604-4460-9E6E-7F0A60E8BEAC}" presName="hierChild5" presStyleCnt="0"/>
      <dgm:spPr/>
    </dgm:pt>
    <dgm:pt modelId="{35C75187-62D0-4A2B-9AD4-7D0CE2EF15D8}" type="pres">
      <dgm:prSet presAssocID="{41B01DEC-9CA4-4604-A89D-0AF089360B94}" presName="Name37" presStyleLbl="parChTrans1D2" presStyleIdx="2" presStyleCnt="3"/>
      <dgm:spPr/>
    </dgm:pt>
    <dgm:pt modelId="{B6D8EAEE-ACCE-4963-85A2-AB04BD1729E6}" type="pres">
      <dgm:prSet presAssocID="{25C5D5E7-3185-4517-881C-A6AA46B8C843}" presName="hierRoot2" presStyleCnt="0">
        <dgm:presLayoutVars>
          <dgm:hierBranch val="init"/>
        </dgm:presLayoutVars>
      </dgm:prSet>
      <dgm:spPr/>
    </dgm:pt>
    <dgm:pt modelId="{4E6E6358-4C10-455D-868D-EA616FFD403A}" type="pres">
      <dgm:prSet presAssocID="{25C5D5E7-3185-4517-881C-A6AA46B8C843}" presName="rootComposite" presStyleCnt="0"/>
      <dgm:spPr/>
    </dgm:pt>
    <dgm:pt modelId="{BAF72DE3-C888-4799-A0BC-5EA714EA4CD1}" type="pres">
      <dgm:prSet presAssocID="{25C5D5E7-3185-4517-881C-A6AA46B8C843}" presName="rootText" presStyleLbl="node2" presStyleIdx="2" presStyleCnt="3">
        <dgm:presLayoutVars>
          <dgm:chPref val="3"/>
        </dgm:presLayoutVars>
      </dgm:prSet>
      <dgm:spPr/>
    </dgm:pt>
    <dgm:pt modelId="{FC946586-6D75-44EB-9373-6966117FD05B}" type="pres">
      <dgm:prSet presAssocID="{25C5D5E7-3185-4517-881C-A6AA46B8C843}" presName="rootConnector" presStyleLbl="node2" presStyleIdx="2" presStyleCnt="3"/>
      <dgm:spPr/>
    </dgm:pt>
    <dgm:pt modelId="{3675A478-B2C3-4AAD-B0C9-32EA6093A2A3}" type="pres">
      <dgm:prSet presAssocID="{25C5D5E7-3185-4517-881C-A6AA46B8C843}" presName="hierChild4" presStyleCnt="0"/>
      <dgm:spPr/>
    </dgm:pt>
    <dgm:pt modelId="{F74D241A-77EB-4003-BAF9-65C180B41113}" type="pres">
      <dgm:prSet presAssocID="{25C5D5E7-3185-4517-881C-A6AA46B8C843}" presName="hierChild5" presStyleCnt="0"/>
      <dgm:spPr/>
    </dgm:pt>
    <dgm:pt modelId="{B7FF8D95-73DA-4D80-9D7B-F58799DD8DBB}" type="pres">
      <dgm:prSet presAssocID="{E458F9A8-FD9A-41E7-9728-85BD99D28BCE}" presName="hierChild3" presStyleCnt="0"/>
      <dgm:spPr/>
    </dgm:pt>
  </dgm:ptLst>
  <dgm:cxnLst>
    <dgm:cxn modelId="{D3667826-82AB-4D79-851B-517DC97AF6C0}" srcId="{E458F9A8-FD9A-41E7-9728-85BD99D28BCE}" destId="{18CFF8DB-8604-4460-9E6E-7F0A60E8BEAC}" srcOrd="1" destOrd="0" parTransId="{97A13660-6699-401D-BBEA-8976B9EB4B62}" sibTransId="{1A34B3BE-0D06-4162-9039-9A9DC52C17AE}"/>
    <dgm:cxn modelId="{885E7329-ECA3-492A-9AFE-8F5E98D86238}" type="presOf" srcId="{97A13660-6699-401D-BBEA-8976B9EB4B62}" destId="{B4D3068D-23B3-4A76-BC69-B04D0D03D3E2}" srcOrd="0" destOrd="0" presId="urn:microsoft.com/office/officeart/2005/8/layout/orgChart1"/>
    <dgm:cxn modelId="{7FE9BB35-C3B6-4604-BEDF-05D3ED120C9B}" type="presOf" srcId="{18CFF8DB-8604-4460-9E6E-7F0A60E8BEAC}" destId="{BC0B9680-D63D-43EE-A5C1-23DA5B5F2920}" srcOrd="0" destOrd="0" presId="urn:microsoft.com/office/officeart/2005/8/layout/orgChart1"/>
    <dgm:cxn modelId="{07705739-E040-46F2-AAFD-BB526CB53327}" srcId="{E458F9A8-FD9A-41E7-9728-85BD99D28BCE}" destId="{25C5D5E7-3185-4517-881C-A6AA46B8C843}" srcOrd="2" destOrd="0" parTransId="{41B01DEC-9CA4-4604-A89D-0AF089360B94}" sibTransId="{80829A82-DF61-4CA1-9416-F40E85F5959D}"/>
    <dgm:cxn modelId="{57540E45-2467-46D9-9D07-96256B0573DB}" srcId="{E458F9A8-FD9A-41E7-9728-85BD99D28BCE}" destId="{366551E6-58DE-4645-BBA4-1BC45B5FA2A9}" srcOrd="0" destOrd="0" parTransId="{5FCDC42A-3672-44AF-98D3-719AFF32661F}" sibTransId="{786087D7-B680-43F0-8A47-38D71ED34078}"/>
    <dgm:cxn modelId="{EA3BC648-12D5-47A8-9822-FF49C8C36B34}" type="presOf" srcId="{E458F9A8-FD9A-41E7-9728-85BD99D28BCE}" destId="{D20EA9EB-7540-4D00-9B0E-1074BDD239A9}" srcOrd="1" destOrd="0" presId="urn:microsoft.com/office/officeart/2005/8/layout/orgChart1"/>
    <dgm:cxn modelId="{27C09A91-2A8F-4835-9183-B134AD0AFF7B}" type="presOf" srcId="{18CFF8DB-8604-4460-9E6E-7F0A60E8BEAC}" destId="{85E41508-B06A-474A-B1BF-5B53ECD9555B}" srcOrd="1" destOrd="0" presId="urn:microsoft.com/office/officeart/2005/8/layout/orgChart1"/>
    <dgm:cxn modelId="{02F49A92-16AB-4702-9CFA-188B5A2EEF8F}" type="presOf" srcId="{50A60CAB-AF55-41C6-B036-9DC580C3ECA6}" destId="{510D7E95-13C7-4EED-AE3F-CD21618A2F9A}" srcOrd="0" destOrd="0" presId="urn:microsoft.com/office/officeart/2005/8/layout/orgChart1"/>
    <dgm:cxn modelId="{0C29D893-B041-492F-9DD8-95369E15B99A}" type="presOf" srcId="{366551E6-58DE-4645-BBA4-1BC45B5FA2A9}" destId="{CD60B9CE-68CA-47F9-ADB0-525A1656AF67}" srcOrd="1" destOrd="0" presId="urn:microsoft.com/office/officeart/2005/8/layout/orgChart1"/>
    <dgm:cxn modelId="{34DF7C94-F78D-47E0-A084-8337FBA88E45}" type="presOf" srcId="{5FCDC42A-3672-44AF-98D3-719AFF32661F}" destId="{4CD65CAC-CB81-40BB-BEDB-C2B0F17019E5}" srcOrd="0" destOrd="0" presId="urn:microsoft.com/office/officeart/2005/8/layout/orgChart1"/>
    <dgm:cxn modelId="{563981A2-A2A7-43A7-A6AE-54093E5E8DB1}" type="presOf" srcId="{41B01DEC-9CA4-4604-A89D-0AF089360B94}" destId="{35C75187-62D0-4A2B-9AD4-7D0CE2EF15D8}" srcOrd="0" destOrd="0" presId="urn:microsoft.com/office/officeart/2005/8/layout/orgChart1"/>
    <dgm:cxn modelId="{432707AB-3419-49D2-BCEC-E793D82B08C3}" type="presOf" srcId="{25C5D5E7-3185-4517-881C-A6AA46B8C843}" destId="{FC946586-6D75-44EB-9373-6966117FD05B}" srcOrd="1" destOrd="0" presId="urn:microsoft.com/office/officeart/2005/8/layout/orgChart1"/>
    <dgm:cxn modelId="{15518CAE-06D2-4A79-8E9F-2A9242DC1F91}" srcId="{50A60CAB-AF55-41C6-B036-9DC580C3ECA6}" destId="{E458F9A8-FD9A-41E7-9728-85BD99D28BCE}" srcOrd="0" destOrd="0" parTransId="{EB9EC972-98C9-40AA-9BC4-766E26105D69}" sibTransId="{B84E1B99-EF4B-4F93-B761-0F7FEEADE2A5}"/>
    <dgm:cxn modelId="{309497BD-279C-4AC6-BD01-DDD711DEA35D}" type="presOf" srcId="{366551E6-58DE-4645-BBA4-1BC45B5FA2A9}" destId="{F845D1A2-46FA-46E9-856D-6E0E242945D2}" srcOrd="0" destOrd="0" presId="urn:microsoft.com/office/officeart/2005/8/layout/orgChart1"/>
    <dgm:cxn modelId="{B1E0D0C5-7D7F-4A16-9CD7-DECC107B67F3}" type="presOf" srcId="{25C5D5E7-3185-4517-881C-A6AA46B8C843}" destId="{BAF72DE3-C888-4799-A0BC-5EA714EA4CD1}" srcOrd="0" destOrd="0" presId="urn:microsoft.com/office/officeart/2005/8/layout/orgChart1"/>
    <dgm:cxn modelId="{BA573BDB-1E82-4835-B29E-7EF247F94C82}" type="presOf" srcId="{E458F9A8-FD9A-41E7-9728-85BD99D28BCE}" destId="{E75A8A87-82CF-428D-A2EF-2D7388787C52}" srcOrd="0" destOrd="0" presId="urn:microsoft.com/office/officeart/2005/8/layout/orgChart1"/>
    <dgm:cxn modelId="{D3D60F15-6484-4ED7-89EC-D840B8B3D892}" type="presParOf" srcId="{510D7E95-13C7-4EED-AE3F-CD21618A2F9A}" destId="{377B9056-3AFD-4F23-9BAD-056E38E3D2FD}" srcOrd="0" destOrd="0" presId="urn:microsoft.com/office/officeart/2005/8/layout/orgChart1"/>
    <dgm:cxn modelId="{848FA8F3-19FF-4656-9003-B434AFC8A9EC}" type="presParOf" srcId="{377B9056-3AFD-4F23-9BAD-056E38E3D2FD}" destId="{5B61C20D-32E2-4EB1-953B-DE97061174C4}" srcOrd="0" destOrd="0" presId="urn:microsoft.com/office/officeart/2005/8/layout/orgChart1"/>
    <dgm:cxn modelId="{DE974D5F-33E2-4393-AE5D-58F4E9DF2E5A}" type="presParOf" srcId="{5B61C20D-32E2-4EB1-953B-DE97061174C4}" destId="{E75A8A87-82CF-428D-A2EF-2D7388787C52}" srcOrd="0" destOrd="0" presId="urn:microsoft.com/office/officeart/2005/8/layout/orgChart1"/>
    <dgm:cxn modelId="{56315E91-07EE-41C1-BB02-DA310BADADE4}" type="presParOf" srcId="{5B61C20D-32E2-4EB1-953B-DE97061174C4}" destId="{D20EA9EB-7540-4D00-9B0E-1074BDD239A9}" srcOrd="1" destOrd="0" presId="urn:microsoft.com/office/officeart/2005/8/layout/orgChart1"/>
    <dgm:cxn modelId="{9DEAAFDB-8194-4F5A-A9F9-9D239EB39A1C}" type="presParOf" srcId="{377B9056-3AFD-4F23-9BAD-056E38E3D2FD}" destId="{A05F17FF-499A-4DDA-8CAA-BD53A399F533}" srcOrd="1" destOrd="0" presId="urn:microsoft.com/office/officeart/2005/8/layout/orgChart1"/>
    <dgm:cxn modelId="{9921F6D9-C65C-4D9E-AAE3-5FEB89D85510}" type="presParOf" srcId="{A05F17FF-499A-4DDA-8CAA-BD53A399F533}" destId="{4CD65CAC-CB81-40BB-BEDB-C2B0F17019E5}" srcOrd="0" destOrd="0" presId="urn:microsoft.com/office/officeart/2005/8/layout/orgChart1"/>
    <dgm:cxn modelId="{FB50C2F1-4AF3-4F4A-8F27-E7F018F6A5C6}" type="presParOf" srcId="{A05F17FF-499A-4DDA-8CAA-BD53A399F533}" destId="{1BBBB3F1-BED0-4C61-9F8B-1E9E44FD14CD}" srcOrd="1" destOrd="0" presId="urn:microsoft.com/office/officeart/2005/8/layout/orgChart1"/>
    <dgm:cxn modelId="{11316E84-6B5A-40FE-9AEA-C0F8AB212F75}" type="presParOf" srcId="{1BBBB3F1-BED0-4C61-9F8B-1E9E44FD14CD}" destId="{2749F344-B2C6-4639-8C1C-72F68A3BEAFB}" srcOrd="0" destOrd="0" presId="urn:microsoft.com/office/officeart/2005/8/layout/orgChart1"/>
    <dgm:cxn modelId="{EE9D26C0-8714-4B82-A0E8-075BCB224CC9}" type="presParOf" srcId="{2749F344-B2C6-4639-8C1C-72F68A3BEAFB}" destId="{F845D1A2-46FA-46E9-856D-6E0E242945D2}" srcOrd="0" destOrd="0" presId="urn:microsoft.com/office/officeart/2005/8/layout/orgChart1"/>
    <dgm:cxn modelId="{9754417F-5C38-4799-A517-BED13FD34B91}" type="presParOf" srcId="{2749F344-B2C6-4639-8C1C-72F68A3BEAFB}" destId="{CD60B9CE-68CA-47F9-ADB0-525A1656AF67}" srcOrd="1" destOrd="0" presId="urn:microsoft.com/office/officeart/2005/8/layout/orgChart1"/>
    <dgm:cxn modelId="{0E36DB2A-18CC-4312-B8E3-AB290606DDB0}" type="presParOf" srcId="{1BBBB3F1-BED0-4C61-9F8B-1E9E44FD14CD}" destId="{073B64B1-4BD9-4940-8D6C-18C6C0593856}" srcOrd="1" destOrd="0" presId="urn:microsoft.com/office/officeart/2005/8/layout/orgChart1"/>
    <dgm:cxn modelId="{9F992E8B-49F1-41F4-B60A-6C787BB34736}" type="presParOf" srcId="{1BBBB3F1-BED0-4C61-9F8B-1E9E44FD14CD}" destId="{B4055FDE-B0FA-4BB8-9D7D-A9FE29552B53}" srcOrd="2" destOrd="0" presId="urn:microsoft.com/office/officeart/2005/8/layout/orgChart1"/>
    <dgm:cxn modelId="{6F5A9CE1-6004-4633-83B5-C75AC0365EE4}" type="presParOf" srcId="{A05F17FF-499A-4DDA-8CAA-BD53A399F533}" destId="{B4D3068D-23B3-4A76-BC69-B04D0D03D3E2}" srcOrd="2" destOrd="0" presId="urn:microsoft.com/office/officeart/2005/8/layout/orgChart1"/>
    <dgm:cxn modelId="{781F7A55-5528-4643-A881-D9318696E521}" type="presParOf" srcId="{A05F17FF-499A-4DDA-8CAA-BD53A399F533}" destId="{C21AA1DD-F173-457B-A1B4-A907926808B7}" srcOrd="3" destOrd="0" presId="urn:microsoft.com/office/officeart/2005/8/layout/orgChart1"/>
    <dgm:cxn modelId="{E1D43C50-6BE5-46C7-B902-A2CE165B2765}" type="presParOf" srcId="{C21AA1DD-F173-457B-A1B4-A907926808B7}" destId="{94334172-1253-4826-8C8B-C9D70A319B9B}" srcOrd="0" destOrd="0" presId="urn:microsoft.com/office/officeart/2005/8/layout/orgChart1"/>
    <dgm:cxn modelId="{9D39F4BC-D9BE-444D-B0BA-4E41B092EA45}" type="presParOf" srcId="{94334172-1253-4826-8C8B-C9D70A319B9B}" destId="{BC0B9680-D63D-43EE-A5C1-23DA5B5F2920}" srcOrd="0" destOrd="0" presId="urn:microsoft.com/office/officeart/2005/8/layout/orgChart1"/>
    <dgm:cxn modelId="{C8A0FFC2-FE0D-4698-A3AC-10F3A38EAEF4}" type="presParOf" srcId="{94334172-1253-4826-8C8B-C9D70A319B9B}" destId="{85E41508-B06A-474A-B1BF-5B53ECD9555B}" srcOrd="1" destOrd="0" presId="urn:microsoft.com/office/officeart/2005/8/layout/orgChart1"/>
    <dgm:cxn modelId="{82CF578B-1BB4-4565-A965-F70822EA83AA}" type="presParOf" srcId="{C21AA1DD-F173-457B-A1B4-A907926808B7}" destId="{A415EB99-1760-42AF-8F97-EDB8E70ADE32}" srcOrd="1" destOrd="0" presId="urn:microsoft.com/office/officeart/2005/8/layout/orgChart1"/>
    <dgm:cxn modelId="{44FD2525-9AD7-45EE-A618-FCC485927CEE}" type="presParOf" srcId="{C21AA1DD-F173-457B-A1B4-A907926808B7}" destId="{79227C77-D555-4E20-A91D-A7854203872A}" srcOrd="2" destOrd="0" presId="urn:microsoft.com/office/officeart/2005/8/layout/orgChart1"/>
    <dgm:cxn modelId="{7C9D6E70-BFA9-4791-AC4F-1CD4C45F8373}" type="presParOf" srcId="{A05F17FF-499A-4DDA-8CAA-BD53A399F533}" destId="{35C75187-62D0-4A2B-9AD4-7D0CE2EF15D8}" srcOrd="4" destOrd="0" presId="urn:microsoft.com/office/officeart/2005/8/layout/orgChart1"/>
    <dgm:cxn modelId="{54486185-ABA8-4ADC-BA62-3135E6EB7764}" type="presParOf" srcId="{A05F17FF-499A-4DDA-8CAA-BD53A399F533}" destId="{B6D8EAEE-ACCE-4963-85A2-AB04BD1729E6}" srcOrd="5" destOrd="0" presId="urn:microsoft.com/office/officeart/2005/8/layout/orgChart1"/>
    <dgm:cxn modelId="{F25AE53A-C575-4578-A578-DBCD743E08F7}" type="presParOf" srcId="{B6D8EAEE-ACCE-4963-85A2-AB04BD1729E6}" destId="{4E6E6358-4C10-455D-868D-EA616FFD403A}" srcOrd="0" destOrd="0" presId="urn:microsoft.com/office/officeart/2005/8/layout/orgChart1"/>
    <dgm:cxn modelId="{E808FF96-DDF9-446B-8FDA-13C5CF5F184C}" type="presParOf" srcId="{4E6E6358-4C10-455D-868D-EA616FFD403A}" destId="{BAF72DE3-C888-4799-A0BC-5EA714EA4CD1}" srcOrd="0" destOrd="0" presId="urn:microsoft.com/office/officeart/2005/8/layout/orgChart1"/>
    <dgm:cxn modelId="{C985A319-BB8F-4BD8-847F-F994577B5FCF}" type="presParOf" srcId="{4E6E6358-4C10-455D-868D-EA616FFD403A}" destId="{FC946586-6D75-44EB-9373-6966117FD05B}" srcOrd="1" destOrd="0" presId="urn:microsoft.com/office/officeart/2005/8/layout/orgChart1"/>
    <dgm:cxn modelId="{8F48185B-E7D6-4015-8130-DDF549BB3410}" type="presParOf" srcId="{B6D8EAEE-ACCE-4963-85A2-AB04BD1729E6}" destId="{3675A478-B2C3-4AAD-B0C9-32EA6093A2A3}" srcOrd="1" destOrd="0" presId="urn:microsoft.com/office/officeart/2005/8/layout/orgChart1"/>
    <dgm:cxn modelId="{F7E84EFF-9DBA-426B-A5BD-A734243AD00D}" type="presParOf" srcId="{B6D8EAEE-ACCE-4963-85A2-AB04BD1729E6}" destId="{F74D241A-77EB-4003-BAF9-65C180B41113}" srcOrd="2" destOrd="0" presId="urn:microsoft.com/office/officeart/2005/8/layout/orgChart1"/>
    <dgm:cxn modelId="{85C99565-BA7A-442F-A697-92B91181F964}" type="presParOf" srcId="{377B9056-3AFD-4F23-9BAD-056E38E3D2FD}" destId="{B7FF8D95-73DA-4D80-9D7B-F58799DD8DB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75187-62D0-4A2B-9AD4-7D0CE2EF15D8}">
      <dsp:nvSpPr>
        <dsp:cNvPr id="0" name=""/>
        <dsp:cNvSpPr/>
      </dsp:nvSpPr>
      <dsp:spPr>
        <a:xfrm>
          <a:off x="3094990" y="2077567"/>
          <a:ext cx="2189728" cy="380035"/>
        </a:xfrm>
        <a:custGeom>
          <a:avLst/>
          <a:gdLst/>
          <a:ahLst/>
          <a:cxnLst/>
          <a:rect l="0" t="0" r="0" b="0"/>
          <a:pathLst>
            <a:path>
              <a:moveTo>
                <a:pt x="0" y="0"/>
              </a:moveTo>
              <a:lnTo>
                <a:pt x="0" y="190017"/>
              </a:lnTo>
              <a:lnTo>
                <a:pt x="2189728" y="190017"/>
              </a:lnTo>
              <a:lnTo>
                <a:pt x="2189728" y="3800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D3068D-23B3-4A76-BC69-B04D0D03D3E2}">
      <dsp:nvSpPr>
        <dsp:cNvPr id="0" name=""/>
        <dsp:cNvSpPr/>
      </dsp:nvSpPr>
      <dsp:spPr>
        <a:xfrm>
          <a:off x="3049269" y="2077567"/>
          <a:ext cx="91440" cy="380035"/>
        </a:xfrm>
        <a:custGeom>
          <a:avLst/>
          <a:gdLst/>
          <a:ahLst/>
          <a:cxnLst/>
          <a:rect l="0" t="0" r="0" b="0"/>
          <a:pathLst>
            <a:path>
              <a:moveTo>
                <a:pt x="45720" y="0"/>
              </a:moveTo>
              <a:lnTo>
                <a:pt x="45720" y="3800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D65CAC-CB81-40BB-BEDB-C2B0F17019E5}">
      <dsp:nvSpPr>
        <dsp:cNvPr id="0" name=""/>
        <dsp:cNvSpPr/>
      </dsp:nvSpPr>
      <dsp:spPr>
        <a:xfrm>
          <a:off x="905261" y="2077567"/>
          <a:ext cx="2189728" cy="380035"/>
        </a:xfrm>
        <a:custGeom>
          <a:avLst/>
          <a:gdLst/>
          <a:ahLst/>
          <a:cxnLst/>
          <a:rect l="0" t="0" r="0" b="0"/>
          <a:pathLst>
            <a:path>
              <a:moveTo>
                <a:pt x="2189728" y="0"/>
              </a:moveTo>
              <a:lnTo>
                <a:pt x="2189728" y="190017"/>
              </a:lnTo>
              <a:lnTo>
                <a:pt x="0" y="190017"/>
              </a:lnTo>
              <a:lnTo>
                <a:pt x="0" y="3800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5A8A87-82CF-428D-A2EF-2D7388787C52}">
      <dsp:nvSpPr>
        <dsp:cNvPr id="0" name=""/>
        <dsp:cNvSpPr/>
      </dsp:nvSpPr>
      <dsp:spPr>
        <a:xfrm>
          <a:off x="2190143" y="1172720"/>
          <a:ext cx="1809692" cy="904846"/>
        </a:xfrm>
        <a:prstGeom prst="rect">
          <a:avLst/>
        </a:prstGeom>
        <a:solidFill>
          <a:schemeClr val="bg1">
            <a:lumMod val="8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rPr>
            <a:t>Should the township update the park?</a:t>
          </a:r>
        </a:p>
      </dsp:txBody>
      <dsp:txXfrm>
        <a:off x="2190143" y="1172720"/>
        <a:ext cx="1809692" cy="904846"/>
      </dsp:txXfrm>
    </dsp:sp>
    <dsp:sp modelId="{F845D1A2-46FA-46E9-856D-6E0E242945D2}">
      <dsp:nvSpPr>
        <dsp:cNvPr id="0" name=""/>
        <dsp:cNvSpPr/>
      </dsp:nvSpPr>
      <dsp:spPr>
        <a:xfrm>
          <a:off x="415" y="2457602"/>
          <a:ext cx="1809692" cy="904846"/>
        </a:xfrm>
        <a:prstGeom prst="rect">
          <a:avLst/>
        </a:prstGeom>
        <a:solidFill>
          <a:schemeClr val="bg1">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solidFill>
            </a:rPr>
            <a:t>A1: </a:t>
          </a:r>
        </a:p>
        <a:p>
          <a:pPr marL="0" lvl="0" indent="0" algn="ctr" defTabSz="800100">
            <a:lnSpc>
              <a:spcPct val="90000"/>
            </a:lnSpc>
            <a:spcBef>
              <a:spcPct val="0"/>
            </a:spcBef>
            <a:spcAft>
              <a:spcPct val="35000"/>
            </a:spcAft>
            <a:buNone/>
          </a:pPr>
          <a:r>
            <a:rPr lang="en-US" sz="1800" kern="1200" dirty="0">
              <a:solidFill>
                <a:sysClr val="windowText" lastClr="000000"/>
              </a:solidFill>
            </a:rPr>
            <a:t>Full upgrade</a:t>
          </a:r>
        </a:p>
      </dsp:txBody>
      <dsp:txXfrm>
        <a:off x="415" y="2457602"/>
        <a:ext cx="1809692" cy="904846"/>
      </dsp:txXfrm>
    </dsp:sp>
    <dsp:sp modelId="{BC0B9680-D63D-43EE-A5C1-23DA5B5F2920}">
      <dsp:nvSpPr>
        <dsp:cNvPr id="0" name=""/>
        <dsp:cNvSpPr/>
      </dsp:nvSpPr>
      <dsp:spPr>
        <a:xfrm>
          <a:off x="2190143" y="2457602"/>
          <a:ext cx="1809692" cy="904846"/>
        </a:xfrm>
        <a:prstGeom prst="rect">
          <a:avLst/>
        </a:prstGeom>
        <a:solidFill>
          <a:schemeClr val="bg1">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solidFill>
            </a:rPr>
            <a:t>A2: </a:t>
          </a:r>
        </a:p>
        <a:p>
          <a:pPr marL="0" lvl="0" indent="0" algn="ctr" defTabSz="800100">
            <a:lnSpc>
              <a:spcPct val="90000"/>
            </a:lnSpc>
            <a:spcBef>
              <a:spcPct val="0"/>
            </a:spcBef>
            <a:spcAft>
              <a:spcPct val="35000"/>
            </a:spcAft>
            <a:buNone/>
          </a:pPr>
          <a:r>
            <a:rPr lang="en-US" sz="1800" kern="1200" dirty="0">
              <a:solidFill>
                <a:sysClr val="windowText" lastClr="000000"/>
              </a:solidFill>
            </a:rPr>
            <a:t>Partial upgrade</a:t>
          </a:r>
        </a:p>
      </dsp:txBody>
      <dsp:txXfrm>
        <a:off x="2190143" y="2457602"/>
        <a:ext cx="1809692" cy="904846"/>
      </dsp:txXfrm>
    </dsp:sp>
    <dsp:sp modelId="{BAF72DE3-C888-4799-A0BC-5EA714EA4CD1}">
      <dsp:nvSpPr>
        <dsp:cNvPr id="0" name=""/>
        <dsp:cNvSpPr/>
      </dsp:nvSpPr>
      <dsp:spPr>
        <a:xfrm>
          <a:off x="4379871" y="2457602"/>
          <a:ext cx="1809692" cy="904846"/>
        </a:xfrm>
        <a:prstGeom prst="rect">
          <a:avLst/>
        </a:prstGeom>
        <a:solidFill>
          <a:schemeClr val="bg1">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solidFill>
            </a:rPr>
            <a:t>A3:</a:t>
          </a:r>
        </a:p>
        <a:p>
          <a:pPr marL="0" lvl="0" indent="0" algn="ctr" defTabSz="800100">
            <a:lnSpc>
              <a:spcPct val="90000"/>
            </a:lnSpc>
            <a:spcBef>
              <a:spcPct val="0"/>
            </a:spcBef>
            <a:spcAft>
              <a:spcPct val="35000"/>
            </a:spcAft>
            <a:buNone/>
          </a:pPr>
          <a:r>
            <a:rPr lang="en-US" sz="1800" kern="1200" dirty="0">
              <a:solidFill>
                <a:sysClr val="windowText" lastClr="000000"/>
              </a:solidFill>
            </a:rPr>
            <a:t>No upgrade</a:t>
          </a:r>
        </a:p>
      </dsp:txBody>
      <dsp:txXfrm>
        <a:off x="4379871" y="2457602"/>
        <a:ext cx="1809692" cy="90484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cdr:x>
      <cdr:y>0</cdr:y>
    </cdr:from>
    <cdr:to>
      <cdr:x>0.81765</cdr:x>
      <cdr:y>1</cdr:y>
    </cdr:to>
    <cdr:pic>
      <cdr:nvPicPr>
        <cdr:cNvPr id="2" name="Picture 1">
          <a:extLst xmlns:a="http://schemas.openxmlformats.org/drawingml/2006/main">
            <a:ext uri="{FF2B5EF4-FFF2-40B4-BE49-F238E27FC236}">
              <a16:creationId xmlns:a16="http://schemas.microsoft.com/office/drawing/2014/main" id="{5511A504-6268-48C1-8A60-F9FFD663BC72}"/>
            </a:ext>
          </a:extLst>
        </cdr:cNvPr>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734050" y="0"/>
          <a:ext cx="4635500" cy="347472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8B8B31-1CFE-4A78-A796-40061C1B29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1F5D168-A009-4B34-B08F-277E0D6ABD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D47A4C-1800-412B-9042-C93F1924AECC}" type="datetimeFigureOut">
              <a:rPr lang="en-US" smtClean="0"/>
              <a:t>9/30/2020</a:t>
            </a:fld>
            <a:endParaRPr lang="en-US" dirty="0"/>
          </a:p>
        </p:txBody>
      </p:sp>
      <p:sp>
        <p:nvSpPr>
          <p:cNvPr id="4" name="Footer Placeholder 3">
            <a:extLst>
              <a:ext uri="{FF2B5EF4-FFF2-40B4-BE49-F238E27FC236}">
                <a16:creationId xmlns:a16="http://schemas.microsoft.com/office/drawing/2014/main" id="{810C826E-30C5-4DD2-97CD-F700F8EBBF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A1BE32A-EDDE-428D-8FA7-84F681D978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81FD62-43B6-432F-96E1-BCDE3916E10C}" type="slidenum">
              <a:rPr lang="en-US" smtClean="0"/>
              <a:t>‹#›</a:t>
            </a:fld>
            <a:endParaRPr lang="en-US" dirty="0"/>
          </a:p>
        </p:txBody>
      </p:sp>
    </p:spTree>
    <p:extLst>
      <p:ext uri="{BB962C8B-B14F-4D97-AF65-F5344CB8AC3E}">
        <p14:creationId xmlns:p14="http://schemas.microsoft.com/office/powerpoint/2010/main" val="1499383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en-US" noProof="0" smtClean="0"/>
              <a:t>9/30/2020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en-US" noProof="0" smtClean="0"/>
              <a:t>‹#›</a:t>
            </a:fld>
            <a:endParaRPr lang="en-U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Revenue- increased revenue in the township</a:t>
            </a:r>
          </a:p>
        </p:txBody>
      </p:sp>
      <p:sp>
        <p:nvSpPr>
          <p:cNvPr id="4" name="Slide Number Placeholder 3"/>
          <p:cNvSpPr>
            <a:spLocks noGrp="1"/>
          </p:cNvSpPr>
          <p:nvPr>
            <p:ph type="sldNum" sz="quarter" idx="5"/>
          </p:nvPr>
        </p:nvSpPr>
        <p:spPr/>
        <p:txBody>
          <a:bodyPr/>
          <a:lstStyle/>
          <a:p>
            <a:fld id="{53D78A92-0141-4330-8F3E-FAADFAC23844}" type="slidenum">
              <a:rPr lang="en-US" noProof="0" smtClean="0"/>
              <a:t>8</a:t>
            </a:fld>
            <a:endParaRPr lang="en-US" noProof="0" dirty="0"/>
          </a:p>
        </p:txBody>
      </p:sp>
    </p:spTree>
    <p:extLst>
      <p:ext uri="{BB962C8B-B14F-4D97-AF65-F5344CB8AC3E}">
        <p14:creationId xmlns:p14="http://schemas.microsoft.com/office/powerpoint/2010/main" val="1220767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D78A92-0141-4330-8F3E-FAADFAC23844}" type="slidenum">
              <a:rPr lang="en-US" noProof="0" smtClean="0"/>
              <a:t>16</a:t>
            </a:fld>
            <a:endParaRPr lang="en-US" noProof="0" dirty="0"/>
          </a:p>
        </p:txBody>
      </p:sp>
    </p:spTree>
    <p:extLst>
      <p:ext uri="{BB962C8B-B14F-4D97-AF65-F5344CB8AC3E}">
        <p14:creationId xmlns:p14="http://schemas.microsoft.com/office/powerpoint/2010/main" val="280883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Altered traffic patterns</a:t>
            </a:r>
          </a:p>
        </p:txBody>
      </p:sp>
      <p:sp>
        <p:nvSpPr>
          <p:cNvPr id="4" name="Slide Number Placeholder 3"/>
          <p:cNvSpPr>
            <a:spLocks noGrp="1"/>
          </p:cNvSpPr>
          <p:nvPr>
            <p:ph type="sldNum" sz="quarter" idx="5"/>
          </p:nvPr>
        </p:nvSpPr>
        <p:spPr/>
        <p:txBody>
          <a:bodyPr/>
          <a:lstStyle/>
          <a:p>
            <a:fld id="{53D78A92-0141-4330-8F3E-FAADFAC23844}" type="slidenum">
              <a:rPr lang="en-US" noProof="0" smtClean="0"/>
              <a:t>18</a:t>
            </a:fld>
            <a:endParaRPr lang="en-US" noProof="0" dirty="0"/>
          </a:p>
        </p:txBody>
      </p:sp>
    </p:spTree>
    <p:extLst>
      <p:ext uri="{BB962C8B-B14F-4D97-AF65-F5344CB8AC3E}">
        <p14:creationId xmlns:p14="http://schemas.microsoft.com/office/powerpoint/2010/main" val="2999453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Opportunities and Risks about equal priority; L/T control criteria prevailed- </a:t>
            </a:r>
            <a:r>
              <a:rPr lang="en-US" dirty="0" err="1"/>
              <a:t>opps</a:t>
            </a:r>
            <a:r>
              <a:rPr lang="en-US" dirty="0"/>
              <a:t> had good influence on comm development and township impact, while risks were strongly associated for political impact and security. </a:t>
            </a:r>
          </a:p>
        </p:txBody>
      </p:sp>
      <p:sp>
        <p:nvSpPr>
          <p:cNvPr id="4" name="Slide Number Placeholder 3"/>
          <p:cNvSpPr>
            <a:spLocks noGrp="1"/>
          </p:cNvSpPr>
          <p:nvPr>
            <p:ph type="sldNum" sz="quarter" idx="5"/>
          </p:nvPr>
        </p:nvSpPr>
        <p:spPr/>
        <p:txBody>
          <a:bodyPr/>
          <a:lstStyle/>
          <a:p>
            <a:fld id="{53D78A92-0141-4330-8F3E-FAADFAC23844}" type="slidenum">
              <a:rPr lang="en-US" noProof="0" smtClean="0"/>
              <a:t>26</a:t>
            </a:fld>
            <a:endParaRPr lang="en-US" noProof="0" dirty="0"/>
          </a:p>
        </p:txBody>
      </p:sp>
    </p:spTree>
    <p:extLst>
      <p:ext uri="{BB962C8B-B14F-4D97-AF65-F5344CB8AC3E}">
        <p14:creationId xmlns:p14="http://schemas.microsoft.com/office/powerpoint/2010/main" val="3175117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1680191"/>
            <a:ext cx="4367531" cy="324417"/>
          </a:xfrm>
        </p:spPr>
        <p:txBody>
          <a:bodyPr>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1333943"/>
            <a:ext cx="4367531" cy="324417"/>
          </a:xfrm>
        </p:spPr>
        <p:txBody>
          <a:bodyPr>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a:noAutofit/>
          </a:bodyPr>
          <a:lstStyle>
            <a:lvl1pPr marL="0" indent="0" algn="ctr">
              <a:buNone/>
              <a:defRPr sz="3500" b="0" i="0">
                <a:solidFill>
                  <a:schemeClr val="bg2"/>
                </a:solidFill>
              </a:defRPr>
            </a:lvl1pPr>
          </a:lstStyle>
          <a:p>
            <a:pPr lvl="0"/>
            <a:r>
              <a:rPr lang="en-US" noProof="0"/>
              <a:t>Presentation</a:t>
            </a:r>
            <a:br>
              <a:rPr lang="en-US" noProof="0"/>
            </a:br>
            <a:r>
              <a:rPr lang="en-US" noProof="0"/>
              <a:t>Tagline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descr="View of a lake and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16" name="Text Placeholder 26">
            <a:extLst>
              <a:ext uri="{FF2B5EF4-FFF2-40B4-BE49-F238E27FC236}">
                <a16:creationId xmlns:a16="http://schemas.microsoft.com/office/drawing/2014/main" id="{82190F1B-1701-4806-870F-8FC7F32FE4AA}"/>
              </a:ext>
            </a:extLst>
          </p:cNvPr>
          <p:cNvSpPr>
            <a:spLocks noGrp="1"/>
          </p:cNvSpPr>
          <p:nvPr>
            <p:ph type="body" sz="quarter" idx="21" hasCustomPrompt="1"/>
          </p:nvPr>
        </p:nvSpPr>
        <p:spPr>
          <a:xfrm>
            <a:off x="3912235" y="4222968"/>
            <a:ext cx="4367531"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+7 678-555-0128</a:t>
            </a:r>
          </a:p>
        </p:txBody>
      </p:sp>
      <p:sp>
        <p:nvSpPr>
          <p:cNvPr id="18" name="Text Placeholder 26">
            <a:extLst>
              <a:ext uri="{FF2B5EF4-FFF2-40B4-BE49-F238E27FC236}">
                <a16:creationId xmlns:a16="http://schemas.microsoft.com/office/drawing/2014/main" id="{972B7F81-5409-42D9-B44C-88D9CBD9BAD5}"/>
              </a:ext>
            </a:extLst>
          </p:cNvPr>
          <p:cNvSpPr>
            <a:spLocks noGrp="1"/>
          </p:cNvSpPr>
          <p:nvPr>
            <p:ph type="body" sz="quarter" idx="20" hasCustomPrompt="1"/>
          </p:nvPr>
        </p:nvSpPr>
        <p:spPr>
          <a:xfrm>
            <a:off x="3912235" y="392769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19" name="Text Placeholder 14">
            <a:extLst>
              <a:ext uri="{FF2B5EF4-FFF2-40B4-BE49-F238E27FC236}">
                <a16:creationId xmlns:a16="http://schemas.microsoft.com/office/drawing/2014/main" id="{FAA54554-5CE2-43AD-979D-F095482C49AB}"/>
              </a:ext>
            </a:extLst>
          </p:cNvPr>
          <p:cNvSpPr>
            <a:spLocks noGrp="1"/>
          </p:cNvSpPr>
          <p:nvPr>
            <p:ph type="body" sz="quarter" idx="13" hasCustomPrompt="1"/>
          </p:nvPr>
        </p:nvSpPr>
        <p:spPr>
          <a:xfrm>
            <a:off x="1050857" y="2655074"/>
            <a:ext cx="10090287" cy="606659"/>
          </a:xfrm>
        </p:spPr>
        <p:txBody>
          <a:bodyPr>
            <a:noAutofit/>
          </a:bodyPr>
          <a:lstStyle>
            <a:lvl1pPr marL="0" indent="0" algn="ctr">
              <a:buNone/>
              <a:defRPr sz="3500" b="0" i="0">
                <a:solidFill>
                  <a:schemeClr val="bg2"/>
                </a:solidFill>
              </a:defRPr>
            </a:lvl1pPr>
          </a:lstStyle>
          <a:p>
            <a:pPr lvl="0"/>
            <a:r>
              <a:rPr lang="en-US" noProof="0"/>
              <a:t>Alexander Martensson</a:t>
            </a:r>
          </a:p>
        </p:txBody>
      </p:sp>
      <p:sp>
        <p:nvSpPr>
          <p:cNvPr id="20" name="Text Placeholder 26">
            <a:extLst>
              <a:ext uri="{FF2B5EF4-FFF2-40B4-BE49-F238E27FC236}">
                <a16:creationId xmlns:a16="http://schemas.microsoft.com/office/drawing/2014/main" id="{A1D8F0C1-128A-435B-8585-F0B32496EC79}"/>
              </a:ext>
            </a:extLst>
          </p:cNvPr>
          <p:cNvSpPr>
            <a:spLocks noGrp="1"/>
          </p:cNvSpPr>
          <p:nvPr>
            <p:ph type="body" sz="quarter" idx="22" hasCustomPrompt="1"/>
          </p:nvPr>
        </p:nvSpPr>
        <p:spPr>
          <a:xfrm>
            <a:off x="3135722" y="5230723"/>
            <a:ext cx="5920556"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22" name="Text Placeholder 26">
            <a:extLst>
              <a:ext uri="{FF2B5EF4-FFF2-40B4-BE49-F238E27FC236}">
                <a16:creationId xmlns:a16="http://schemas.microsoft.com/office/drawing/2014/main" id="{90B48E8B-E525-4852-9167-5281C64B1C37}"/>
              </a:ext>
            </a:extLst>
          </p:cNvPr>
          <p:cNvSpPr>
            <a:spLocks noGrp="1"/>
          </p:cNvSpPr>
          <p:nvPr>
            <p:ph type="body" sz="quarter" idx="23" hasCustomPrompt="1"/>
          </p:nvPr>
        </p:nvSpPr>
        <p:spPr>
          <a:xfrm>
            <a:off x="3912235" y="4929014"/>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
        <p:nvSpPr>
          <p:cNvPr id="24" name="Title 1">
            <a:extLst>
              <a:ext uri="{FF2B5EF4-FFF2-40B4-BE49-F238E27FC236}">
                <a16:creationId xmlns:a16="http://schemas.microsoft.com/office/drawing/2014/main" id="{0C5EB90F-1ADD-412B-9044-2CC607B786B1}"/>
              </a:ext>
            </a:extLst>
          </p:cNvPr>
          <p:cNvSpPr>
            <a:spLocks noGrp="1"/>
          </p:cNvSpPr>
          <p:nvPr>
            <p:ph type="title" hasCustomPrompt="1"/>
          </p:nvPr>
        </p:nvSpPr>
        <p:spPr>
          <a:xfrm>
            <a:off x="1050856" y="993494"/>
            <a:ext cx="10104124" cy="1517356"/>
          </a:xfrm>
        </p:spPr>
        <p:txBody>
          <a:bodyPr>
            <a:noAutofit/>
          </a:bodyPr>
          <a:lstStyle>
            <a:lvl1pPr algn="ctr">
              <a:defRPr sz="8000" b="0">
                <a:solidFill>
                  <a:schemeClr val="bg1"/>
                </a:solidFill>
              </a:defRPr>
            </a:lvl1pPr>
          </a:lstStyle>
          <a:p>
            <a:r>
              <a:rPr lang="en-US" noProof="0"/>
              <a:t>THANK YOU!</a:t>
            </a:r>
          </a:p>
        </p:txBody>
      </p:sp>
      <p:sp>
        <p:nvSpPr>
          <p:cNvPr id="25" name="Rectangle 24">
            <a:extLst>
              <a:ext uri="{FF2B5EF4-FFF2-40B4-BE49-F238E27FC236}">
                <a16:creationId xmlns:a16="http://schemas.microsoft.com/office/drawing/2014/main" id="{540A1271-E1E7-40AB-9552-9B4249544008}"/>
              </a:ext>
              <a:ext uri="{C183D7F6-B498-43B3-948B-1728B52AA6E4}">
                <adec:decorative xmlns:adec="http://schemas.microsoft.com/office/drawing/2017/decorative" val="1"/>
              </a:ext>
            </a:extLst>
          </p:cNvPr>
          <p:cNvSpPr/>
          <p:nvPr userDrawn="1"/>
        </p:nvSpPr>
        <p:spPr>
          <a:xfrm>
            <a:off x="3156204" y="2421953"/>
            <a:ext cx="5879592"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37117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
        <p:nvSpPr>
          <p:cNvPr id="9" name="Subtitle 2">
            <a:extLst>
              <a:ext uri="{FF2B5EF4-FFF2-40B4-BE49-F238E27FC236}">
                <a16:creationId xmlns:a16="http://schemas.microsoft.com/office/drawing/2014/main" id="{08214E67-DE9D-42F7-B713-798383BBD13A}"/>
              </a:ext>
            </a:extLst>
          </p:cNvPr>
          <p:cNvSpPr>
            <a:spLocks noGrp="1"/>
          </p:cNvSpPr>
          <p:nvPr>
            <p:ph type="subTitle" idx="1"/>
          </p:nvPr>
        </p:nvSpPr>
        <p:spPr>
          <a:xfrm>
            <a:off x="1037021" y="4720036"/>
            <a:ext cx="1011795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a:r>
              <a:rPr lang="en-US" noProof="0"/>
              <a:t>Click to edit Master subtitle style</a:t>
            </a:r>
          </a:p>
        </p:txBody>
      </p:sp>
    </p:spTree>
    <p:extLst>
      <p:ext uri="{BB962C8B-B14F-4D97-AF65-F5344CB8AC3E}">
        <p14:creationId xmlns:p14="http://schemas.microsoft.com/office/powerpoint/2010/main" val="403855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5" name="Content Placeholder 2">
            <a:extLst>
              <a:ext uri="{FF2B5EF4-FFF2-40B4-BE49-F238E27FC236}">
                <a16:creationId xmlns:a16="http://schemas.microsoft.com/office/drawing/2014/main" id="{01B00995-C0FC-4EC6-A9B0-828FB28FC47F}"/>
              </a:ext>
            </a:extLst>
          </p:cNvPr>
          <p:cNvSpPr>
            <a:spLocks noGrp="1"/>
          </p:cNvSpPr>
          <p:nvPr>
            <p:ph idx="1" hasCustomPrompt="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33511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A122F4F2-F130-4DBE-B244-1D59BBE5CD9D}"/>
              </a:ext>
            </a:extLst>
          </p:cNvPr>
          <p:cNvSpPr>
            <a:spLocks noGrp="1"/>
          </p:cNvSpPr>
          <p:nvPr>
            <p:ph sz="half" idx="1" hasCustomPrompt="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3">
            <a:extLst>
              <a:ext uri="{FF2B5EF4-FFF2-40B4-BE49-F238E27FC236}">
                <a16:creationId xmlns:a16="http://schemas.microsoft.com/office/drawing/2014/main" id="{D4CE5575-876A-4335-83ED-6B346DA1B4D2}"/>
              </a:ext>
            </a:extLst>
          </p:cNvPr>
          <p:cNvSpPr>
            <a:spLocks noGrp="1"/>
          </p:cNvSpPr>
          <p:nvPr>
            <p:ph sz="half" idx="2" hasCustomPrompt="1"/>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503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Text Placeholder 2">
            <a:extLst>
              <a:ext uri="{FF2B5EF4-FFF2-40B4-BE49-F238E27FC236}">
                <a16:creationId xmlns:a16="http://schemas.microsoft.com/office/drawing/2014/main" id="{D1F82F6E-10E8-4A58-9655-E18D14D7901F}"/>
              </a:ext>
            </a:extLst>
          </p:cNvPr>
          <p:cNvSpPr>
            <a:spLocks noGrp="1"/>
          </p:cNvSpPr>
          <p:nvPr>
            <p:ph type="body" idx="1" hasCustomPrompt="1"/>
          </p:nvPr>
        </p:nvSpPr>
        <p:spPr>
          <a:xfrm>
            <a:off x="839788" y="1840863"/>
            <a:ext cx="5157787" cy="664211"/>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Content Placeholder 3">
            <a:extLst>
              <a:ext uri="{FF2B5EF4-FFF2-40B4-BE49-F238E27FC236}">
                <a16:creationId xmlns:a16="http://schemas.microsoft.com/office/drawing/2014/main" id="{C2F6C18E-5BCB-42EF-9310-5BD6E011DF2F}"/>
              </a:ext>
            </a:extLst>
          </p:cNvPr>
          <p:cNvSpPr>
            <a:spLocks noGrp="1"/>
          </p:cNvSpPr>
          <p:nvPr>
            <p:ph sz="half" idx="2" hasCustomPrompt="1"/>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4">
            <a:extLst>
              <a:ext uri="{FF2B5EF4-FFF2-40B4-BE49-F238E27FC236}">
                <a16:creationId xmlns:a16="http://schemas.microsoft.com/office/drawing/2014/main" id="{9BA2923F-D123-40C6-A193-B86D683D5B51}"/>
              </a:ext>
            </a:extLst>
          </p:cNvPr>
          <p:cNvSpPr>
            <a:spLocks noGrp="1"/>
          </p:cNvSpPr>
          <p:nvPr>
            <p:ph type="body" sz="quarter" idx="3" hasCustomPrompt="1"/>
          </p:nvPr>
        </p:nvSpPr>
        <p:spPr>
          <a:xfrm>
            <a:off x="6172200" y="1840863"/>
            <a:ext cx="5183188" cy="66421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Content Placeholder 5">
            <a:extLst>
              <a:ext uri="{FF2B5EF4-FFF2-40B4-BE49-F238E27FC236}">
                <a16:creationId xmlns:a16="http://schemas.microsoft.com/office/drawing/2014/main" id="{8305C175-94AC-44DD-9321-0A8DBDF22DA9}"/>
              </a:ext>
            </a:extLst>
          </p:cNvPr>
          <p:cNvSpPr>
            <a:spLocks noGrp="1"/>
          </p:cNvSpPr>
          <p:nvPr>
            <p:ph sz="quarter" idx="4" hasCustomPrompt="1"/>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5998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709FEF38-E3A7-4527-97CB-AF528BAEBA8F}"/>
              </a:ext>
            </a:extLst>
          </p:cNvPr>
          <p:cNvSpPr>
            <a:spLocks noGrp="1"/>
          </p:cNvSpPr>
          <p:nvPr>
            <p:ph idx="1" hasCustomPrompt="1"/>
          </p:nvPr>
        </p:nvSpPr>
        <p:spPr>
          <a:xfrm>
            <a:off x="5180012" y="457200"/>
            <a:ext cx="6172200" cy="540861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2794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Picture Placeholder 2">
            <a:extLst>
              <a:ext uri="{FF2B5EF4-FFF2-40B4-BE49-F238E27FC236}">
                <a16:creationId xmlns:a16="http://schemas.microsoft.com/office/drawing/2014/main" id="{1B69B4CE-EB2F-46CF-9A80-64E44E5E95AC}"/>
              </a:ext>
            </a:extLst>
          </p:cNvPr>
          <p:cNvSpPr>
            <a:spLocks noGrp="1"/>
          </p:cNvSpPr>
          <p:nvPr>
            <p:ph type="pic" idx="1"/>
          </p:nvPr>
        </p:nvSpPr>
        <p:spPr>
          <a:xfrm>
            <a:off x="5183188" y="457201"/>
            <a:ext cx="6172200" cy="540385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6983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FF2B3756-19E0-4B2F-B1D5-7664E0B38BE1}"/>
              </a:ext>
            </a:extLst>
          </p:cNvPr>
          <p:cNvSpPr>
            <a:spLocks noGrp="1"/>
          </p:cNvSpPr>
          <p:nvPr>
            <p:ph type="title"/>
          </p:nvPr>
        </p:nvSpPr>
        <p:spPr/>
        <p:txBody>
          <a:bodyPr/>
          <a:lstStyle>
            <a:lvl1pPr algn="ct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418320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262630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a:endParaRPr lang="en-US" noProof="0"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HOW TO USE THIS TEMPLATE</a:t>
            </a:r>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2017776" y="1667974"/>
            <a:ext cx="8156448"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1</a:t>
            </a:r>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hasCustomPrompt="1"/>
          </p:nvPr>
        </p:nvSpPr>
        <p:spPr>
          <a:xfrm>
            <a:off x="1442535" y="1984171"/>
            <a:ext cx="3103110"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hasCustomPrompt="1"/>
          </p:nvPr>
        </p:nvSpPr>
        <p:spPr>
          <a:xfrm>
            <a:off x="5477939" y="1984171"/>
            <a:ext cx="2243918"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77950"/>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3</a:t>
            </a:r>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hasCustomPrompt="1"/>
          </p:nvPr>
        </p:nvSpPr>
        <p:spPr>
          <a:xfrm>
            <a:off x="8564052" y="2001950"/>
            <a:ext cx="2959116"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hasCustomPrompt="1"/>
          </p:nvPr>
        </p:nvSpPr>
        <p:spPr>
          <a:xfrm>
            <a:off x="1020059"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hasCustomPrompt="1"/>
          </p:nvPr>
        </p:nvSpPr>
        <p:spPr>
          <a:xfrm>
            <a:off x="2718684"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hasCustomPrompt="1"/>
          </p:nvPr>
        </p:nvSpPr>
        <p:spPr>
          <a:xfrm>
            <a:off x="4794793" y="3103993"/>
            <a:ext cx="2599197"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hasCustomPrompt="1"/>
          </p:nvPr>
        </p:nvSpPr>
        <p:spPr>
          <a:xfrm>
            <a:off x="7876955" y="3102450"/>
            <a:ext cx="3726423"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hasCustomPrompt="1"/>
          </p:nvPr>
        </p:nvSpPr>
        <p:spPr>
          <a:xfrm>
            <a:off x="1657040" y="5751926"/>
            <a:ext cx="8877920" cy="470478"/>
          </a:xfrm>
        </p:spPr>
        <p:txBody>
          <a:bodyPr>
            <a:normAutofit/>
          </a:bodyPr>
          <a:lstStyle>
            <a:lvl1pPr marL="0" indent="0" algn="ctr">
              <a:buNone/>
              <a:defRPr sz="1600" b="0">
                <a:solidFill>
                  <a:schemeClr val="accent4"/>
                </a:solidFill>
                <a:latin typeface="+mn-lt"/>
              </a:defRPr>
            </a:lvl1pPr>
          </a:lstStyle>
          <a:p>
            <a:pPr lvl="0"/>
            <a:r>
              <a:rPr lang="en-US" noProof="0"/>
              <a:t>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hasCustomPrompt="1"/>
          </p:nvPr>
        </p:nvSpPr>
        <p:spPr>
          <a:xfrm>
            <a:off x="4794791" y="5070254"/>
            <a:ext cx="2599199"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hasCustomPrompt="1"/>
          </p:nvPr>
        </p:nvSpPr>
        <p:spPr>
          <a:xfrm>
            <a:off x="7890713" y="5070254"/>
            <a:ext cx="3712665"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976866"/>
            <a:ext cx="3273552" cy="161848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4041034"/>
            <a:ext cx="2599199" cy="896112"/>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4041034"/>
            <a:ext cx="2599200" cy="896400"/>
          </a:xfrm>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1138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88C711-3D16-496B-BF96-001A0C0A3AAF}"/>
              </a:ext>
              <a:ext uri="{C183D7F6-B498-43B3-948B-1728B52AA6E4}">
                <adec:decorative xmlns:adec="http://schemas.microsoft.com/office/drawing/2017/decorative"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38200" y="3981036"/>
            <a:ext cx="10515600" cy="782638"/>
          </a:xfrm>
        </p:spPr>
        <p:txBody>
          <a:bodyPr/>
          <a:lstStyle>
            <a:lvl1pPr algn="ctr">
              <a:defRPr>
                <a:solidFill>
                  <a:schemeClr val="bg1"/>
                </a:solidFill>
              </a:defRPr>
            </a:lvl1pPr>
          </a:lstStyle>
          <a:p>
            <a:r>
              <a:rPr lang="en-US" noProof="0"/>
              <a:t>DIVIDER SLIDE</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lvl1pPr>
              <a:defRPr b="1">
                <a:latin typeface="+mn-lt"/>
              </a:defRPr>
            </a:lvl1p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a16="http://schemas.microsoft.com/office/drawing/2014/main" id="{F4F6DD4A-6071-4D11-ABDB-28EA5AC87154}"/>
              </a:ext>
            </a:extLst>
          </p:cNvPr>
          <p:cNvSpPr>
            <a:spLocks noGrp="1"/>
          </p:cNvSpPr>
          <p:nvPr>
            <p:ph type="body" idx="1" hasCustomPrompt="1"/>
          </p:nvPr>
        </p:nvSpPr>
        <p:spPr>
          <a:xfrm>
            <a:off x="831850" y="4942478"/>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a:r>
              <a:rPr lang="en-US" noProof="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0" name="Rectangle 9" descr="View of a lake with pine trees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68580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169256"/>
            <a:ext cx="5285914" cy="782638"/>
          </a:xfrm>
        </p:spPr>
        <p:txBody>
          <a:bodyPr/>
          <a:lstStyle>
            <a:lvl1pPr algn="l">
              <a:defRPr>
                <a:solidFill>
                  <a:schemeClr val="bg1"/>
                </a:solidFill>
              </a:defRPr>
            </a:lvl1pPr>
          </a:lstStyle>
          <a:p>
            <a:r>
              <a:rPr lang="en-US" noProof="0"/>
              <a:t>TEXT LAYOUT 1</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136036"/>
            <a:ext cx="5285914" cy="857098"/>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992586"/>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hasCustomPrompt="1"/>
          </p:nvPr>
        </p:nvSpPr>
        <p:spPr>
          <a:xfrm>
            <a:off x="838199"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0" name="Rectangle 9" descr="Close up view of lake edge with mountain range background">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11932920" cy="3319272"/>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093460"/>
            <a:ext cx="5320386" cy="782638"/>
          </a:xfrm>
        </p:spPr>
        <p:txBody>
          <a:bodyPr/>
          <a:lstStyle>
            <a:lvl1pPr algn="l">
              <a:defRPr>
                <a:solidFill>
                  <a:schemeClr val="bg1"/>
                </a:solidFill>
              </a:defRPr>
            </a:lvl1pPr>
          </a:lstStyle>
          <a:p>
            <a:r>
              <a:rPr lang="en-US" noProof="0"/>
              <a:t>TEXT LAYOUT 2</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060240"/>
            <a:ext cx="5320386" cy="882524"/>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4693" y="1916790"/>
            <a:ext cx="4500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14">
            <a:extLst>
              <a:ext uri="{FF2B5EF4-FFF2-40B4-BE49-F238E27FC236}">
                <a16:creationId xmlns:a16="http://schemas.microsoft.com/office/drawing/2014/main" id="{4B6CBCCA-9781-462D-AF43-C6AAE3D1AAA9}"/>
              </a:ext>
            </a:extLst>
          </p:cNvPr>
          <p:cNvSpPr>
            <a:spLocks noGrp="1"/>
          </p:cNvSpPr>
          <p:nvPr>
            <p:ph type="body" sz="quarter" idx="15" hasCustomPrompt="1"/>
          </p:nvPr>
        </p:nvSpPr>
        <p:spPr>
          <a:xfrm>
            <a:off x="6817897" y="1125545"/>
            <a:ext cx="4707842" cy="1849304"/>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1159649"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1"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COMPARISON</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4111752" y="1667974"/>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41248" y="3359239"/>
            <a:ext cx="4357688"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41248" y="2081624"/>
            <a:ext cx="4357688" cy="1325563"/>
          </a:xfrm>
        </p:spPr>
        <p:txBody>
          <a:bodyPr lIns="0" rIns="0"/>
          <a:lstStyle>
            <a:lvl1pPr algn="l">
              <a:defRPr>
                <a:solidFill>
                  <a:schemeClr val="bg1"/>
                </a:solidFill>
              </a:defRPr>
            </a:lvl1pPr>
          </a:lstStyle>
          <a:p>
            <a:r>
              <a:rPr lang="en-US" noProof="0"/>
              <a:t>CHART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911877" y="3191969"/>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6" name="Chart Placeholder 18">
            <a:extLst>
              <a:ext uri="{FF2B5EF4-FFF2-40B4-BE49-F238E27FC236}">
                <a16:creationId xmlns:a16="http://schemas.microsoft.com/office/drawing/2014/main" id="{BE9C98A7-B145-402E-BADA-CE785E3BA996}"/>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52534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683563" y="3359239"/>
            <a:ext cx="2596896"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683562" y="1757774"/>
            <a:ext cx="2669859" cy="1325563"/>
          </a:xfrm>
        </p:spPr>
        <p:txBody>
          <a:bodyPr lIns="0" rIns="0"/>
          <a:lstStyle>
            <a:lvl1pPr algn="l">
              <a:defRPr>
                <a:solidFill>
                  <a:schemeClr val="bg1"/>
                </a:solidFill>
              </a:defRPr>
            </a:lvl1pPr>
          </a:lstStyle>
          <a:p>
            <a:r>
              <a:rPr lang="en-US" noProof="0"/>
              <a:t>TABLE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8683563" y="3191969"/>
            <a:ext cx="154533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3" name="Table Placeholder 17">
            <a:extLst>
              <a:ext uri="{FF2B5EF4-FFF2-40B4-BE49-F238E27FC236}">
                <a16:creationId xmlns:a16="http://schemas.microsoft.com/office/drawing/2014/main" id="{62814DE5-26B2-4A8E-BA8D-A2E4C5547EB9}"/>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table</a:t>
            </a:r>
            <a:endParaRPr lang="en-US" noProof="0" dirty="0"/>
          </a:p>
        </p:txBody>
      </p:sp>
    </p:spTree>
    <p:extLst>
      <p:ext uri="{BB962C8B-B14F-4D97-AF65-F5344CB8AC3E}">
        <p14:creationId xmlns:p14="http://schemas.microsoft.com/office/powerpoint/2010/main" val="2401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3C23D1-BE9A-4E52-9BEF-D55C4CB7574F}"/>
              </a:ext>
              <a:ext uri="{C183D7F6-B498-43B3-948B-1728B52AA6E4}">
                <adec:decorative xmlns:adec="http://schemas.microsoft.com/office/drawing/2017/decorative" val="1"/>
              </a:ext>
            </a:extLst>
          </p:cNvPr>
          <p:cNvSpPr/>
          <p:nvPr userDrawn="1"/>
        </p:nvSpPr>
        <p:spPr>
          <a:xfrm>
            <a:off x="11645798" y="6386170"/>
            <a:ext cx="307239" cy="343814"/>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11932920" cy="2368296"/>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4" name="Text Placeholder 26">
            <a:extLst>
              <a:ext uri="{FF2B5EF4-FFF2-40B4-BE49-F238E27FC236}">
                <a16:creationId xmlns:a16="http://schemas.microsoft.com/office/drawing/2014/main" id="{B33A3032-1037-4342-827F-CF1349978260}"/>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5" name="Title 1">
            <a:extLst>
              <a:ext uri="{FF2B5EF4-FFF2-40B4-BE49-F238E27FC236}">
                <a16:creationId xmlns:a16="http://schemas.microsoft.com/office/drawing/2014/main" id="{FD6F6A17-AFDC-40C7-9D63-50FA052A1614}"/>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BIG IMAGE SLIDE</a:t>
            </a:r>
          </a:p>
        </p:txBody>
      </p:sp>
      <p:sp>
        <p:nvSpPr>
          <p:cNvPr id="16" name="Rectangle 15">
            <a:extLst>
              <a:ext uri="{FF2B5EF4-FFF2-40B4-BE49-F238E27FC236}">
                <a16:creationId xmlns:a16="http://schemas.microsoft.com/office/drawing/2014/main" id="{6668B9DC-C6AF-45D4-BBA3-A5EF781EAB7F}"/>
              </a:ext>
              <a:ext uri="{C183D7F6-B498-43B3-948B-1728B52AA6E4}">
                <adec:decorative xmlns:adec="http://schemas.microsoft.com/office/drawing/2017/decorative" val="1"/>
              </a:ext>
            </a:extLst>
          </p:cNvPr>
          <p:cNvSpPr/>
          <p:nvPr userDrawn="1"/>
        </p:nvSpPr>
        <p:spPr>
          <a:xfrm>
            <a:off x="3759708" y="1667974"/>
            <a:ext cx="4672584"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268873"/>
            <a:ext cx="10515600" cy="1325563"/>
          </a:xfrm>
        </p:spPr>
        <p:txBody>
          <a:bodyPr lIns="0" rIns="0"/>
          <a:lstStyle>
            <a:lvl1pPr algn="ctr">
              <a:defRPr>
                <a:solidFill>
                  <a:schemeClr val="bg1"/>
                </a:solidFill>
              </a:defRPr>
            </a:lvl1pPr>
          </a:lstStyle>
          <a:p>
            <a:r>
              <a:rPr lang="en-US" noProof="0"/>
              <a:t>VIDEO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lvl1pPr>
          </a:lstStyle>
          <a:p>
            <a:r>
              <a:rPr lang="en-US" noProof="0"/>
              <a:t>Click icon to add media</a:t>
            </a:r>
            <a:endParaRPr lang="en-US" noProof="0"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5821279" y="6118484"/>
            <a:ext cx="549442" cy="365125"/>
          </a:xfrm>
          <a:prstGeom prst="rect">
            <a:avLst/>
          </a:prstGeom>
        </p:spPr>
        <p:txBody>
          <a:bodyPr vert="horz" lIns="91440" tIns="45720" rIns="91440" bIns="45720" rtlCol="0" anchor="ctr"/>
          <a:lstStyle>
            <a:lvl1pPr algn="ctr">
              <a:defRPr sz="1600" b="1">
                <a:solidFill>
                  <a:schemeClr val="bg1"/>
                </a:solidFill>
                <a:latin typeface="+mn-lt"/>
              </a:defRPr>
            </a:lvl1pPr>
          </a:lstStyle>
          <a:p>
            <a:fld id="{D495E168-DA5E-4888-8D8A-92B118324C14}" type="slidenum">
              <a:rPr lang="en-US" noProof="0" smtClean="0"/>
              <a:pPr/>
              <a:t>‹#›</a:t>
            </a:fld>
            <a:endParaRPr lang="en-US" noProof="0"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8610600" y="6118484"/>
            <a:ext cx="2743200" cy="365125"/>
          </a:xfrm>
          <a:prstGeom prst="rect">
            <a:avLst/>
          </a:prstGeom>
        </p:spPr>
        <p:txBody>
          <a:bodyPr vert="horz" lIns="91440" tIns="45720" rIns="91440" bIns="45720" rtlCol="0" anchor="ctr"/>
          <a:lstStyle>
            <a:lvl1pPr algn="r">
              <a:defRPr sz="1600">
                <a:solidFill>
                  <a:schemeClr val="bg2"/>
                </a:solidFill>
              </a:defRPr>
            </a:lvl1pPr>
          </a:lstStyle>
          <a:p>
            <a:r>
              <a:rPr lang="en-US" noProof="0"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118484"/>
            <a:ext cx="3398763" cy="365125"/>
          </a:xfrm>
          <a:prstGeom prst="rect">
            <a:avLst/>
          </a:prstGeom>
        </p:spPr>
        <p:txBody>
          <a:bodyPr vert="horz" lIns="91440" tIns="45720" rIns="91440" bIns="45720" rtlCol="0" anchor="ctr"/>
          <a:lstStyle>
            <a:lvl1pPr algn="l">
              <a:defRPr sz="1600">
                <a:solidFill>
                  <a:schemeClr val="bg2"/>
                </a:solidFill>
              </a:defRPr>
            </a:lvl1pPr>
          </a:lstStyle>
          <a:p>
            <a:r>
              <a:rPr lang="en-US" noProof="0" dirty="0"/>
              <a:t>ADD A FOOTER</a:t>
            </a:r>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9" r:id="rId11"/>
    <p:sldLayoutId id="2147483690" r:id="rId12"/>
    <p:sldLayoutId id="2147483691" r:id="rId13"/>
    <p:sldLayoutId id="2147483692" r:id="rId14"/>
    <p:sldLayoutId id="2147483693" r:id="rId15"/>
    <p:sldLayoutId id="2147483694" r:id="rId16"/>
    <p:sldLayoutId id="2147483687" r:id="rId17"/>
    <p:sldLayoutId id="2147483695" r:id="rId18"/>
    <p:sldLayoutId id="2147483688" r:id="rId19"/>
  </p:sldLayoutIdLst>
  <p:hf hdr="0" dt="0"/>
  <p:txStyles>
    <p:title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emf"/></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bestplaces.net/city/pennsylvania/penn_township_(westmoreland_cnty)" TargetMode="External"/><Relationship Id="rId2" Type="http://schemas.openxmlformats.org/officeDocument/2006/relationships/hyperlink" Target="https://penntwp.org/about/" TargetMode="External"/><Relationship Id="rId1" Type="http://schemas.openxmlformats.org/officeDocument/2006/relationships/slideLayout" Target="../slideLayouts/slideLayout17.xml"/><Relationship Id="rId5" Type="http://schemas.openxmlformats.org/officeDocument/2006/relationships/hyperlink" Target="https://statisticalatlas.com/county-subdivision/Pennsylvania/Westmoreland-County/Penn-Township/Employment-Status" TargetMode="External"/><Relationship Id="rId4" Type="http://schemas.openxmlformats.org/officeDocument/2006/relationships/hyperlink" Target="http://www.census.gov/"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70722D-0BC0-4487-812D-1E4E0DEC1129}"/>
              </a:ext>
            </a:extLst>
          </p:cNvPr>
          <p:cNvSpPr>
            <a:spLocks noGrp="1"/>
          </p:cNvSpPr>
          <p:nvPr>
            <p:ph type="body" sz="quarter" idx="20"/>
          </p:nvPr>
        </p:nvSpPr>
        <p:spPr/>
        <p:txBody>
          <a:bodyPr/>
          <a:lstStyle/>
          <a:p>
            <a:r>
              <a:rPr lang="en-US" dirty="0"/>
              <a:t>September</a:t>
            </a:r>
            <a:endParaRPr lang="ru-RU" dirty="0"/>
          </a:p>
        </p:txBody>
      </p:sp>
      <p:sp>
        <p:nvSpPr>
          <p:cNvPr id="2" name="Text Placeholder 1">
            <a:extLst>
              <a:ext uri="{FF2B5EF4-FFF2-40B4-BE49-F238E27FC236}">
                <a16:creationId xmlns:a16="http://schemas.microsoft.com/office/drawing/2014/main" id="{7D65CF0B-BB68-4A49-91EE-96E78E8CAD61}"/>
              </a:ext>
            </a:extLst>
          </p:cNvPr>
          <p:cNvSpPr>
            <a:spLocks noGrp="1"/>
          </p:cNvSpPr>
          <p:nvPr>
            <p:ph type="body" sz="quarter" idx="21"/>
          </p:nvPr>
        </p:nvSpPr>
        <p:spPr/>
        <p:txBody>
          <a:bodyPr/>
          <a:lstStyle/>
          <a:p>
            <a:r>
              <a:rPr lang="en-US" dirty="0"/>
              <a:t>2020</a:t>
            </a:r>
            <a:endParaRPr lang="ru-RU" dirty="0"/>
          </a:p>
        </p:txBody>
      </p:sp>
      <p:sp>
        <p:nvSpPr>
          <p:cNvPr id="3" name="Title 2">
            <a:extLst>
              <a:ext uri="{FF2B5EF4-FFF2-40B4-BE49-F238E27FC236}">
                <a16:creationId xmlns:a16="http://schemas.microsoft.com/office/drawing/2014/main" id="{05857963-8D3D-4F24-B535-54652EE095F0}"/>
              </a:ext>
            </a:extLst>
          </p:cNvPr>
          <p:cNvSpPr>
            <a:spLocks noGrp="1"/>
          </p:cNvSpPr>
          <p:nvPr>
            <p:ph type="title"/>
          </p:nvPr>
        </p:nvSpPr>
        <p:spPr/>
        <p:txBody>
          <a:bodyPr/>
          <a:lstStyle/>
          <a:p>
            <a:r>
              <a:rPr lang="en-US" dirty="0"/>
              <a:t>MUNICIPAL PARK UPGRADES</a:t>
            </a:r>
            <a:endParaRPr lang="ru-RU" dirty="0"/>
          </a:p>
        </p:txBody>
      </p:sp>
      <p:sp>
        <p:nvSpPr>
          <p:cNvPr id="5" name="Text Placeholder 4">
            <a:extLst>
              <a:ext uri="{FF2B5EF4-FFF2-40B4-BE49-F238E27FC236}">
                <a16:creationId xmlns:a16="http://schemas.microsoft.com/office/drawing/2014/main" id="{B623514F-9C9F-4868-A7D9-66CAA07E615D}"/>
              </a:ext>
            </a:extLst>
          </p:cNvPr>
          <p:cNvSpPr>
            <a:spLocks noGrp="1"/>
          </p:cNvSpPr>
          <p:nvPr>
            <p:ph type="body" sz="quarter" idx="13"/>
          </p:nvPr>
        </p:nvSpPr>
        <p:spPr/>
        <p:txBody>
          <a:bodyPr/>
          <a:lstStyle/>
          <a:p>
            <a:r>
              <a:rPr lang="en-US" dirty="0"/>
              <a:t>Steve Kralik</a:t>
            </a:r>
            <a:endParaRPr lang="ru-RU" dirty="0"/>
          </a:p>
        </p:txBody>
      </p:sp>
    </p:spTree>
    <p:extLst>
      <p:ext uri="{BB962C8B-B14F-4D97-AF65-F5344CB8AC3E}">
        <p14:creationId xmlns:p14="http://schemas.microsoft.com/office/powerpoint/2010/main" val="214231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1C9CA5-9567-40A2-8970-145DB3CFEFB0}"/>
              </a:ext>
            </a:extLst>
          </p:cNvPr>
          <p:cNvSpPr>
            <a:spLocks noGrp="1"/>
          </p:cNvSpPr>
          <p:nvPr>
            <p:ph type="sldNum" sz="quarter" idx="10"/>
          </p:nvPr>
        </p:nvSpPr>
        <p:spPr/>
        <p:txBody>
          <a:bodyPr/>
          <a:lstStyle/>
          <a:p>
            <a:fld id="{D495E168-DA5E-4888-8D8A-92B118324C14}" type="slidenum">
              <a:rPr lang="en-US" noProof="0" smtClean="0"/>
              <a:pPr/>
              <a:t>10</a:t>
            </a:fld>
            <a:endParaRPr lang="en-US" noProof="0" dirty="0"/>
          </a:p>
        </p:txBody>
      </p:sp>
      <p:sp>
        <p:nvSpPr>
          <p:cNvPr id="4" name="Title 3">
            <a:extLst>
              <a:ext uri="{FF2B5EF4-FFF2-40B4-BE49-F238E27FC236}">
                <a16:creationId xmlns:a16="http://schemas.microsoft.com/office/drawing/2014/main" id="{67540F6E-72D3-4B2C-A1CD-0669DC2A4158}"/>
              </a:ext>
            </a:extLst>
          </p:cNvPr>
          <p:cNvSpPr>
            <a:spLocks noGrp="1"/>
          </p:cNvSpPr>
          <p:nvPr>
            <p:ph type="title"/>
          </p:nvPr>
        </p:nvSpPr>
        <p:spPr/>
        <p:txBody>
          <a:bodyPr/>
          <a:lstStyle/>
          <a:p>
            <a:r>
              <a:rPr lang="en-US" dirty="0"/>
              <a:t>Benefits: Social</a:t>
            </a:r>
          </a:p>
        </p:txBody>
      </p:sp>
      <p:sp>
        <p:nvSpPr>
          <p:cNvPr id="5" name="Text Placeholder 4">
            <a:extLst>
              <a:ext uri="{FF2B5EF4-FFF2-40B4-BE49-F238E27FC236}">
                <a16:creationId xmlns:a16="http://schemas.microsoft.com/office/drawing/2014/main" id="{BA890085-629A-46E3-8DC4-95CE95F565A3}"/>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Mental Health</a:t>
            </a:r>
          </a:p>
          <a:p>
            <a:pPr marL="285750" indent="-285750">
              <a:buFont typeface="Arial" panose="020B0604020202020204" pitchFamily="34" charset="0"/>
              <a:buChar char="•"/>
            </a:pPr>
            <a:r>
              <a:rPr lang="en-US" dirty="0"/>
              <a:t>Physical Fitness</a:t>
            </a:r>
          </a:p>
          <a:p>
            <a:pPr marL="285750" indent="-285750">
              <a:buFont typeface="Arial" panose="020B0604020202020204" pitchFamily="34" charset="0"/>
              <a:buChar char="•"/>
            </a:pPr>
            <a:r>
              <a:rPr lang="en-US" dirty="0"/>
              <a:t>Community Satisfaction</a:t>
            </a:r>
          </a:p>
        </p:txBody>
      </p:sp>
      <p:pic>
        <p:nvPicPr>
          <p:cNvPr id="7" name="Picture 6">
            <a:extLst>
              <a:ext uri="{FF2B5EF4-FFF2-40B4-BE49-F238E27FC236}">
                <a16:creationId xmlns:a16="http://schemas.microsoft.com/office/drawing/2014/main" id="{127E0BF3-F09E-464D-964D-046CA70397DC}"/>
              </a:ext>
            </a:extLst>
          </p:cNvPr>
          <p:cNvPicPr/>
          <p:nvPr/>
        </p:nvPicPr>
        <p:blipFill>
          <a:blip r:embed="rId2"/>
          <a:stretch>
            <a:fillRect/>
          </a:stretch>
        </p:blipFill>
        <p:spPr>
          <a:xfrm>
            <a:off x="5371147" y="1598294"/>
            <a:ext cx="5981065" cy="3691395"/>
          </a:xfrm>
          <a:prstGeom prst="rect">
            <a:avLst/>
          </a:prstGeom>
        </p:spPr>
      </p:pic>
    </p:spTree>
    <p:extLst>
      <p:ext uri="{BB962C8B-B14F-4D97-AF65-F5344CB8AC3E}">
        <p14:creationId xmlns:p14="http://schemas.microsoft.com/office/powerpoint/2010/main" val="4128163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C77C5D-1541-4D4C-8CD9-E4CB2D74FBB4}"/>
              </a:ext>
            </a:extLst>
          </p:cNvPr>
          <p:cNvSpPr>
            <a:spLocks noGrp="1"/>
          </p:cNvSpPr>
          <p:nvPr>
            <p:ph type="title"/>
          </p:nvPr>
        </p:nvSpPr>
        <p:spPr/>
        <p:txBody>
          <a:bodyPr/>
          <a:lstStyle/>
          <a:p>
            <a:r>
              <a:rPr lang="en-US" dirty="0"/>
              <a:t>Opportunities</a:t>
            </a:r>
          </a:p>
        </p:txBody>
      </p:sp>
      <p:sp>
        <p:nvSpPr>
          <p:cNvPr id="4" name="Text Placeholder 3">
            <a:extLst>
              <a:ext uri="{FF2B5EF4-FFF2-40B4-BE49-F238E27FC236}">
                <a16:creationId xmlns:a16="http://schemas.microsoft.com/office/drawing/2014/main" id="{049B0BE2-2BDB-48DC-AE9B-F3B9BACA8247}"/>
              </a:ext>
            </a:extLst>
          </p:cNvPr>
          <p:cNvSpPr>
            <a:spLocks noGrp="1"/>
          </p:cNvSpPr>
          <p:nvPr>
            <p:ph type="body" sz="quarter" idx="16"/>
          </p:nvPr>
        </p:nvSpPr>
        <p:spPr/>
        <p:txBody>
          <a:bodyPr/>
          <a:lstStyle/>
          <a:p>
            <a:r>
              <a:rPr lang="en-US" dirty="0"/>
              <a:t>Subnetworks: Economic, Political, Social</a:t>
            </a:r>
          </a:p>
        </p:txBody>
      </p:sp>
      <p:sp>
        <p:nvSpPr>
          <p:cNvPr id="2" name="Slide Number Placeholder 1">
            <a:extLst>
              <a:ext uri="{FF2B5EF4-FFF2-40B4-BE49-F238E27FC236}">
                <a16:creationId xmlns:a16="http://schemas.microsoft.com/office/drawing/2014/main" id="{95F1F869-7372-4C01-A626-993295149E3E}"/>
              </a:ext>
            </a:extLst>
          </p:cNvPr>
          <p:cNvSpPr>
            <a:spLocks noGrp="1"/>
          </p:cNvSpPr>
          <p:nvPr>
            <p:ph type="sldNum" sz="quarter" idx="10"/>
          </p:nvPr>
        </p:nvSpPr>
        <p:spPr/>
        <p:txBody>
          <a:bodyPr/>
          <a:lstStyle/>
          <a:p>
            <a:fld id="{D495E168-DA5E-4888-8D8A-92B118324C14}" type="slidenum">
              <a:rPr lang="en-US" smtClean="0"/>
              <a:pPr/>
              <a:t>11</a:t>
            </a:fld>
            <a:endParaRPr lang="en-US" dirty="0"/>
          </a:p>
        </p:txBody>
      </p:sp>
      <p:pic>
        <p:nvPicPr>
          <p:cNvPr id="7" name="Picture 6" descr="Diagram&#10;&#10;Description automatically generated">
            <a:extLst>
              <a:ext uri="{FF2B5EF4-FFF2-40B4-BE49-F238E27FC236}">
                <a16:creationId xmlns:a16="http://schemas.microsoft.com/office/drawing/2014/main" id="{50114FC8-52B9-430B-898B-F9CC92FDD72C}"/>
              </a:ext>
            </a:extLst>
          </p:cNvPr>
          <p:cNvPicPr/>
          <p:nvPr/>
        </p:nvPicPr>
        <p:blipFill>
          <a:blip r:embed="rId2"/>
          <a:stretch>
            <a:fillRect/>
          </a:stretch>
        </p:blipFill>
        <p:spPr>
          <a:xfrm>
            <a:off x="3779921" y="2787356"/>
            <a:ext cx="5181600" cy="3212592"/>
          </a:xfrm>
          <a:prstGeom prst="rect">
            <a:avLst/>
          </a:prstGeom>
          <a:noFill/>
        </p:spPr>
      </p:pic>
    </p:spTree>
    <p:extLst>
      <p:ext uri="{BB962C8B-B14F-4D97-AF65-F5344CB8AC3E}">
        <p14:creationId xmlns:p14="http://schemas.microsoft.com/office/powerpoint/2010/main" val="4243905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EF24B7-1E12-4F5E-931D-64787B77853C}"/>
              </a:ext>
            </a:extLst>
          </p:cNvPr>
          <p:cNvSpPr>
            <a:spLocks noGrp="1"/>
          </p:cNvSpPr>
          <p:nvPr>
            <p:ph type="sldNum" sz="quarter" idx="10"/>
          </p:nvPr>
        </p:nvSpPr>
        <p:spPr>
          <a:xfrm>
            <a:off x="5821279" y="6118484"/>
            <a:ext cx="549442" cy="365125"/>
          </a:xfrm>
        </p:spPr>
        <p:txBody>
          <a:bodyPr anchor="ctr">
            <a:normAutofit/>
          </a:bodyPr>
          <a:lstStyle/>
          <a:p>
            <a:pPr>
              <a:spcAft>
                <a:spcPts val="600"/>
              </a:spcAft>
            </a:pPr>
            <a:fld id="{D495E168-DA5E-4888-8D8A-92B118324C14}" type="slidenum">
              <a:rPr lang="en-US" noProof="0" smtClean="0"/>
              <a:pPr>
                <a:spcAft>
                  <a:spcPts val="600"/>
                </a:spcAft>
              </a:pPr>
              <a:t>12</a:t>
            </a:fld>
            <a:endParaRPr lang="en-US" noProof="0"/>
          </a:p>
        </p:txBody>
      </p:sp>
      <p:sp>
        <p:nvSpPr>
          <p:cNvPr id="4" name="Title 3">
            <a:extLst>
              <a:ext uri="{FF2B5EF4-FFF2-40B4-BE49-F238E27FC236}">
                <a16:creationId xmlns:a16="http://schemas.microsoft.com/office/drawing/2014/main" id="{A52AD0DA-D2C2-4467-8015-BF36533FA02C}"/>
              </a:ext>
            </a:extLst>
          </p:cNvPr>
          <p:cNvSpPr>
            <a:spLocks noGrp="1"/>
          </p:cNvSpPr>
          <p:nvPr>
            <p:ph type="title"/>
          </p:nvPr>
        </p:nvSpPr>
        <p:spPr>
          <a:xfrm>
            <a:off x="839788" y="457200"/>
            <a:ext cx="3932237" cy="1600200"/>
          </a:xfrm>
        </p:spPr>
        <p:txBody>
          <a:bodyPr anchor="b">
            <a:normAutofit/>
          </a:bodyPr>
          <a:lstStyle/>
          <a:p>
            <a:r>
              <a:rPr lang="en-US" dirty="0"/>
              <a:t>Opportunities: Economic</a:t>
            </a:r>
          </a:p>
        </p:txBody>
      </p:sp>
      <p:sp>
        <p:nvSpPr>
          <p:cNvPr id="5" name="Content Placeholder 4">
            <a:extLst>
              <a:ext uri="{FF2B5EF4-FFF2-40B4-BE49-F238E27FC236}">
                <a16:creationId xmlns:a16="http://schemas.microsoft.com/office/drawing/2014/main" id="{182F8B4B-40CB-4A03-855A-806CFFB3D37F}"/>
              </a:ext>
            </a:extLst>
          </p:cNvPr>
          <p:cNvSpPr>
            <a:spLocks noGrp="1"/>
          </p:cNvSpPr>
          <p:nvPr>
            <p:ph type="body" sz="half" idx="2"/>
          </p:nvPr>
        </p:nvSpPr>
        <p:spPr>
          <a:xfrm>
            <a:off x="839788" y="2177592"/>
            <a:ext cx="3932237" cy="3691396"/>
          </a:xfrm>
        </p:spPr>
        <p:txBody>
          <a:bodyPr>
            <a:normAutofit/>
          </a:bodyPr>
          <a:lstStyle/>
          <a:p>
            <a:pPr marL="285750" indent="-285750">
              <a:buFont typeface="Arial" panose="020B0604020202020204" pitchFamily="34" charset="0"/>
              <a:buChar char="•"/>
            </a:pPr>
            <a:r>
              <a:rPr lang="en-US" dirty="0"/>
              <a:t>Housing Development</a:t>
            </a:r>
          </a:p>
          <a:p>
            <a:pPr marL="285750" indent="-285750">
              <a:buFont typeface="Arial" panose="020B0604020202020204" pitchFamily="34" charset="0"/>
              <a:buChar char="•"/>
            </a:pPr>
            <a:r>
              <a:rPr lang="en-US" dirty="0"/>
              <a:t>Local Gross Domestic Product (GDP)</a:t>
            </a:r>
          </a:p>
        </p:txBody>
      </p:sp>
      <p:pic>
        <p:nvPicPr>
          <p:cNvPr id="9" name="Picture 8">
            <a:extLst>
              <a:ext uri="{FF2B5EF4-FFF2-40B4-BE49-F238E27FC236}">
                <a16:creationId xmlns:a16="http://schemas.microsoft.com/office/drawing/2014/main" id="{D11971B6-2158-422B-AFAD-3A9A09347D28}"/>
              </a:ext>
            </a:extLst>
          </p:cNvPr>
          <p:cNvPicPr/>
          <p:nvPr/>
        </p:nvPicPr>
        <p:blipFill>
          <a:blip r:embed="rId2"/>
          <a:stretch>
            <a:fillRect/>
          </a:stretch>
        </p:blipFill>
        <p:spPr>
          <a:xfrm>
            <a:off x="4772024" y="1257300"/>
            <a:ext cx="6580187" cy="3691396"/>
          </a:xfrm>
          <a:prstGeom prst="rect">
            <a:avLst/>
          </a:prstGeom>
        </p:spPr>
      </p:pic>
    </p:spTree>
    <p:extLst>
      <p:ext uri="{BB962C8B-B14F-4D97-AF65-F5344CB8AC3E}">
        <p14:creationId xmlns:p14="http://schemas.microsoft.com/office/powerpoint/2010/main" val="1873522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EF24B7-1E12-4F5E-931D-64787B77853C}"/>
              </a:ext>
            </a:extLst>
          </p:cNvPr>
          <p:cNvSpPr>
            <a:spLocks noGrp="1"/>
          </p:cNvSpPr>
          <p:nvPr>
            <p:ph type="sldNum" sz="quarter" idx="10"/>
          </p:nvPr>
        </p:nvSpPr>
        <p:spPr>
          <a:xfrm>
            <a:off x="5821279" y="6118484"/>
            <a:ext cx="549442" cy="365125"/>
          </a:xfrm>
        </p:spPr>
        <p:txBody>
          <a:bodyPr anchor="ctr">
            <a:normAutofit/>
          </a:bodyPr>
          <a:lstStyle/>
          <a:p>
            <a:pPr>
              <a:spcAft>
                <a:spcPts val="600"/>
              </a:spcAft>
            </a:pPr>
            <a:fld id="{D495E168-DA5E-4888-8D8A-92B118324C14}" type="slidenum">
              <a:rPr lang="en-US" noProof="0" smtClean="0"/>
              <a:pPr>
                <a:spcAft>
                  <a:spcPts val="600"/>
                </a:spcAft>
              </a:pPr>
              <a:t>13</a:t>
            </a:fld>
            <a:endParaRPr lang="en-US" noProof="0"/>
          </a:p>
        </p:txBody>
      </p:sp>
      <p:sp>
        <p:nvSpPr>
          <p:cNvPr id="4" name="Title 3">
            <a:extLst>
              <a:ext uri="{FF2B5EF4-FFF2-40B4-BE49-F238E27FC236}">
                <a16:creationId xmlns:a16="http://schemas.microsoft.com/office/drawing/2014/main" id="{A52AD0DA-D2C2-4467-8015-BF36533FA02C}"/>
              </a:ext>
            </a:extLst>
          </p:cNvPr>
          <p:cNvSpPr>
            <a:spLocks noGrp="1"/>
          </p:cNvSpPr>
          <p:nvPr>
            <p:ph type="title"/>
          </p:nvPr>
        </p:nvSpPr>
        <p:spPr>
          <a:xfrm>
            <a:off x="839788" y="457200"/>
            <a:ext cx="3932237" cy="1600200"/>
          </a:xfrm>
        </p:spPr>
        <p:txBody>
          <a:bodyPr anchor="b">
            <a:normAutofit/>
          </a:bodyPr>
          <a:lstStyle/>
          <a:p>
            <a:r>
              <a:rPr lang="en-US" dirty="0"/>
              <a:t>Opportunities: Political</a:t>
            </a:r>
          </a:p>
        </p:txBody>
      </p:sp>
      <p:sp>
        <p:nvSpPr>
          <p:cNvPr id="5" name="Content Placeholder 4">
            <a:extLst>
              <a:ext uri="{FF2B5EF4-FFF2-40B4-BE49-F238E27FC236}">
                <a16:creationId xmlns:a16="http://schemas.microsoft.com/office/drawing/2014/main" id="{182F8B4B-40CB-4A03-855A-806CFFB3D37F}"/>
              </a:ext>
            </a:extLst>
          </p:cNvPr>
          <p:cNvSpPr>
            <a:spLocks noGrp="1"/>
          </p:cNvSpPr>
          <p:nvPr>
            <p:ph type="body" sz="half" idx="2"/>
          </p:nvPr>
        </p:nvSpPr>
        <p:spPr>
          <a:xfrm>
            <a:off x="839788" y="2177592"/>
            <a:ext cx="3932237" cy="3691396"/>
          </a:xfrm>
        </p:spPr>
        <p:txBody>
          <a:bodyPr>
            <a:normAutofit/>
          </a:bodyPr>
          <a:lstStyle/>
          <a:p>
            <a:pPr marL="285750" indent="-285750">
              <a:buFont typeface="Arial" panose="020B0604020202020204" pitchFamily="34" charset="0"/>
              <a:buChar char="•"/>
            </a:pPr>
            <a:r>
              <a:rPr lang="en-US" dirty="0"/>
              <a:t>Political Accomplishments</a:t>
            </a:r>
          </a:p>
          <a:p>
            <a:pPr marL="285750" indent="-285750">
              <a:buFont typeface="Arial" panose="020B0604020202020204" pitchFamily="34" charset="0"/>
              <a:buChar char="•"/>
            </a:pPr>
            <a:r>
              <a:rPr lang="en-US" dirty="0"/>
              <a:t>Reelection</a:t>
            </a:r>
          </a:p>
        </p:txBody>
      </p:sp>
      <p:pic>
        <p:nvPicPr>
          <p:cNvPr id="9" name="Picture 8">
            <a:extLst>
              <a:ext uri="{FF2B5EF4-FFF2-40B4-BE49-F238E27FC236}">
                <a16:creationId xmlns:a16="http://schemas.microsoft.com/office/drawing/2014/main" id="{1A91F0D8-0E63-4DAE-A710-CD10DF4B0CC7}"/>
              </a:ext>
            </a:extLst>
          </p:cNvPr>
          <p:cNvPicPr/>
          <p:nvPr/>
        </p:nvPicPr>
        <p:blipFill>
          <a:blip r:embed="rId2"/>
          <a:stretch>
            <a:fillRect/>
          </a:stretch>
        </p:blipFill>
        <p:spPr>
          <a:xfrm>
            <a:off x="4772025" y="1126172"/>
            <a:ext cx="6337935" cy="4108768"/>
          </a:xfrm>
          <a:prstGeom prst="rect">
            <a:avLst/>
          </a:prstGeom>
        </p:spPr>
      </p:pic>
    </p:spTree>
    <p:extLst>
      <p:ext uri="{BB962C8B-B14F-4D97-AF65-F5344CB8AC3E}">
        <p14:creationId xmlns:p14="http://schemas.microsoft.com/office/powerpoint/2010/main" val="588095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EF24B7-1E12-4F5E-931D-64787B77853C}"/>
              </a:ext>
            </a:extLst>
          </p:cNvPr>
          <p:cNvSpPr>
            <a:spLocks noGrp="1"/>
          </p:cNvSpPr>
          <p:nvPr>
            <p:ph type="sldNum" sz="quarter" idx="10"/>
          </p:nvPr>
        </p:nvSpPr>
        <p:spPr>
          <a:xfrm>
            <a:off x="5821279" y="6118484"/>
            <a:ext cx="549442" cy="365125"/>
          </a:xfrm>
        </p:spPr>
        <p:txBody>
          <a:bodyPr anchor="ctr">
            <a:normAutofit/>
          </a:bodyPr>
          <a:lstStyle/>
          <a:p>
            <a:pPr>
              <a:spcAft>
                <a:spcPts val="600"/>
              </a:spcAft>
            </a:pPr>
            <a:fld id="{D495E168-DA5E-4888-8D8A-92B118324C14}" type="slidenum">
              <a:rPr lang="en-US" noProof="0" smtClean="0"/>
              <a:pPr>
                <a:spcAft>
                  <a:spcPts val="600"/>
                </a:spcAft>
              </a:pPr>
              <a:t>14</a:t>
            </a:fld>
            <a:endParaRPr lang="en-US" noProof="0"/>
          </a:p>
        </p:txBody>
      </p:sp>
      <p:sp>
        <p:nvSpPr>
          <p:cNvPr id="4" name="Title 3">
            <a:extLst>
              <a:ext uri="{FF2B5EF4-FFF2-40B4-BE49-F238E27FC236}">
                <a16:creationId xmlns:a16="http://schemas.microsoft.com/office/drawing/2014/main" id="{A52AD0DA-D2C2-4467-8015-BF36533FA02C}"/>
              </a:ext>
            </a:extLst>
          </p:cNvPr>
          <p:cNvSpPr>
            <a:spLocks noGrp="1"/>
          </p:cNvSpPr>
          <p:nvPr>
            <p:ph type="title"/>
          </p:nvPr>
        </p:nvSpPr>
        <p:spPr>
          <a:xfrm>
            <a:off x="839788" y="457200"/>
            <a:ext cx="3932237" cy="1600200"/>
          </a:xfrm>
        </p:spPr>
        <p:txBody>
          <a:bodyPr anchor="b">
            <a:normAutofit/>
          </a:bodyPr>
          <a:lstStyle/>
          <a:p>
            <a:r>
              <a:rPr lang="en-US" dirty="0"/>
              <a:t>Opportunities: Social</a:t>
            </a:r>
          </a:p>
        </p:txBody>
      </p:sp>
      <p:sp>
        <p:nvSpPr>
          <p:cNvPr id="5" name="Content Placeholder 4">
            <a:extLst>
              <a:ext uri="{FF2B5EF4-FFF2-40B4-BE49-F238E27FC236}">
                <a16:creationId xmlns:a16="http://schemas.microsoft.com/office/drawing/2014/main" id="{182F8B4B-40CB-4A03-855A-806CFFB3D37F}"/>
              </a:ext>
            </a:extLst>
          </p:cNvPr>
          <p:cNvSpPr>
            <a:spLocks noGrp="1"/>
          </p:cNvSpPr>
          <p:nvPr>
            <p:ph type="body" sz="half" idx="2"/>
          </p:nvPr>
        </p:nvSpPr>
        <p:spPr>
          <a:xfrm>
            <a:off x="839788" y="2177592"/>
            <a:ext cx="3932237" cy="3691396"/>
          </a:xfrm>
        </p:spPr>
        <p:txBody>
          <a:bodyPr>
            <a:normAutofit/>
          </a:bodyPr>
          <a:lstStyle/>
          <a:p>
            <a:pPr marL="285750" indent="-285750">
              <a:buFont typeface="Arial" panose="020B0604020202020204" pitchFamily="34" charset="0"/>
              <a:buChar char="•"/>
            </a:pPr>
            <a:r>
              <a:rPr lang="en-US" dirty="0"/>
              <a:t>Childhood Development</a:t>
            </a:r>
          </a:p>
          <a:p>
            <a:pPr marL="285750" indent="-285750">
              <a:buFont typeface="Arial" panose="020B0604020202020204" pitchFamily="34" charset="0"/>
              <a:buChar char="•"/>
            </a:pPr>
            <a:r>
              <a:rPr lang="en-US" dirty="0"/>
              <a:t>Recreation Quality </a:t>
            </a:r>
          </a:p>
          <a:p>
            <a:pPr marL="285750" indent="-285750">
              <a:buFont typeface="Arial" panose="020B0604020202020204" pitchFamily="34" charset="0"/>
              <a:buChar char="•"/>
            </a:pPr>
            <a:r>
              <a:rPr lang="en-US" dirty="0"/>
              <a:t>Improved Wellness</a:t>
            </a:r>
          </a:p>
          <a:p>
            <a:endParaRPr lang="en-US" dirty="0"/>
          </a:p>
          <a:p>
            <a:endParaRPr lang="en-US" dirty="0"/>
          </a:p>
        </p:txBody>
      </p:sp>
      <p:pic>
        <p:nvPicPr>
          <p:cNvPr id="8" name="Picture 7">
            <a:extLst>
              <a:ext uri="{FF2B5EF4-FFF2-40B4-BE49-F238E27FC236}">
                <a16:creationId xmlns:a16="http://schemas.microsoft.com/office/drawing/2014/main" id="{B73E7D80-7EB7-4E05-8763-DF691B8B224C}"/>
              </a:ext>
            </a:extLst>
          </p:cNvPr>
          <p:cNvPicPr/>
          <p:nvPr/>
        </p:nvPicPr>
        <p:blipFill>
          <a:blip r:embed="rId2"/>
          <a:stretch>
            <a:fillRect/>
          </a:stretch>
        </p:blipFill>
        <p:spPr>
          <a:xfrm>
            <a:off x="4772024" y="1308912"/>
            <a:ext cx="6580187" cy="3691396"/>
          </a:xfrm>
          <a:prstGeom prst="rect">
            <a:avLst/>
          </a:prstGeom>
        </p:spPr>
      </p:pic>
    </p:spTree>
    <p:extLst>
      <p:ext uri="{BB962C8B-B14F-4D97-AF65-F5344CB8AC3E}">
        <p14:creationId xmlns:p14="http://schemas.microsoft.com/office/powerpoint/2010/main" val="2605593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2806C0-8AE3-4975-9946-CCD70055F494}"/>
              </a:ext>
            </a:extLst>
          </p:cNvPr>
          <p:cNvSpPr>
            <a:spLocks noGrp="1"/>
          </p:cNvSpPr>
          <p:nvPr>
            <p:ph type="title"/>
          </p:nvPr>
        </p:nvSpPr>
        <p:spPr/>
        <p:txBody>
          <a:bodyPr/>
          <a:lstStyle/>
          <a:p>
            <a:r>
              <a:rPr lang="en-US" dirty="0"/>
              <a:t>Costs</a:t>
            </a:r>
          </a:p>
        </p:txBody>
      </p:sp>
      <p:sp>
        <p:nvSpPr>
          <p:cNvPr id="2" name="Slide Number Placeholder 1">
            <a:extLst>
              <a:ext uri="{FF2B5EF4-FFF2-40B4-BE49-F238E27FC236}">
                <a16:creationId xmlns:a16="http://schemas.microsoft.com/office/drawing/2014/main" id="{8D8F9E36-CD39-4DDD-927C-C07E8C070A17}"/>
              </a:ext>
            </a:extLst>
          </p:cNvPr>
          <p:cNvSpPr>
            <a:spLocks noGrp="1"/>
          </p:cNvSpPr>
          <p:nvPr>
            <p:ph type="sldNum" sz="quarter" idx="10"/>
          </p:nvPr>
        </p:nvSpPr>
        <p:spPr/>
        <p:txBody>
          <a:bodyPr/>
          <a:lstStyle/>
          <a:p>
            <a:fld id="{D495E168-DA5E-4888-8D8A-92B118324C14}" type="slidenum">
              <a:rPr lang="en-US" smtClean="0"/>
              <a:pPr/>
              <a:t>15</a:t>
            </a:fld>
            <a:endParaRPr lang="en-US" dirty="0"/>
          </a:p>
        </p:txBody>
      </p:sp>
      <p:pic>
        <p:nvPicPr>
          <p:cNvPr id="9" name="Picture 8" descr="Diagram&#10;&#10;Description automatically generated">
            <a:extLst>
              <a:ext uri="{FF2B5EF4-FFF2-40B4-BE49-F238E27FC236}">
                <a16:creationId xmlns:a16="http://schemas.microsoft.com/office/drawing/2014/main" id="{FAEE7151-5F35-42DB-90FA-C055973282D2}"/>
              </a:ext>
            </a:extLst>
          </p:cNvPr>
          <p:cNvPicPr/>
          <p:nvPr/>
        </p:nvPicPr>
        <p:blipFill>
          <a:blip r:embed="rId2"/>
          <a:stretch>
            <a:fillRect/>
          </a:stretch>
        </p:blipFill>
        <p:spPr>
          <a:xfrm>
            <a:off x="2893656" y="1456943"/>
            <a:ext cx="6658307" cy="4423351"/>
          </a:xfrm>
          <a:prstGeom prst="rect">
            <a:avLst/>
          </a:prstGeom>
          <a:noFill/>
        </p:spPr>
      </p:pic>
      <p:sp>
        <p:nvSpPr>
          <p:cNvPr id="10" name="Rectangle 9">
            <a:extLst>
              <a:ext uri="{FF2B5EF4-FFF2-40B4-BE49-F238E27FC236}">
                <a16:creationId xmlns:a16="http://schemas.microsoft.com/office/drawing/2014/main" id="{AB28CCF8-D9DE-4ED2-B205-102A695A8484}"/>
              </a:ext>
            </a:extLst>
          </p:cNvPr>
          <p:cNvSpPr/>
          <p:nvPr/>
        </p:nvSpPr>
        <p:spPr>
          <a:xfrm>
            <a:off x="3221502" y="3179298"/>
            <a:ext cx="731520" cy="249702"/>
          </a:xfrm>
          <a:prstGeom prst="rect">
            <a:avLst/>
          </a:prstGeom>
          <a:solidFill>
            <a:schemeClr val="bg1">
              <a:lumMod val="95000"/>
            </a:schemeClr>
          </a:solidFill>
          <a:ln w="12700" cap="flat">
            <a:noFill/>
            <a:prstDash val="solid"/>
            <a:miter/>
          </a:ln>
        </p:spPr>
        <p:txBody>
          <a:bodyPr rtlCol="0" anchor="ctr"/>
          <a:lstStyle/>
          <a:p>
            <a:pPr algn="l"/>
            <a:r>
              <a:rPr lang="en-US" sz="1100" i="1" dirty="0"/>
              <a:t>Financial</a:t>
            </a:r>
          </a:p>
        </p:txBody>
      </p:sp>
    </p:spTree>
    <p:extLst>
      <p:ext uri="{BB962C8B-B14F-4D97-AF65-F5344CB8AC3E}">
        <p14:creationId xmlns:p14="http://schemas.microsoft.com/office/powerpoint/2010/main" val="491993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EF24B7-1E12-4F5E-931D-64787B77853C}"/>
              </a:ext>
            </a:extLst>
          </p:cNvPr>
          <p:cNvSpPr>
            <a:spLocks noGrp="1"/>
          </p:cNvSpPr>
          <p:nvPr>
            <p:ph type="sldNum" sz="quarter" idx="10"/>
          </p:nvPr>
        </p:nvSpPr>
        <p:spPr>
          <a:xfrm>
            <a:off x="5821279" y="6118484"/>
            <a:ext cx="549442" cy="365125"/>
          </a:xfrm>
        </p:spPr>
        <p:txBody>
          <a:bodyPr anchor="ctr">
            <a:normAutofit/>
          </a:bodyPr>
          <a:lstStyle/>
          <a:p>
            <a:pPr>
              <a:spcAft>
                <a:spcPts val="600"/>
              </a:spcAft>
            </a:pPr>
            <a:fld id="{D495E168-DA5E-4888-8D8A-92B118324C14}" type="slidenum">
              <a:rPr lang="en-US" noProof="0" smtClean="0"/>
              <a:pPr>
                <a:spcAft>
                  <a:spcPts val="600"/>
                </a:spcAft>
              </a:pPr>
              <a:t>16</a:t>
            </a:fld>
            <a:endParaRPr lang="en-US" noProof="0"/>
          </a:p>
        </p:txBody>
      </p:sp>
      <p:sp>
        <p:nvSpPr>
          <p:cNvPr id="4" name="Title 3">
            <a:extLst>
              <a:ext uri="{FF2B5EF4-FFF2-40B4-BE49-F238E27FC236}">
                <a16:creationId xmlns:a16="http://schemas.microsoft.com/office/drawing/2014/main" id="{A52AD0DA-D2C2-4467-8015-BF36533FA02C}"/>
              </a:ext>
            </a:extLst>
          </p:cNvPr>
          <p:cNvSpPr>
            <a:spLocks noGrp="1"/>
          </p:cNvSpPr>
          <p:nvPr>
            <p:ph type="title"/>
          </p:nvPr>
        </p:nvSpPr>
        <p:spPr>
          <a:xfrm>
            <a:off x="839788" y="457200"/>
            <a:ext cx="3932237" cy="1600200"/>
          </a:xfrm>
        </p:spPr>
        <p:txBody>
          <a:bodyPr anchor="b">
            <a:normAutofit/>
          </a:bodyPr>
          <a:lstStyle/>
          <a:p>
            <a:r>
              <a:rPr lang="en-US" dirty="0"/>
              <a:t>Costs: Financial</a:t>
            </a:r>
          </a:p>
        </p:txBody>
      </p:sp>
      <p:sp>
        <p:nvSpPr>
          <p:cNvPr id="5" name="Content Placeholder 4">
            <a:extLst>
              <a:ext uri="{FF2B5EF4-FFF2-40B4-BE49-F238E27FC236}">
                <a16:creationId xmlns:a16="http://schemas.microsoft.com/office/drawing/2014/main" id="{182F8B4B-40CB-4A03-855A-806CFFB3D37F}"/>
              </a:ext>
            </a:extLst>
          </p:cNvPr>
          <p:cNvSpPr>
            <a:spLocks noGrp="1"/>
          </p:cNvSpPr>
          <p:nvPr>
            <p:ph type="body" sz="half" idx="2"/>
          </p:nvPr>
        </p:nvSpPr>
        <p:spPr>
          <a:xfrm>
            <a:off x="839788" y="2177592"/>
            <a:ext cx="3932237" cy="3691396"/>
          </a:xfrm>
        </p:spPr>
        <p:txBody>
          <a:bodyPr>
            <a:normAutofit/>
          </a:bodyPr>
          <a:lstStyle/>
          <a:p>
            <a:pPr marL="285750" indent="-285750">
              <a:buFont typeface="Arial" panose="020B0604020202020204" pitchFamily="34" charset="0"/>
              <a:buChar char="•"/>
            </a:pPr>
            <a:r>
              <a:rPr lang="en-US" dirty="0"/>
              <a:t>Budgeting Constraints</a:t>
            </a:r>
          </a:p>
          <a:p>
            <a:pPr marL="285750" indent="-285750">
              <a:buFont typeface="Arial" panose="020B0604020202020204" pitchFamily="34" charset="0"/>
              <a:buChar char="•"/>
            </a:pPr>
            <a:r>
              <a:rPr lang="en-US" dirty="0"/>
              <a:t>Opportunity Costs -i.e. Dollar spent on this park upgrade is a dollar not spent on another upgrade</a:t>
            </a:r>
          </a:p>
        </p:txBody>
      </p:sp>
      <p:pic>
        <p:nvPicPr>
          <p:cNvPr id="6" name="Picture 5">
            <a:extLst>
              <a:ext uri="{FF2B5EF4-FFF2-40B4-BE49-F238E27FC236}">
                <a16:creationId xmlns:a16="http://schemas.microsoft.com/office/drawing/2014/main" id="{6D5F995A-77E8-4851-8B79-B07526A04E71}"/>
              </a:ext>
            </a:extLst>
          </p:cNvPr>
          <p:cNvPicPr/>
          <p:nvPr/>
        </p:nvPicPr>
        <p:blipFill>
          <a:blip r:embed="rId3"/>
          <a:stretch>
            <a:fillRect/>
          </a:stretch>
        </p:blipFill>
        <p:spPr>
          <a:xfrm>
            <a:off x="5104447" y="1469707"/>
            <a:ext cx="6247765" cy="3691396"/>
          </a:xfrm>
          <a:prstGeom prst="rect">
            <a:avLst/>
          </a:prstGeom>
        </p:spPr>
      </p:pic>
    </p:spTree>
    <p:extLst>
      <p:ext uri="{BB962C8B-B14F-4D97-AF65-F5344CB8AC3E}">
        <p14:creationId xmlns:p14="http://schemas.microsoft.com/office/powerpoint/2010/main" val="2860932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EF24B7-1E12-4F5E-931D-64787B77853C}"/>
              </a:ext>
            </a:extLst>
          </p:cNvPr>
          <p:cNvSpPr>
            <a:spLocks noGrp="1"/>
          </p:cNvSpPr>
          <p:nvPr>
            <p:ph type="sldNum" sz="quarter" idx="10"/>
          </p:nvPr>
        </p:nvSpPr>
        <p:spPr>
          <a:xfrm>
            <a:off x="5821279" y="6118484"/>
            <a:ext cx="549442" cy="365125"/>
          </a:xfrm>
        </p:spPr>
        <p:txBody>
          <a:bodyPr anchor="ctr">
            <a:normAutofit/>
          </a:bodyPr>
          <a:lstStyle/>
          <a:p>
            <a:pPr>
              <a:spcAft>
                <a:spcPts val="600"/>
              </a:spcAft>
            </a:pPr>
            <a:fld id="{D495E168-DA5E-4888-8D8A-92B118324C14}" type="slidenum">
              <a:rPr lang="en-US" noProof="0" smtClean="0"/>
              <a:pPr>
                <a:spcAft>
                  <a:spcPts val="600"/>
                </a:spcAft>
              </a:pPr>
              <a:t>17</a:t>
            </a:fld>
            <a:endParaRPr lang="en-US" noProof="0"/>
          </a:p>
        </p:txBody>
      </p:sp>
      <p:sp>
        <p:nvSpPr>
          <p:cNvPr id="4" name="Title 3">
            <a:extLst>
              <a:ext uri="{FF2B5EF4-FFF2-40B4-BE49-F238E27FC236}">
                <a16:creationId xmlns:a16="http://schemas.microsoft.com/office/drawing/2014/main" id="{A52AD0DA-D2C2-4467-8015-BF36533FA02C}"/>
              </a:ext>
            </a:extLst>
          </p:cNvPr>
          <p:cNvSpPr>
            <a:spLocks noGrp="1"/>
          </p:cNvSpPr>
          <p:nvPr>
            <p:ph type="title"/>
          </p:nvPr>
        </p:nvSpPr>
        <p:spPr>
          <a:xfrm>
            <a:off x="839788" y="457200"/>
            <a:ext cx="3932237" cy="1600200"/>
          </a:xfrm>
        </p:spPr>
        <p:txBody>
          <a:bodyPr anchor="b">
            <a:normAutofit/>
          </a:bodyPr>
          <a:lstStyle/>
          <a:p>
            <a:r>
              <a:rPr lang="en-US" dirty="0"/>
              <a:t>Costs: Political</a:t>
            </a:r>
          </a:p>
        </p:txBody>
      </p:sp>
      <p:sp>
        <p:nvSpPr>
          <p:cNvPr id="5" name="Content Placeholder 4">
            <a:extLst>
              <a:ext uri="{FF2B5EF4-FFF2-40B4-BE49-F238E27FC236}">
                <a16:creationId xmlns:a16="http://schemas.microsoft.com/office/drawing/2014/main" id="{182F8B4B-40CB-4A03-855A-806CFFB3D37F}"/>
              </a:ext>
            </a:extLst>
          </p:cNvPr>
          <p:cNvSpPr>
            <a:spLocks noGrp="1"/>
          </p:cNvSpPr>
          <p:nvPr>
            <p:ph type="body" sz="half" idx="2"/>
          </p:nvPr>
        </p:nvSpPr>
        <p:spPr>
          <a:xfrm>
            <a:off x="839788" y="2177592"/>
            <a:ext cx="3932237" cy="3691396"/>
          </a:xfrm>
        </p:spPr>
        <p:txBody>
          <a:bodyPr>
            <a:normAutofit/>
          </a:bodyPr>
          <a:lstStyle/>
          <a:p>
            <a:pPr marL="285750" indent="-285750">
              <a:buFont typeface="Arial" panose="020B0604020202020204" pitchFamily="34" charset="0"/>
              <a:buChar char="•"/>
            </a:pPr>
            <a:r>
              <a:rPr lang="en-US" dirty="0"/>
              <a:t>Job Loss</a:t>
            </a:r>
          </a:p>
          <a:p>
            <a:pPr marL="285750" indent="-285750">
              <a:buFont typeface="Arial" panose="020B0604020202020204" pitchFamily="34" charset="0"/>
              <a:buChar char="•"/>
            </a:pPr>
            <a:r>
              <a:rPr lang="en-US" dirty="0"/>
              <a:t>Taxes</a:t>
            </a:r>
          </a:p>
        </p:txBody>
      </p:sp>
      <p:pic>
        <p:nvPicPr>
          <p:cNvPr id="6" name="Picture 5">
            <a:extLst>
              <a:ext uri="{FF2B5EF4-FFF2-40B4-BE49-F238E27FC236}">
                <a16:creationId xmlns:a16="http://schemas.microsoft.com/office/drawing/2014/main" id="{B7506451-87E0-41F7-A26D-7658D12492CC}"/>
              </a:ext>
            </a:extLst>
          </p:cNvPr>
          <p:cNvPicPr/>
          <p:nvPr/>
        </p:nvPicPr>
        <p:blipFill>
          <a:blip r:embed="rId2"/>
          <a:stretch>
            <a:fillRect/>
          </a:stretch>
        </p:blipFill>
        <p:spPr>
          <a:xfrm>
            <a:off x="5076826" y="1318367"/>
            <a:ext cx="6581773" cy="4030873"/>
          </a:xfrm>
          <a:prstGeom prst="rect">
            <a:avLst/>
          </a:prstGeom>
        </p:spPr>
      </p:pic>
    </p:spTree>
    <p:extLst>
      <p:ext uri="{BB962C8B-B14F-4D97-AF65-F5344CB8AC3E}">
        <p14:creationId xmlns:p14="http://schemas.microsoft.com/office/powerpoint/2010/main" val="2442771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EF24B7-1E12-4F5E-931D-64787B77853C}"/>
              </a:ext>
            </a:extLst>
          </p:cNvPr>
          <p:cNvSpPr>
            <a:spLocks noGrp="1"/>
          </p:cNvSpPr>
          <p:nvPr>
            <p:ph type="sldNum" sz="quarter" idx="10"/>
          </p:nvPr>
        </p:nvSpPr>
        <p:spPr>
          <a:xfrm>
            <a:off x="5821279" y="6118484"/>
            <a:ext cx="549442" cy="365125"/>
          </a:xfrm>
        </p:spPr>
        <p:txBody>
          <a:bodyPr anchor="ctr">
            <a:normAutofit/>
          </a:bodyPr>
          <a:lstStyle/>
          <a:p>
            <a:pPr>
              <a:spcAft>
                <a:spcPts val="600"/>
              </a:spcAft>
            </a:pPr>
            <a:fld id="{D495E168-DA5E-4888-8D8A-92B118324C14}" type="slidenum">
              <a:rPr lang="en-US" noProof="0" smtClean="0"/>
              <a:pPr>
                <a:spcAft>
                  <a:spcPts val="600"/>
                </a:spcAft>
              </a:pPr>
              <a:t>18</a:t>
            </a:fld>
            <a:endParaRPr lang="en-US" noProof="0"/>
          </a:p>
        </p:txBody>
      </p:sp>
      <p:sp>
        <p:nvSpPr>
          <p:cNvPr id="4" name="Title 3">
            <a:extLst>
              <a:ext uri="{FF2B5EF4-FFF2-40B4-BE49-F238E27FC236}">
                <a16:creationId xmlns:a16="http://schemas.microsoft.com/office/drawing/2014/main" id="{A52AD0DA-D2C2-4467-8015-BF36533FA02C}"/>
              </a:ext>
            </a:extLst>
          </p:cNvPr>
          <p:cNvSpPr>
            <a:spLocks noGrp="1"/>
          </p:cNvSpPr>
          <p:nvPr>
            <p:ph type="title"/>
          </p:nvPr>
        </p:nvSpPr>
        <p:spPr>
          <a:xfrm>
            <a:off x="839788" y="457200"/>
            <a:ext cx="3932237" cy="1600200"/>
          </a:xfrm>
        </p:spPr>
        <p:txBody>
          <a:bodyPr anchor="b">
            <a:normAutofit/>
          </a:bodyPr>
          <a:lstStyle/>
          <a:p>
            <a:r>
              <a:rPr lang="en-US" dirty="0"/>
              <a:t>Costs: Social</a:t>
            </a:r>
          </a:p>
        </p:txBody>
      </p:sp>
      <p:sp>
        <p:nvSpPr>
          <p:cNvPr id="5" name="Content Placeholder 4">
            <a:extLst>
              <a:ext uri="{FF2B5EF4-FFF2-40B4-BE49-F238E27FC236}">
                <a16:creationId xmlns:a16="http://schemas.microsoft.com/office/drawing/2014/main" id="{182F8B4B-40CB-4A03-855A-806CFFB3D37F}"/>
              </a:ext>
            </a:extLst>
          </p:cNvPr>
          <p:cNvSpPr>
            <a:spLocks noGrp="1"/>
          </p:cNvSpPr>
          <p:nvPr>
            <p:ph type="body" sz="half" idx="2"/>
          </p:nvPr>
        </p:nvSpPr>
        <p:spPr>
          <a:xfrm>
            <a:off x="839788" y="2177592"/>
            <a:ext cx="3932237" cy="3691396"/>
          </a:xfrm>
        </p:spPr>
        <p:txBody>
          <a:bodyPr>
            <a:normAutofit/>
          </a:bodyPr>
          <a:lstStyle/>
          <a:p>
            <a:pPr marL="285750" indent="-285750">
              <a:buFont typeface="Arial" panose="020B0604020202020204" pitchFamily="34" charset="0"/>
              <a:buChar char="•"/>
            </a:pPr>
            <a:r>
              <a:rPr lang="en-US" dirty="0"/>
              <a:t>Taxpayer Distrust</a:t>
            </a:r>
          </a:p>
          <a:p>
            <a:pPr marL="285750" indent="-285750">
              <a:buFont typeface="Arial" panose="020B0604020202020204" pitchFamily="34" charset="0"/>
              <a:buChar char="•"/>
            </a:pPr>
            <a:r>
              <a:rPr lang="en-US" dirty="0"/>
              <a:t>Traffic</a:t>
            </a:r>
          </a:p>
        </p:txBody>
      </p:sp>
      <p:pic>
        <p:nvPicPr>
          <p:cNvPr id="6" name="Picture 5" descr="Diagram&#10;&#10;Description automatically generated">
            <a:extLst>
              <a:ext uri="{FF2B5EF4-FFF2-40B4-BE49-F238E27FC236}">
                <a16:creationId xmlns:a16="http://schemas.microsoft.com/office/drawing/2014/main" id="{90412E76-1E1E-4FC5-87E4-9F5586FB6DBE}"/>
              </a:ext>
            </a:extLst>
          </p:cNvPr>
          <p:cNvPicPr/>
          <p:nvPr/>
        </p:nvPicPr>
        <p:blipFill>
          <a:blip r:embed="rId3"/>
          <a:stretch>
            <a:fillRect/>
          </a:stretch>
        </p:blipFill>
        <p:spPr>
          <a:xfrm>
            <a:off x="5183188" y="1362983"/>
            <a:ext cx="6543992" cy="3894817"/>
          </a:xfrm>
          <a:prstGeom prst="rect">
            <a:avLst/>
          </a:prstGeom>
          <a:noFill/>
        </p:spPr>
      </p:pic>
    </p:spTree>
    <p:extLst>
      <p:ext uri="{BB962C8B-B14F-4D97-AF65-F5344CB8AC3E}">
        <p14:creationId xmlns:p14="http://schemas.microsoft.com/office/powerpoint/2010/main" val="2675354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2806C0-8AE3-4975-9946-CCD70055F494}"/>
              </a:ext>
            </a:extLst>
          </p:cNvPr>
          <p:cNvSpPr>
            <a:spLocks noGrp="1"/>
          </p:cNvSpPr>
          <p:nvPr>
            <p:ph type="title"/>
          </p:nvPr>
        </p:nvSpPr>
        <p:spPr/>
        <p:txBody>
          <a:bodyPr/>
          <a:lstStyle/>
          <a:p>
            <a:r>
              <a:rPr lang="en-US" dirty="0"/>
              <a:t>Risks</a:t>
            </a:r>
          </a:p>
        </p:txBody>
      </p:sp>
      <p:sp>
        <p:nvSpPr>
          <p:cNvPr id="2" name="Slide Number Placeholder 1">
            <a:extLst>
              <a:ext uri="{FF2B5EF4-FFF2-40B4-BE49-F238E27FC236}">
                <a16:creationId xmlns:a16="http://schemas.microsoft.com/office/drawing/2014/main" id="{8D8F9E36-CD39-4DDD-927C-C07E8C070A17}"/>
              </a:ext>
            </a:extLst>
          </p:cNvPr>
          <p:cNvSpPr>
            <a:spLocks noGrp="1"/>
          </p:cNvSpPr>
          <p:nvPr>
            <p:ph type="sldNum" sz="quarter" idx="10"/>
          </p:nvPr>
        </p:nvSpPr>
        <p:spPr/>
        <p:txBody>
          <a:bodyPr/>
          <a:lstStyle/>
          <a:p>
            <a:fld id="{D495E168-DA5E-4888-8D8A-92B118324C14}" type="slidenum">
              <a:rPr lang="en-US" smtClean="0"/>
              <a:pPr/>
              <a:t>19</a:t>
            </a:fld>
            <a:endParaRPr lang="en-US" dirty="0"/>
          </a:p>
        </p:txBody>
      </p:sp>
      <p:pic>
        <p:nvPicPr>
          <p:cNvPr id="9" name="Picture 8" descr="Diagram&#10;&#10;Description automatically generated">
            <a:extLst>
              <a:ext uri="{FF2B5EF4-FFF2-40B4-BE49-F238E27FC236}">
                <a16:creationId xmlns:a16="http://schemas.microsoft.com/office/drawing/2014/main" id="{FAEE7151-5F35-42DB-90FA-C055973282D2}"/>
              </a:ext>
            </a:extLst>
          </p:cNvPr>
          <p:cNvPicPr/>
          <p:nvPr/>
        </p:nvPicPr>
        <p:blipFill>
          <a:blip r:embed="rId2"/>
          <a:stretch>
            <a:fillRect/>
          </a:stretch>
        </p:blipFill>
        <p:spPr>
          <a:xfrm>
            <a:off x="2893656" y="1456943"/>
            <a:ext cx="6658307" cy="4423351"/>
          </a:xfrm>
          <a:prstGeom prst="rect">
            <a:avLst/>
          </a:prstGeom>
          <a:noFill/>
        </p:spPr>
      </p:pic>
      <p:sp>
        <p:nvSpPr>
          <p:cNvPr id="10" name="Rectangle 9">
            <a:extLst>
              <a:ext uri="{FF2B5EF4-FFF2-40B4-BE49-F238E27FC236}">
                <a16:creationId xmlns:a16="http://schemas.microsoft.com/office/drawing/2014/main" id="{AB28CCF8-D9DE-4ED2-B205-102A695A8484}"/>
              </a:ext>
            </a:extLst>
          </p:cNvPr>
          <p:cNvSpPr/>
          <p:nvPr/>
        </p:nvSpPr>
        <p:spPr>
          <a:xfrm>
            <a:off x="3221502" y="3179298"/>
            <a:ext cx="731520" cy="249702"/>
          </a:xfrm>
          <a:prstGeom prst="rect">
            <a:avLst/>
          </a:prstGeom>
          <a:solidFill>
            <a:schemeClr val="bg1">
              <a:lumMod val="95000"/>
            </a:schemeClr>
          </a:solidFill>
          <a:ln w="12700" cap="flat">
            <a:noFill/>
            <a:prstDash val="solid"/>
            <a:miter/>
          </a:ln>
        </p:spPr>
        <p:txBody>
          <a:bodyPr rtlCol="0" anchor="ctr"/>
          <a:lstStyle/>
          <a:p>
            <a:pPr algn="l"/>
            <a:r>
              <a:rPr lang="en-US" sz="1100" i="1" dirty="0"/>
              <a:t>Financial</a:t>
            </a:r>
          </a:p>
        </p:txBody>
      </p:sp>
    </p:spTree>
    <p:extLst>
      <p:ext uri="{BB962C8B-B14F-4D97-AF65-F5344CB8AC3E}">
        <p14:creationId xmlns:p14="http://schemas.microsoft.com/office/powerpoint/2010/main" val="3242506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ADF0-23DD-491B-8755-2E19692F9B18}"/>
              </a:ext>
            </a:extLst>
          </p:cNvPr>
          <p:cNvSpPr>
            <a:spLocks noGrp="1"/>
          </p:cNvSpPr>
          <p:nvPr>
            <p:ph type="title"/>
          </p:nvPr>
        </p:nvSpPr>
        <p:spPr/>
        <p:txBody>
          <a:bodyPr/>
          <a:lstStyle/>
          <a:p>
            <a:r>
              <a:rPr lang="en-US" dirty="0"/>
              <a:t>Community Background</a:t>
            </a:r>
          </a:p>
        </p:txBody>
      </p:sp>
      <p:sp>
        <p:nvSpPr>
          <p:cNvPr id="3" name="Slide Number Placeholder 2">
            <a:extLst>
              <a:ext uri="{FF2B5EF4-FFF2-40B4-BE49-F238E27FC236}">
                <a16:creationId xmlns:a16="http://schemas.microsoft.com/office/drawing/2014/main" id="{73E7209B-EA97-4E46-B935-409525612C95}"/>
              </a:ext>
            </a:extLst>
          </p:cNvPr>
          <p:cNvSpPr>
            <a:spLocks noGrp="1"/>
          </p:cNvSpPr>
          <p:nvPr>
            <p:ph type="sldNum" sz="quarter" idx="10"/>
          </p:nvPr>
        </p:nvSpPr>
        <p:spPr/>
        <p:txBody>
          <a:bodyPr/>
          <a:lstStyle/>
          <a:p>
            <a:fld id="{D495E168-DA5E-4888-8D8A-92B118324C14}" type="slidenum">
              <a:rPr lang="en-US" smtClean="0"/>
              <a:pPr/>
              <a:t>2</a:t>
            </a:fld>
            <a:endParaRPr lang="en-US" dirty="0"/>
          </a:p>
        </p:txBody>
      </p:sp>
      <p:sp>
        <p:nvSpPr>
          <p:cNvPr id="5" name="Text Placeholder 4">
            <a:extLst>
              <a:ext uri="{FF2B5EF4-FFF2-40B4-BE49-F238E27FC236}">
                <a16:creationId xmlns:a16="http://schemas.microsoft.com/office/drawing/2014/main" id="{171A006E-2552-45AA-81E6-9D6D26A503C2}"/>
              </a:ext>
            </a:extLst>
          </p:cNvPr>
          <p:cNvSpPr>
            <a:spLocks noGrp="1"/>
          </p:cNvSpPr>
          <p:nvPr>
            <p:ph type="body" sz="quarter" idx="1"/>
          </p:nvPr>
        </p:nvSpPr>
        <p:spPr/>
        <p:txBody>
          <a:bodyPr/>
          <a:lstStyle/>
          <a:p>
            <a:r>
              <a:rPr lang="en-US" dirty="0"/>
              <a:t>Peaceful, suburban area that is further from city, but still within driving distance.</a:t>
            </a:r>
          </a:p>
        </p:txBody>
      </p:sp>
    </p:spTree>
    <p:extLst>
      <p:ext uri="{BB962C8B-B14F-4D97-AF65-F5344CB8AC3E}">
        <p14:creationId xmlns:p14="http://schemas.microsoft.com/office/powerpoint/2010/main" val="434389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EF24B7-1E12-4F5E-931D-64787B77853C}"/>
              </a:ext>
            </a:extLst>
          </p:cNvPr>
          <p:cNvSpPr>
            <a:spLocks noGrp="1"/>
          </p:cNvSpPr>
          <p:nvPr>
            <p:ph type="sldNum" sz="quarter" idx="10"/>
          </p:nvPr>
        </p:nvSpPr>
        <p:spPr>
          <a:xfrm>
            <a:off x="5821279" y="6118484"/>
            <a:ext cx="549442" cy="365125"/>
          </a:xfrm>
        </p:spPr>
        <p:txBody>
          <a:bodyPr anchor="ctr">
            <a:normAutofit/>
          </a:bodyPr>
          <a:lstStyle/>
          <a:p>
            <a:pPr>
              <a:spcAft>
                <a:spcPts val="600"/>
              </a:spcAft>
            </a:pPr>
            <a:fld id="{D495E168-DA5E-4888-8D8A-92B118324C14}" type="slidenum">
              <a:rPr lang="en-US" noProof="0" smtClean="0"/>
              <a:pPr>
                <a:spcAft>
                  <a:spcPts val="600"/>
                </a:spcAft>
              </a:pPr>
              <a:t>20</a:t>
            </a:fld>
            <a:endParaRPr lang="en-US" noProof="0"/>
          </a:p>
        </p:txBody>
      </p:sp>
      <p:sp>
        <p:nvSpPr>
          <p:cNvPr id="4" name="Title 3">
            <a:extLst>
              <a:ext uri="{FF2B5EF4-FFF2-40B4-BE49-F238E27FC236}">
                <a16:creationId xmlns:a16="http://schemas.microsoft.com/office/drawing/2014/main" id="{A52AD0DA-D2C2-4467-8015-BF36533FA02C}"/>
              </a:ext>
            </a:extLst>
          </p:cNvPr>
          <p:cNvSpPr>
            <a:spLocks noGrp="1"/>
          </p:cNvSpPr>
          <p:nvPr>
            <p:ph type="title"/>
          </p:nvPr>
        </p:nvSpPr>
        <p:spPr>
          <a:xfrm>
            <a:off x="839788" y="457200"/>
            <a:ext cx="3932237" cy="1600200"/>
          </a:xfrm>
        </p:spPr>
        <p:txBody>
          <a:bodyPr anchor="b">
            <a:normAutofit/>
          </a:bodyPr>
          <a:lstStyle/>
          <a:p>
            <a:r>
              <a:rPr lang="en-US" dirty="0"/>
              <a:t>Risks: Financial</a:t>
            </a:r>
          </a:p>
        </p:txBody>
      </p:sp>
      <p:sp>
        <p:nvSpPr>
          <p:cNvPr id="5" name="Content Placeholder 4">
            <a:extLst>
              <a:ext uri="{FF2B5EF4-FFF2-40B4-BE49-F238E27FC236}">
                <a16:creationId xmlns:a16="http://schemas.microsoft.com/office/drawing/2014/main" id="{182F8B4B-40CB-4A03-855A-806CFFB3D37F}"/>
              </a:ext>
            </a:extLst>
          </p:cNvPr>
          <p:cNvSpPr>
            <a:spLocks noGrp="1"/>
          </p:cNvSpPr>
          <p:nvPr>
            <p:ph type="body" sz="half" idx="2"/>
          </p:nvPr>
        </p:nvSpPr>
        <p:spPr>
          <a:xfrm>
            <a:off x="839788" y="2177592"/>
            <a:ext cx="3932237" cy="3691396"/>
          </a:xfrm>
        </p:spPr>
        <p:txBody>
          <a:bodyPr>
            <a:normAutofit/>
          </a:bodyPr>
          <a:lstStyle/>
          <a:p>
            <a:pPr marL="285750" indent="-285750">
              <a:buFont typeface="Arial" panose="020B0604020202020204" pitchFamily="34" charset="0"/>
              <a:buChar char="•"/>
            </a:pPr>
            <a:r>
              <a:rPr lang="en-US" dirty="0"/>
              <a:t>Maintenance Costs</a:t>
            </a:r>
          </a:p>
          <a:p>
            <a:pPr marL="285750" indent="-285750">
              <a:buFont typeface="Arial" panose="020B0604020202020204" pitchFamily="34" charset="0"/>
              <a:buChar char="•"/>
            </a:pPr>
            <a:r>
              <a:rPr lang="en-US" dirty="0"/>
              <a:t>Longer-Term Opportunity Costs</a:t>
            </a:r>
          </a:p>
          <a:p>
            <a:pPr marL="742950" lvl="1" indent="-285750">
              <a:buFont typeface="Arial" panose="020B0604020202020204" pitchFamily="34" charset="0"/>
              <a:buChar char="•"/>
            </a:pPr>
            <a:r>
              <a:rPr lang="en-US" dirty="0"/>
              <a:t>May arise since we are unable to know how long the COVID-19 budgetary constraints will last. </a:t>
            </a:r>
          </a:p>
          <a:p>
            <a:pPr marL="0" indent="0">
              <a:buNone/>
            </a:pPr>
            <a:r>
              <a:rPr lang="en-US" dirty="0"/>
              <a:t>	</a:t>
            </a:r>
          </a:p>
        </p:txBody>
      </p:sp>
      <p:pic>
        <p:nvPicPr>
          <p:cNvPr id="7" name="Picture 6">
            <a:extLst>
              <a:ext uri="{FF2B5EF4-FFF2-40B4-BE49-F238E27FC236}">
                <a16:creationId xmlns:a16="http://schemas.microsoft.com/office/drawing/2014/main" id="{B7066673-C8A2-40EA-9C88-D0612C81FD72}"/>
              </a:ext>
            </a:extLst>
          </p:cNvPr>
          <p:cNvPicPr/>
          <p:nvPr/>
        </p:nvPicPr>
        <p:blipFill>
          <a:blip r:embed="rId2"/>
          <a:stretch>
            <a:fillRect/>
          </a:stretch>
        </p:blipFill>
        <p:spPr>
          <a:xfrm>
            <a:off x="4772025" y="1257300"/>
            <a:ext cx="6383655" cy="3691396"/>
          </a:xfrm>
          <a:prstGeom prst="rect">
            <a:avLst/>
          </a:prstGeom>
        </p:spPr>
      </p:pic>
    </p:spTree>
    <p:extLst>
      <p:ext uri="{BB962C8B-B14F-4D97-AF65-F5344CB8AC3E}">
        <p14:creationId xmlns:p14="http://schemas.microsoft.com/office/powerpoint/2010/main" val="2688357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EF24B7-1E12-4F5E-931D-64787B77853C}"/>
              </a:ext>
            </a:extLst>
          </p:cNvPr>
          <p:cNvSpPr>
            <a:spLocks noGrp="1"/>
          </p:cNvSpPr>
          <p:nvPr>
            <p:ph type="sldNum" sz="quarter" idx="10"/>
          </p:nvPr>
        </p:nvSpPr>
        <p:spPr>
          <a:xfrm>
            <a:off x="5821279" y="6118484"/>
            <a:ext cx="549442" cy="365125"/>
          </a:xfrm>
        </p:spPr>
        <p:txBody>
          <a:bodyPr anchor="ctr">
            <a:normAutofit/>
          </a:bodyPr>
          <a:lstStyle/>
          <a:p>
            <a:pPr>
              <a:spcAft>
                <a:spcPts val="600"/>
              </a:spcAft>
            </a:pPr>
            <a:fld id="{D495E168-DA5E-4888-8D8A-92B118324C14}" type="slidenum">
              <a:rPr lang="en-US" noProof="0" smtClean="0"/>
              <a:pPr>
                <a:spcAft>
                  <a:spcPts val="600"/>
                </a:spcAft>
              </a:pPr>
              <a:t>21</a:t>
            </a:fld>
            <a:endParaRPr lang="en-US" noProof="0"/>
          </a:p>
        </p:txBody>
      </p:sp>
      <p:sp>
        <p:nvSpPr>
          <p:cNvPr id="4" name="Title 3">
            <a:extLst>
              <a:ext uri="{FF2B5EF4-FFF2-40B4-BE49-F238E27FC236}">
                <a16:creationId xmlns:a16="http://schemas.microsoft.com/office/drawing/2014/main" id="{A52AD0DA-D2C2-4467-8015-BF36533FA02C}"/>
              </a:ext>
            </a:extLst>
          </p:cNvPr>
          <p:cNvSpPr>
            <a:spLocks noGrp="1"/>
          </p:cNvSpPr>
          <p:nvPr>
            <p:ph type="title"/>
          </p:nvPr>
        </p:nvSpPr>
        <p:spPr>
          <a:xfrm>
            <a:off x="839788" y="457200"/>
            <a:ext cx="3932237" cy="1600200"/>
          </a:xfrm>
        </p:spPr>
        <p:txBody>
          <a:bodyPr anchor="b">
            <a:normAutofit/>
          </a:bodyPr>
          <a:lstStyle/>
          <a:p>
            <a:r>
              <a:rPr lang="en-US" dirty="0"/>
              <a:t>Risks: Political</a:t>
            </a:r>
          </a:p>
        </p:txBody>
      </p:sp>
      <p:sp>
        <p:nvSpPr>
          <p:cNvPr id="5" name="Content Placeholder 4">
            <a:extLst>
              <a:ext uri="{FF2B5EF4-FFF2-40B4-BE49-F238E27FC236}">
                <a16:creationId xmlns:a16="http://schemas.microsoft.com/office/drawing/2014/main" id="{182F8B4B-40CB-4A03-855A-806CFFB3D37F}"/>
              </a:ext>
            </a:extLst>
          </p:cNvPr>
          <p:cNvSpPr>
            <a:spLocks noGrp="1"/>
          </p:cNvSpPr>
          <p:nvPr>
            <p:ph type="body" sz="half" idx="2"/>
          </p:nvPr>
        </p:nvSpPr>
        <p:spPr>
          <a:xfrm>
            <a:off x="839788" y="2177592"/>
            <a:ext cx="3932237" cy="3691396"/>
          </a:xfrm>
        </p:spPr>
        <p:txBody>
          <a:bodyPr>
            <a:normAutofit/>
          </a:bodyPr>
          <a:lstStyle/>
          <a:p>
            <a:pPr marL="285750" indent="-285750">
              <a:buFont typeface="Arial" panose="020B0604020202020204" pitchFamily="34" charset="0"/>
              <a:buChar char="•"/>
            </a:pPr>
            <a:r>
              <a:rPr lang="en-US" dirty="0"/>
              <a:t>Community Dynamics</a:t>
            </a:r>
          </a:p>
          <a:p>
            <a:pPr marL="742950" lvl="1" indent="-285750">
              <a:buFont typeface="Arial" panose="020B0604020202020204" pitchFamily="34" charset="0"/>
              <a:buChar char="•"/>
            </a:pPr>
            <a:r>
              <a:rPr lang="en-US" dirty="0"/>
              <a:t>Transforming the park into something that does not align with the community image. </a:t>
            </a:r>
          </a:p>
          <a:p>
            <a:pPr marL="285750" indent="-285750">
              <a:buFont typeface="Arial" panose="020B0604020202020204" pitchFamily="34" charset="0"/>
              <a:buChar char="•"/>
            </a:pPr>
            <a:r>
              <a:rPr lang="en-US" dirty="0"/>
              <a:t>Crime</a:t>
            </a:r>
          </a:p>
          <a:p>
            <a:pPr marL="0" indent="0">
              <a:buNone/>
            </a:pPr>
            <a:r>
              <a:rPr lang="en-US" dirty="0"/>
              <a:t>	</a:t>
            </a:r>
          </a:p>
        </p:txBody>
      </p:sp>
      <p:pic>
        <p:nvPicPr>
          <p:cNvPr id="6" name="Picture 5">
            <a:extLst>
              <a:ext uri="{FF2B5EF4-FFF2-40B4-BE49-F238E27FC236}">
                <a16:creationId xmlns:a16="http://schemas.microsoft.com/office/drawing/2014/main" id="{FACDB629-4262-4709-93D4-731E944884A2}"/>
              </a:ext>
            </a:extLst>
          </p:cNvPr>
          <p:cNvPicPr/>
          <p:nvPr/>
        </p:nvPicPr>
        <p:blipFill>
          <a:blip r:embed="rId2"/>
          <a:stretch>
            <a:fillRect/>
          </a:stretch>
        </p:blipFill>
        <p:spPr>
          <a:xfrm>
            <a:off x="4786864" y="1257300"/>
            <a:ext cx="6757436" cy="4046220"/>
          </a:xfrm>
          <a:prstGeom prst="rect">
            <a:avLst/>
          </a:prstGeom>
        </p:spPr>
      </p:pic>
    </p:spTree>
    <p:extLst>
      <p:ext uri="{BB962C8B-B14F-4D97-AF65-F5344CB8AC3E}">
        <p14:creationId xmlns:p14="http://schemas.microsoft.com/office/powerpoint/2010/main" val="2844342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EF24B7-1E12-4F5E-931D-64787B77853C}"/>
              </a:ext>
            </a:extLst>
          </p:cNvPr>
          <p:cNvSpPr>
            <a:spLocks noGrp="1"/>
          </p:cNvSpPr>
          <p:nvPr>
            <p:ph type="sldNum" sz="quarter" idx="10"/>
          </p:nvPr>
        </p:nvSpPr>
        <p:spPr>
          <a:xfrm>
            <a:off x="5821279" y="6118484"/>
            <a:ext cx="549442" cy="365125"/>
          </a:xfrm>
        </p:spPr>
        <p:txBody>
          <a:bodyPr anchor="ctr">
            <a:normAutofit/>
          </a:bodyPr>
          <a:lstStyle/>
          <a:p>
            <a:pPr>
              <a:spcAft>
                <a:spcPts val="600"/>
              </a:spcAft>
            </a:pPr>
            <a:fld id="{D495E168-DA5E-4888-8D8A-92B118324C14}" type="slidenum">
              <a:rPr lang="en-US" noProof="0" smtClean="0"/>
              <a:pPr>
                <a:spcAft>
                  <a:spcPts val="600"/>
                </a:spcAft>
              </a:pPr>
              <a:t>22</a:t>
            </a:fld>
            <a:endParaRPr lang="en-US" noProof="0"/>
          </a:p>
        </p:txBody>
      </p:sp>
      <p:sp>
        <p:nvSpPr>
          <p:cNvPr id="4" name="Title 3">
            <a:extLst>
              <a:ext uri="{FF2B5EF4-FFF2-40B4-BE49-F238E27FC236}">
                <a16:creationId xmlns:a16="http://schemas.microsoft.com/office/drawing/2014/main" id="{A52AD0DA-D2C2-4467-8015-BF36533FA02C}"/>
              </a:ext>
            </a:extLst>
          </p:cNvPr>
          <p:cNvSpPr>
            <a:spLocks noGrp="1"/>
          </p:cNvSpPr>
          <p:nvPr>
            <p:ph type="title"/>
          </p:nvPr>
        </p:nvSpPr>
        <p:spPr>
          <a:xfrm>
            <a:off x="839788" y="457200"/>
            <a:ext cx="3932237" cy="1600200"/>
          </a:xfrm>
        </p:spPr>
        <p:txBody>
          <a:bodyPr anchor="b">
            <a:normAutofit/>
          </a:bodyPr>
          <a:lstStyle/>
          <a:p>
            <a:r>
              <a:rPr lang="en-US" dirty="0"/>
              <a:t>Risks: Social</a:t>
            </a:r>
          </a:p>
        </p:txBody>
      </p:sp>
      <p:sp>
        <p:nvSpPr>
          <p:cNvPr id="5" name="Content Placeholder 4">
            <a:extLst>
              <a:ext uri="{FF2B5EF4-FFF2-40B4-BE49-F238E27FC236}">
                <a16:creationId xmlns:a16="http://schemas.microsoft.com/office/drawing/2014/main" id="{182F8B4B-40CB-4A03-855A-806CFFB3D37F}"/>
              </a:ext>
            </a:extLst>
          </p:cNvPr>
          <p:cNvSpPr>
            <a:spLocks noGrp="1"/>
          </p:cNvSpPr>
          <p:nvPr>
            <p:ph type="body" sz="half" idx="2"/>
          </p:nvPr>
        </p:nvSpPr>
        <p:spPr>
          <a:xfrm>
            <a:off x="839788" y="2177592"/>
            <a:ext cx="3932237" cy="3691396"/>
          </a:xfrm>
        </p:spPr>
        <p:txBody>
          <a:bodyPr>
            <a:normAutofit/>
          </a:bodyPr>
          <a:lstStyle/>
          <a:p>
            <a:pPr marL="285750" indent="-285750">
              <a:buFont typeface="Arial" panose="020B0604020202020204" pitchFamily="34" charset="0"/>
              <a:buChar char="•"/>
            </a:pPr>
            <a:r>
              <a:rPr lang="en-US" dirty="0"/>
              <a:t>Changing Dynamics</a:t>
            </a:r>
          </a:p>
          <a:p>
            <a:pPr marL="742950" lvl="1" indent="-285750">
              <a:buFont typeface="Arial" panose="020B0604020202020204" pitchFamily="34" charset="0"/>
              <a:buChar char="•"/>
            </a:pPr>
            <a:r>
              <a:rPr lang="en-US" dirty="0"/>
              <a:t>More people visiting the park for large events.</a:t>
            </a:r>
          </a:p>
          <a:p>
            <a:pPr marL="285750" indent="-285750">
              <a:buFont typeface="Arial" panose="020B0604020202020204" pitchFamily="34" charset="0"/>
              <a:buChar char="•"/>
            </a:pPr>
            <a:r>
              <a:rPr lang="en-US" dirty="0"/>
              <a:t>Park Image</a:t>
            </a:r>
          </a:p>
          <a:p>
            <a:pPr marL="742950" lvl="1" indent="-285750">
              <a:buFont typeface="Arial" panose="020B0604020202020204" pitchFamily="34" charset="0"/>
              <a:buChar char="•"/>
            </a:pPr>
            <a:r>
              <a:rPr lang="en-US" dirty="0"/>
              <a:t>Commercialized park</a:t>
            </a:r>
          </a:p>
          <a:p>
            <a:pPr marL="0" indent="0">
              <a:buNone/>
            </a:pPr>
            <a:r>
              <a:rPr lang="en-US" dirty="0"/>
              <a:t>	</a:t>
            </a:r>
          </a:p>
        </p:txBody>
      </p:sp>
      <p:pic>
        <p:nvPicPr>
          <p:cNvPr id="7" name="Picture 6">
            <a:extLst>
              <a:ext uri="{FF2B5EF4-FFF2-40B4-BE49-F238E27FC236}">
                <a16:creationId xmlns:a16="http://schemas.microsoft.com/office/drawing/2014/main" id="{FE276F6B-9FB7-4E55-BD1D-E80FDF517A63}"/>
              </a:ext>
            </a:extLst>
          </p:cNvPr>
          <p:cNvPicPr/>
          <p:nvPr/>
        </p:nvPicPr>
        <p:blipFill>
          <a:blip r:embed="rId2"/>
          <a:stretch>
            <a:fillRect/>
          </a:stretch>
        </p:blipFill>
        <p:spPr>
          <a:xfrm>
            <a:off x="4772024" y="1257299"/>
            <a:ext cx="6580187" cy="3691395"/>
          </a:xfrm>
          <a:prstGeom prst="rect">
            <a:avLst/>
          </a:prstGeom>
        </p:spPr>
      </p:pic>
    </p:spTree>
    <p:extLst>
      <p:ext uri="{BB962C8B-B14F-4D97-AF65-F5344CB8AC3E}">
        <p14:creationId xmlns:p14="http://schemas.microsoft.com/office/powerpoint/2010/main" val="3612220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EC9029-0D49-4EE1-9D8B-3520A3C60604}"/>
              </a:ext>
            </a:extLst>
          </p:cNvPr>
          <p:cNvSpPr>
            <a:spLocks noGrp="1"/>
          </p:cNvSpPr>
          <p:nvPr>
            <p:ph type="sldNum" sz="quarter" idx="10"/>
          </p:nvPr>
        </p:nvSpPr>
        <p:spPr/>
        <p:txBody>
          <a:bodyPr/>
          <a:lstStyle/>
          <a:p>
            <a:fld id="{D495E168-DA5E-4888-8D8A-92B118324C14}" type="slidenum">
              <a:rPr lang="en-US" noProof="0" smtClean="0"/>
              <a:pPr/>
              <a:t>23</a:t>
            </a:fld>
            <a:endParaRPr lang="en-US" noProof="0" dirty="0"/>
          </a:p>
        </p:txBody>
      </p:sp>
      <p:pic>
        <p:nvPicPr>
          <p:cNvPr id="7" name="Picture 6">
            <a:extLst>
              <a:ext uri="{FF2B5EF4-FFF2-40B4-BE49-F238E27FC236}">
                <a16:creationId xmlns:a16="http://schemas.microsoft.com/office/drawing/2014/main" id="{A41DD5A5-B9BC-408D-85C8-9A6135449F0B}"/>
              </a:ext>
            </a:extLst>
          </p:cNvPr>
          <p:cNvPicPr>
            <a:picLocks noChangeAspect="1"/>
          </p:cNvPicPr>
          <p:nvPr/>
        </p:nvPicPr>
        <p:blipFill>
          <a:blip r:embed="rId2"/>
          <a:stretch>
            <a:fillRect/>
          </a:stretch>
        </p:blipFill>
        <p:spPr>
          <a:xfrm>
            <a:off x="563601" y="960120"/>
            <a:ext cx="11064797" cy="4937760"/>
          </a:xfrm>
          <a:prstGeom prst="rect">
            <a:avLst/>
          </a:prstGeom>
        </p:spPr>
      </p:pic>
    </p:spTree>
    <p:extLst>
      <p:ext uri="{BB962C8B-B14F-4D97-AF65-F5344CB8AC3E}">
        <p14:creationId xmlns:p14="http://schemas.microsoft.com/office/powerpoint/2010/main" val="4279332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C77C5D-1541-4D4C-8CD9-E4CB2D74FBB4}"/>
              </a:ext>
            </a:extLst>
          </p:cNvPr>
          <p:cNvSpPr>
            <a:spLocks noGrp="1"/>
          </p:cNvSpPr>
          <p:nvPr>
            <p:ph type="title"/>
          </p:nvPr>
        </p:nvSpPr>
        <p:spPr/>
        <p:txBody>
          <a:bodyPr/>
          <a:lstStyle/>
          <a:p>
            <a:r>
              <a:rPr lang="en-US" dirty="0"/>
              <a:t>FINAL RESULTS</a:t>
            </a:r>
          </a:p>
        </p:txBody>
      </p:sp>
      <p:sp>
        <p:nvSpPr>
          <p:cNvPr id="2" name="Slide Number Placeholder 1">
            <a:extLst>
              <a:ext uri="{FF2B5EF4-FFF2-40B4-BE49-F238E27FC236}">
                <a16:creationId xmlns:a16="http://schemas.microsoft.com/office/drawing/2014/main" id="{95F1F869-7372-4C01-A626-993295149E3E}"/>
              </a:ext>
            </a:extLst>
          </p:cNvPr>
          <p:cNvSpPr>
            <a:spLocks noGrp="1"/>
          </p:cNvSpPr>
          <p:nvPr>
            <p:ph type="sldNum" sz="quarter" idx="10"/>
          </p:nvPr>
        </p:nvSpPr>
        <p:spPr/>
        <p:txBody>
          <a:bodyPr/>
          <a:lstStyle/>
          <a:p>
            <a:fld id="{D495E168-DA5E-4888-8D8A-92B118324C14}" type="slidenum">
              <a:rPr lang="en-US" smtClean="0"/>
              <a:pPr/>
              <a:t>24</a:t>
            </a:fld>
            <a:endParaRPr lang="en-US" dirty="0"/>
          </a:p>
        </p:txBody>
      </p:sp>
    </p:spTree>
    <p:extLst>
      <p:ext uri="{BB962C8B-B14F-4D97-AF65-F5344CB8AC3E}">
        <p14:creationId xmlns:p14="http://schemas.microsoft.com/office/powerpoint/2010/main" val="3513980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a:xfrm>
            <a:off x="5821279" y="6118484"/>
            <a:ext cx="549442" cy="365125"/>
          </a:xfrm>
        </p:spPr>
        <p:txBody>
          <a:bodyPr anchor="ctr">
            <a:normAutofit/>
          </a:bodyPr>
          <a:lstStyle/>
          <a:p>
            <a:pPr>
              <a:spcAft>
                <a:spcPts val="600"/>
              </a:spcAft>
            </a:pPr>
            <a:fld id="{D495E168-DA5E-4888-8D8A-92B118324C14}" type="slidenum">
              <a:rPr lang="en-US" smtClean="0"/>
              <a:pPr>
                <a:spcAft>
                  <a:spcPts val="600"/>
                </a:spcAft>
              </a:pPr>
              <a:t>25</a:t>
            </a:fld>
            <a:endParaRPr lang="en-US"/>
          </a:p>
        </p:txBody>
      </p:sp>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a:xfrm>
            <a:off x="839788" y="457200"/>
            <a:ext cx="3932237" cy="1600200"/>
          </a:xfrm>
        </p:spPr>
        <p:txBody>
          <a:bodyPr anchor="b">
            <a:normAutofit/>
          </a:bodyPr>
          <a:lstStyle/>
          <a:p>
            <a:r>
              <a:rPr lang="en-US" dirty="0"/>
              <a:t>Final Results</a:t>
            </a:r>
          </a:p>
        </p:txBody>
      </p:sp>
      <p:sp>
        <p:nvSpPr>
          <p:cNvPr id="5" name="Text Placeholder 4">
            <a:extLst>
              <a:ext uri="{FF2B5EF4-FFF2-40B4-BE49-F238E27FC236}">
                <a16:creationId xmlns:a16="http://schemas.microsoft.com/office/drawing/2014/main" id="{D630E50A-AB9F-4122-B5E0-DE40C6E48307}"/>
              </a:ext>
            </a:extLst>
          </p:cNvPr>
          <p:cNvSpPr>
            <a:spLocks noGrp="1"/>
          </p:cNvSpPr>
          <p:nvPr>
            <p:ph type="body" sz="half" idx="2"/>
          </p:nvPr>
        </p:nvSpPr>
        <p:spPr>
          <a:xfrm>
            <a:off x="839788" y="2177592"/>
            <a:ext cx="3932237" cy="3940892"/>
          </a:xfrm>
        </p:spPr>
        <p:txBody>
          <a:bodyPr>
            <a:normAutofit fontScale="92500" lnSpcReduction="10000"/>
          </a:bodyPr>
          <a:lstStyle/>
          <a:p>
            <a:pPr marL="285750" indent="-285750">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BOCR </a:t>
            </a:r>
            <a:r>
              <a:rPr lang="en-US" sz="1800" dirty="0">
                <a:effectLst/>
                <a:latin typeface="Calibri" panose="020F0502020204030204" pitchFamily="34" charset="0"/>
                <a:ea typeface="Calibri" panose="020F0502020204030204" pitchFamily="34" charset="0"/>
                <a:cs typeface="Times New Roman" panose="02020603050405020304" pitchFamily="18" charset="0"/>
              </a:rPr>
              <a:t>highly influenced by economic &amp; financial factors.</a:t>
            </a:r>
          </a:p>
          <a:p>
            <a:pPr marL="285750" indent="-285750">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Benefits- Full Upgrade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buFont typeface="Arial" panose="020B0604020202020204" pitchFamily="34" charset="0"/>
              <a:buChar char="•"/>
            </a:pPr>
            <a:r>
              <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revenue &amp; job creation are highly influential on economic impact</a:t>
            </a:r>
            <a:r>
              <a:rPr lang="en-US" sz="1600" dirty="0">
                <a:solidFill>
                  <a:schemeClr val="bg2"/>
                </a:solidFill>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Priority of 0.637</a:t>
            </a:r>
          </a:p>
          <a:p>
            <a:pPr marL="285750" indent="-285750">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Opportunities- Full Upgrade </a:t>
            </a:r>
          </a:p>
          <a:p>
            <a:pPr marL="742950" lvl="1" indent="-285750">
              <a:buFont typeface="Arial" panose="020B0604020202020204" pitchFamily="34" charset="0"/>
              <a:buChar char="•"/>
            </a:pPr>
            <a:r>
              <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Local GDP opportunities greatly benefit economic impact | </a:t>
            </a:r>
            <a:r>
              <a:rPr lang="en-US" sz="16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Priority 0.627</a:t>
            </a:r>
          </a:p>
          <a:p>
            <a:pPr marL="285750" indent="-285750">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Costs- No Upgrade </a:t>
            </a:r>
          </a:p>
          <a:p>
            <a:pPr marL="742950" lvl="1" indent="-285750">
              <a:buFont typeface="Arial" panose="020B0604020202020204" pitchFamily="34" charset="0"/>
              <a:buChar char="•"/>
            </a:pPr>
            <a:r>
              <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Opportunity cost |</a:t>
            </a:r>
            <a:r>
              <a:rPr lang="en-US" sz="16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Priority 0.465</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Risks- Full Upgrade </a:t>
            </a:r>
          </a:p>
          <a:p>
            <a:pPr marL="742950" lvl="1" indent="-285750">
              <a:buFont typeface="Arial" panose="020B0604020202020204" pitchFamily="34" charset="0"/>
              <a:buChar char="•"/>
            </a:pPr>
            <a:r>
              <a:rPr lang="en-US" sz="1600" dirty="0">
                <a:solidFill>
                  <a:schemeClr val="bg2"/>
                </a:solidFill>
                <a:latin typeface="Calibri" panose="020F0502020204030204" pitchFamily="34" charset="0"/>
                <a:ea typeface="Calibri" panose="020F0502020204030204" pitchFamily="34" charset="0"/>
                <a:cs typeface="Times New Roman" panose="02020603050405020304" pitchFamily="18" charset="0"/>
              </a:rPr>
              <a:t>F</a:t>
            </a:r>
            <a:r>
              <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inancials outweigh both the political and social risks associated with transforming the park | </a:t>
            </a:r>
            <a:r>
              <a:rPr lang="en-US" sz="16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Priority 0.743 </a:t>
            </a:r>
          </a:p>
          <a:p>
            <a:endParaRPr lang="en-US" dirty="0"/>
          </a:p>
        </p:txBody>
      </p:sp>
      <p:sp>
        <p:nvSpPr>
          <p:cNvPr id="14" name="Rectangle 13">
            <a:extLst>
              <a:ext uri="{FF2B5EF4-FFF2-40B4-BE49-F238E27FC236}">
                <a16:creationId xmlns:a16="http://schemas.microsoft.com/office/drawing/2014/main" id="{E5C4EC62-E891-4768-BAC9-768E60DCECDE}"/>
              </a:ext>
            </a:extLst>
          </p:cNvPr>
          <p:cNvSpPr/>
          <p:nvPr/>
        </p:nvSpPr>
        <p:spPr>
          <a:xfrm>
            <a:off x="7129670" y="596348"/>
            <a:ext cx="3803373" cy="5522136"/>
          </a:xfrm>
          <a:prstGeom prst="rect">
            <a:avLst/>
          </a:prstGeom>
          <a:solidFill>
            <a:schemeClr val="bg1"/>
          </a:solidFill>
          <a:ln w="12700" cap="flat">
            <a:noFill/>
            <a:prstDash val="solid"/>
            <a:miter/>
          </a:ln>
        </p:spPr>
        <p:txBody>
          <a:bodyPr rtlCol="0" anchor="ctr"/>
          <a:lstStyle/>
          <a:p>
            <a:pPr algn="l"/>
            <a:endParaRPr lang="en-US" dirty="0"/>
          </a:p>
        </p:txBody>
      </p:sp>
      <p:pic>
        <p:nvPicPr>
          <p:cNvPr id="19" name="Picture 18">
            <a:extLst>
              <a:ext uri="{FF2B5EF4-FFF2-40B4-BE49-F238E27FC236}">
                <a16:creationId xmlns:a16="http://schemas.microsoft.com/office/drawing/2014/main" id="{3EC2D1CD-7F7A-435E-B4EC-492B176F021B}"/>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7148709" y="641885"/>
            <a:ext cx="3772058" cy="5408613"/>
          </a:xfrm>
          <a:prstGeom prst="rect">
            <a:avLst/>
          </a:prstGeom>
          <a:noFill/>
          <a:ln>
            <a:noFill/>
          </a:ln>
        </p:spPr>
      </p:pic>
    </p:spTree>
    <p:extLst>
      <p:ext uri="{BB962C8B-B14F-4D97-AF65-F5344CB8AC3E}">
        <p14:creationId xmlns:p14="http://schemas.microsoft.com/office/powerpoint/2010/main" val="3957403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a:xfrm>
            <a:off x="5821279" y="6118484"/>
            <a:ext cx="549442" cy="365125"/>
          </a:xfrm>
        </p:spPr>
        <p:txBody>
          <a:bodyPr anchor="ctr">
            <a:normAutofit/>
          </a:bodyPr>
          <a:lstStyle/>
          <a:p>
            <a:pPr>
              <a:spcAft>
                <a:spcPts val="600"/>
              </a:spcAft>
            </a:pPr>
            <a:fld id="{D495E168-DA5E-4888-8D8A-92B118324C14}" type="slidenum">
              <a:rPr lang="en-US" smtClean="0"/>
              <a:pPr>
                <a:spcAft>
                  <a:spcPts val="600"/>
                </a:spcAft>
              </a:pPr>
              <a:t>26</a:t>
            </a:fld>
            <a:endParaRPr lang="en-US"/>
          </a:p>
        </p:txBody>
      </p:sp>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a:xfrm>
            <a:off x="839788" y="457200"/>
            <a:ext cx="3932237" cy="1600200"/>
          </a:xfrm>
        </p:spPr>
        <p:txBody>
          <a:bodyPr anchor="b">
            <a:normAutofit/>
          </a:bodyPr>
          <a:lstStyle/>
          <a:p>
            <a:r>
              <a:rPr lang="en-US" dirty="0"/>
              <a:t>Ratings</a:t>
            </a:r>
          </a:p>
        </p:txBody>
      </p:sp>
      <p:sp>
        <p:nvSpPr>
          <p:cNvPr id="5" name="Text Placeholder 4">
            <a:extLst>
              <a:ext uri="{FF2B5EF4-FFF2-40B4-BE49-F238E27FC236}">
                <a16:creationId xmlns:a16="http://schemas.microsoft.com/office/drawing/2014/main" id="{D630E50A-AB9F-4122-B5E0-DE40C6E48307}"/>
              </a:ext>
            </a:extLst>
          </p:cNvPr>
          <p:cNvSpPr>
            <a:spLocks noGrp="1"/>
          </p:cNvSpPr>
          <p:nvPr>
            <p:ph type="body" sz="half" idx="2"/>
          </p:nvPr>
        </p:nvSpPr>
        <p:spPr>
          <a:xfrm>
            <a:off x="839788" y="2177592"/>
            <a:ext cx="3932237" cy="3691396"/>
          </a:xfrm>
        </p:spPr>
        <p:txBody>
          <a:bodyPr>
            <a:normAutofit/>
          </a:bodyPr>
          <a:lstStyle/>
          <a:p>
            <a:pPr marL="285750" indent="-285750">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Opportunities and Risks</a:t>
            </a:r>
          </a:p>
          <a:p>
            <a:pPr marL="742950" lvl="1" indent="-285750">
              <a:buFont typeface="Arial" panose="020B0604020202020204" pitchFamily="34" charset="0"/>
              <a:buChar char="•"/>
            </a:pPr>
            <a:r>
              <a:rPr lang="en-US" sz="1600" dirty="0">
                <a:solidFill>
                  <a:schemeClr val="bg2"/>
                </a:solidFill>
                <a:latin typeface="Calibri" panose="020F0502020204030204" pitchFamily="34" charset="0"/>
                <a:ea typeface="Calibri" panose="020F0502020204030204" pitchFamily="34" charset="0"/>
                <a:cs typeface="Times New Roman" panose="02020603050405020304" pitchFamily="18" charset="0"/>
              </a:rPr>
              <a:t>Top priority (.29 and .30)</a:t>
            </a:r>
            <a:r>
              <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are the most important </a:t>
            </a:r>
            <a:r>
              <a:rPr lang="en-US" sz="1600" dirty="0">
                <a:solidFill>
                  <a:schemeClr val="bg2"/>
                </a:solidFill>
                <a:latin typeface="Calibri" panose="020F0502020204030204" pitchFamily="34" charset="0"/>
                <a:ea typeface="Calibri" panose="020F0502020204030204" pitchFamily="34" charset="0"/>
                <a:cs typeface="Times New Roman" panose="02020603050405020304" pitchFamily="18" charset="0"/>
              </a:rPr>
              <a:t>to </a:t>
            </a:r>
            <a:r>
              <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the township officials.</a:t>
            </a:r>
          </a:p>
          <a:p>
            <a:pPr marL="742950" lvl="1" indent="-285750">
              <a:buFont typeface="Arial" panose="020B0604020202020204" pitchFamily="34" charset="0"/>
              <a:buChar char="•"/>
            </a:pPr>
            <a:r>
              <a:rPr lang="en-US" sz="16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t>Opportunities</a:t>
            </a:r>
            <a:r>
              <a:rPr lang="en-US" sz="1600" dirty="0">
                <a:latin typeface="Calibri" panose="020F0502020204030204" pitchFamily="34" charset="0"/>
                <a:ea typeface="Calibri" panose="020F0502020204030204" pitchFamily="34" charset="0"/>
                <a:cs typeface="Times New Roman" panose="02020603050405020304" pitchFamily="18" charset="0"/>
              </a:rPr>
              <a:t> </a:t>
            </a:r>
          </a:p>
          <a:p>
            <a:pPr marL="1200150" lvl="2" indent="-285750">
              <a:buFont typeface="Arial" panose="020B060402020202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Community Development</a:t>
            </a:r>
          </a:p>
          <a:p>
            <a:pPr marL="1200150" lvl="2" indent="-285750">
              <a:buFont typeface="Arial" panose="020B060402020202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Township Impact</a:t>
            </a:r>
          </a:p>
          <a:p>
            <a:pPr marL="742950" lvl="1" indent="-285750">
              <a:buFont typeface="Arial" panose="020B0604020202020204" pitchFamily="34" charset="0"/>
              <a:buChar char="•"/>
            </a:pPr>
            <a:r>
              <a:rPr lang="en-US" sz="16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t>Risks</a:t>
            </a:r>
          </a:p>
          <a:p>
            <a:pPr marL="1200150" lvl="2" indent="-285750">
              <a:buFont typeface="Arial" panose="020B060402020202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Political Impact</a:t>
            </a:r>
          </a:p>
          <a:p>
            <a:pPr marL="1200150" lvl="2" indent="-285750">
              <a:buFont typeface="Arial" panose="020B060402020202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Security	</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Benefits and Costs</a:t>
            </a:r>
          </a:p>
          <a:p>
            <a:pPr marL="742950" lvl="1"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Lower short-term priority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endParaRPr lang="en-US" sz="1200" dirty="0"/>
          </a:p>
        </p:txBody>
      </p:sp>
      <p:sp>
        <p:nvSpPr>
          <p:cNvPr id="3" name="Rectangle 2">
            <a:extLst>
              <a:ext uri="{FF2B5EF4-FFF2-40B4-BE49-F238E27FC236}">
                <a16:creationId xmlns:a16="http://schemas.microsoft.com/office/drawing/2014/main" id="{61216E20-D7B3-4DB7-97DA-5AA83EF2434A}"/>
              </a:ext>
            </a:extLst>
          </p:cNvPr>
          <p:cNvSpPr/>
          <p:nvPr/>
        </p:nvSpPr>
        <p:spPr>
          <a:xfrm>
            <a:off x="5183188" y="2721839"/>
            <a:ext cx="6172200" cy="874574"/>
          </a:xfrm>
          <a:prstGeom prst="rect">
            <a:avLst/>
          </a:prstGeom>
          <a:solidFill>
            <a:schemeClr val="bg1"/>
          </a:solidFill>
          <a:ln w="12700" cap="flat">
            <a:noFill/>
            <a:prstDash val="solid"/>
            <a:miter/>
          </a:ln>
        </p:spPr>
        <p:txBody>
          <a:bodyPr rtlCol="0" anchor="ctr"/>
          <a:lstStyle/>
          <a:p>
            <a:pPr algn="l"/>
            <a:endParaRPr lang="en-US" dirty="0"/>
          </a:p>
        </p:txBody>
      </p:sp>
      <p:pic>
        <p:nvPicPr>
          <p:cNvPr id="7" name="Picture 6">
            <a:extLst>
              <a:ext uri="{FF2B5EF4-FFF2-40B4-BE49-F238E27FC236}">
                <a16:creationId xmlns:a16="http://schemas.microsoft.com/office/drawing/2014/main" id="{381E0591-1877-425C-86C4-18995DF3BA57}"/>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5183188" y="2721839"/>
            <a:ext cx="6172200" cy="874574"/>
          </a:xfrm>
          <a:prstGeom prst="rect">
            <a:avLst/>
          </a:prstGeom>
          <a:noFill/>
          <a:ln>
            <a:noFill/>
          </a:ln>
        </p:spPr>
      </p:pic>
    </p:spTree>
    <p:extLst>
      <p:ext uri="{BB962C8B-B14F-4D97-AF65-F5344CB8AC3E}">
        <p14:creationId xmlns:p14="http://schemas.microsoft.com/office/powerpoint/2010/main" val="5523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2485FB-8D2E-4F78-AF68-8A2F594F1239}"/>
              </a:ext>
            </a:extLst>
          </p:cNvPr>
          <p:cNvSpPr/>
          <p:nvPr/>
        </p:nvSpPr>
        <p:spPr>
          <a:xfrm>
            <a:off x="7076661" y="993622"/>
            <a:ext cx="3828396" cy="1202791"/>
          </a:xfrm>
          <a:prstGeom prst="rect">
            <a:avLst/>
          </a:prstGeom>
          <a:solidFill>
            <a:schemeClr val="bg1">
              <a:lumMod val="75000"/>
            </a:schemeClr>
          </a:solidFill>
          <a:ln w="12700" cap="flat">
            <a:noFill/>
            <a:prstDash val="solid"/>
            <a:miter/>
          </a:ln>
        </p:spPr>
        <p:txBody>
          <a:bodyPr rtlCol="0" anchor="ctr"/>
          <a:lstStyle/>
          <a:p>
            <a:pPr algn="l"/>
            <a:endParaRPr lang="en-US" dirty="0"/>
          </a:p>
        </p:txBody>
      </p:sp>
      <p:sp>
        <p:nvSpPr>
          <p:cNvPr id="2" name="Slide Number Placeholder 1">
            <a:extLst>
              <a:ext uri="{FF2B5EF4-FFF2-40B4-BE49-F238E27FC236}">
                <a16:creationId xmlns:a16="http://schemas.microsoft.com/office/drawing/2014/main" id="{95F1F869-7372-4C01-A626-993295149E3E}"/>
              </a:ext>
            </a:extLst>
          </p:cNvPr>
          <p:cNvSpPr>
            <a:spLocks noGrp="1"/>
          </p:cNvSpPr>
          <p:nvPr>
            <p:ph type="sldNum" sz="quarter" idx="10"/>
          </p:nvPr>
        </p:nvSpPr>
        <p:spPr>
          <a:xfrm>
            <a:off x="5821279" y="6118484"/>
            <a:ext cx="549442" cy="365125"/>
          </a:xfrm>
        </p:spPr>
        <p:txBody>
          <a:bodyPr anchor="ctr">
            <a:normAutofit/>
          </a:bodyPr>
          <a:lstStyle/>
          <a:p>
            <a:pPr>
              <a:spcAft>
                <a:spcPts val="600"/>
              </a:spcAft>
            </a:pPr>
            <a:fld id="{D495E168-DA5E-4888-8D8A-92B118324C14}" type="slidenum">
              <a:rPr lang="en-US" smtClean="0"/>
              <a:pPr>
                <a:spcAft>
                  <a:spcPts val="600"/>
                </a:spcAft>
              </a:pPr>
              <a:t>27</a:t>
            </a:fld>
            <a:endParaRPr lang="en-US"/>
          </a:p>
        </p:txBody>
      </p:sp>
      <p:sp>
        <p:nvSpPr>
          <p:cNvPr id="3" name="Footer Placeholder 2">
            <a:extLst>
              <a:ext uri="{FF2B5EF4-FFF2-40B4-BE49-F238E27FC236}">
                <a16:creationId xmlns:a16="http://schemas.microsoft.com/office/drawing/2014/main" id="{20ED71B1-7851-43AD-8F7D-18071590E8BF}"/>
              </a:ext>
            </a:extLst>
          </p:cNvPr>
          <p:cNvSpPr>
            <a:spLocks noGrp="1"/>
          </p:cNvSpPr>
          <p:nvPr>
            <p:ph type="ftr" sz="quarter" idx="12"/>
          </p:nvPr>
        </p:nvSpPr>
        <p:spPr>
          <a:xfrm>
            <a:off x="2186940" y="2638731"/>
            <a:ext cx="3398763" cy="540009"/>
          </a:xfrm>
        </p:spPr>
        <p:txBody>
          <a:bodyPr anchor="ctr">
            <a:normAutofit/>
          </a:bodyPr>
          <a:lstStyle/>
          <a:p>
            <a:pPr>
              <a:spcAft>
                <a:spcPts val="600"/>
              </a:spcAft>
            </a:pPr>
            <a:r>
              <a:rPr lang="en-US" sz="2800" b="1" dirty="0"/>
              <a:t>Long-Term</a:t>
            </a:r>
            <a:endParaRPr lang="en-US" sz="2000" b="1" dirty="0"/>
          </a:p>
        </p:txBody>
      </p:sp>
      <p:sp>
        <p:nvSpPr>
          <p:cNvPr id="5" name="Title 4">
            <a:extLst>
              <a:ext uri="{FF2B5EF4-FFF2-40B4-BE49-F238E27FC236}">
                <a16:creationId xmlns:a16="http://schemas.microsoft.com/office/drawing/2014/main" id="{32C77C5D-1541-4D4C-8CD9-E4CB2D74FBB4}"/>
              </a:ext>
            </a:extLst>
          </p:cNvPr>
          <p:cNvSpPr>
            <a:spLocks noGrp="1"/>
          </p:cNvSpPr>
          <p:nvPr>
            <p:ph type="title"/>
          </p:nvPr>
        </p:nvSpPr>
        <p:spPr>
          <a:xfrm>
            <a:off x="838200" y="365125"/>
            <a:ext cx="10515600" cy="1325563"/>
          </a:xfrm>
        </p:spPr>
        <p:txBody>
          <a:bodyPr anchor="ctr">
            <a:normAutofit/>
          </a:bodyPr>
          <a:lstStyle/>
          <a:p>
            <a:r>
              <a:rPr lang="en-US" dirty="0"/>
              <a:t>Synthesized Results</a:t>
            </a:r>
          </a:p>
        </p:txBody>
      </p:sp>
      <p:pic>
        <p:nvPicPr>
          <p:cNvPr id="6" name="Picture 5" descr="Table&#10;&#10;Description automatically generated">
            <a:extLst>
              <a:ext uri="{FF2B5EF4-FFF2-40B4-BE49-F238E27FC236}">
                <a16:creationId xmlns:a16="http://schemas.microsoft.com/office/drawing/2014/main" id="{6F473CB1-B5FB-4B6D-B89C-45436FAFD8FD}"/>
              </a:ext>
            </a:extLst>
          </p:cNvPr>
          <p:cNvPicPr/>
          <p:nvPr/>
        </p:nvPicPr>
        <p:blipFill>
          <a:blip r:embed="rId2"/>
          <a:stretch>
            <a:fillRect/>
          </a:stretch>
        </p:blipFill>
        <p:spPr>
          <a:xfrm>
            <a:off x="838200" y="3178740"/>
            <a:ext cx="5181600" cy="1645108"/>
          </a:xfrm>
          <a:prstGeom prst="rect">
            <a:avLst/>
          </a:prstGeom>
          <a:noFill/>
        </p:spPr>
      </p:pic>
      <p:sp>
        <p:nvSpPr>
          <p:cNvPr id="7" name="Footer Placeholder 2">
            <a:extLst>
              <a:ext uri="{FF2B5EF4-FFF2-40B4-BE49-F238E27FC236}">
                <a16:creationId xmlns:a16="http://schemas.microsoft.com/office/drawing/2014/main" id="{BA8C8750-3E4E-4E55-9B85-42851C3C85D0}"/>
              </a:ext>
            </a:extLst>
          </p:cNvPr>
          <p:cNvSpPr txBox="1">
            <a:spLocks/>
          </p:cNvSpPr>
          <p:nvPr/>
        </p:nvSpPr>
        <p:spPr>
          <a:xfrm>
            <a:off x="7620000" y="2638730"/>
            <a:ext cx="3398763" cy="540009"/>
          </a:xfrm>
          <a:prstGeom prst="rect">
            <a:avLst/>
          </a:prstGeom>
        </p:spPr>
        <p:txBody>
          <a:bodyPr vert="horz" lIns="91440" tIns="45720" rIns="91440" bIns="45720" rtlCol="0" anchor="ctr">
            <a:normAutofit/>
          </a:bodyPr>
          <a:lstStyle>
            <a:defPPr>
              <a:defRPr lang="ru-RU"/>
            </a:defPPr>
            <a:lvl1pPr marL="0" algn="l" defTabSz="914400" rtl="0" eaLnBrk="1" latinLnBrk="0" hangingPunct="1">
              <a:defRPr sz="16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2800" b="1" dirty="0"/>
              <a:t>Short-Term</a:t>
            </a:r>
            <a:endParaRPr lang="en-US" sz="2000" b="1" dirty="0"/>
          </a:p>
        </p:txBody>
      </p:sp>
      <p:pic>
        <p:nvPicPr>
          <p:cNvPr id="8" name="Picture 7">
            <a:extLst>
              <a:ext uri="{FF2B5EF4-FFF2-40B4-BE49-F238E27FC236}">
                <a16:creationId xmlns:a16="http://schemas.microsoft.com/office/drawing/2014/main" id="{AC257642-0FB9-4267-8E83-3683CF235933}"/>
              </a:ext>
            </a:extLst>
          </p:cNvPr>
          <p:cNvPicPr/>
          <p:nvPr/>
        </p:nvPicPr>
        <p:blipFill>
          <a:blip r:embed="rId3"/>
          <a:stretch>
            <a:fillRect/>
          </a:stretch>
        </p:blipFill>
        <p:spPr>
          <a:xfrm>
            <a:off x="6096000" y="3178739"/>
            <a:ext cx="5410200" cy="1645108"/>
          </a:xfrm>
          <a:prstGeom prst="rect">
            <a:avLst/>
          </a:prstGeom>
        </p:spPr>
      </p:pic>
      <p:pic>
        <p:nvPicPr>
          <p:cNvPr id="9" name="Picture 8">
            <a:extLst>
              <a:ext uri="{FF2B5EF4-FFF2-40B4-BE49-F238E27FC236}">
                <a16:creationId xmlns:a16="http://schemas.microsoft.com/office/drawing/2014/main" id="{40EAB6D7-846C-442C-801D-9C0DB91EBD45}"/>
              </a:ext>
            </a:extLst>
          </p:cNvPr>
          <p:cNvPicPr>
            <a:picLocks noChangeAspect="1"/>
          </p:cNvPicPr>
          <p:nvPr/>
        </p:nvPicPr>
        <p:blipFill>
          <a:blip r:embed="rId4"/>
          <a:stretch>
            <a:fillRect/>
          </a:stretch>
        </p:blipFill>
        <p:spPr>
          <a:xfrm>
            <a:off x="7076661" y="993622"/>
            <a:ext cx="3828396" cy="1202791"/>
          </a:xfrm>
          <a:prstGeom prst="rect">
            <a:avLst/>
          </a:prstGeom>
        </p:spPr>
      </p:pic>
    </p:spTree>
    <p:extLst>
      <p:ext uri="{BB962C8B-B14F-4D97-AF65-F5344CB8AC3E}">
        <p14:creationId xmlns:p14="http://schemas.microsoft.com/office/powerpoint/2010/main" val="3661442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F1F869-7372-4C01-A626-993295149E3E}"/>
              </a:ext>
            </a:extLst>
          </p:cNvPr>
          <p:cNvSpPr>
            <a:spLocks noGrp="1"/>
          </p:cNvSpPr>
          <p:nvPr>
            <p:ph type="sldNum" sz="quarter" idx="10"/>
          </p:nvPr>
        </p:nvSpPr>
        <p:spPr>
          <a:xfrm>
            <a:off x="5821279" y="6118484"/>
            <a:ext cx="549442" cy="365125"/>
          </a:xfrm>
        </p:spPr>
        <p:txBody>
          <a:bodyPr anchor="ctr">
            <a:normAutofit/>
          </a:bodyPr>
          <a:lstStyle/>
          <a:p>
            <a:pPr>
              <a:spcAft>
                <a:spcPts val="600"/>
              </a:spcAft>
            </a:pPr>
            <a:fld id="{D495E168-DA5E-4888-8D8A-92B118324C14}" type="slidenum">
              <a:rPr lang="en-US" smtClean="0"/>
              <a:pPr>
                <a:spcAft>
                  <a:spcPts val="600"/>
                </a:spcAft>
              </a:pPr>
              <a:t>28</a:t>
            </a:fld>
            <a:endParaRPr lang="en-US"/>
          </a:p>
        </p:txBody>
      </p:sp>
      <p:sp>
        <p:nvSpPr>
          <p:cNvPr id="5" name="Title 4">
            <a:extLst>
              <a:ext uri="{FF2B5EF4-FFF2-40B4-BE49-F238E27FC236}">
                <a16:creationId xmlns:a16="http://schemas.microsoft.com/office/drawing/2014/main" id="{32C77C5D-1541-4D4C-8CD9-E4CB2D74FBB4}"/>
              </a:ext>
            </a:extLst>
          </p:cNvPr>
          <p:cNvSpPr>
            <a:spLocks noGrp="1"/>
          </p:cNvSpPr>
          <p:nvPr>
            <p:ph type="title"/>
          </p:nvPr>
        </p:nvSpPr>
        <p:spPr>
          <a:xfrm>
            <a:off x="839788" y="457200"/>
            <a:ext cx="3932237" cy="1600200"/>
          </a:xfrm>
        </p:spPr>
        <p:txBody>
          <a:bodyPr anchor="b">
            <a:normAutofit/>
          </a:bodyPr>
          <a:lstStyle/>
          <a:p>
            <a:r>
              <a:rPr lang="en-US" dirty="0"/>
              <a:t>Sensitivity Analyses: Benefits</a:t>
            </a:r>
          </a:p>
        </p:txBody>
      </p:sp>
      <p:sp>
        <p:nvSpPr>
          <p:cNvPr id="14" name="Text Placeholder 4">
            <a:extLst>
              <a:ext uri="{FF2B5EF4-FFF2-40B4-BE49-F238E27FC236}">
                <a16:creationId xmlns:a16="http://schemas.microsoft.com/office/drawing/2014/main" id="{E95B2E2C-C169-4B08-A89F-CB2F9D84B297}"/>
              </a:ext>
            </a:extLst>
          </p:cNvPr>
          <p:cNvSpPr>
            <a:spLocks noGrp="1"/>
          </p:cNvSpPr>
          <p:nvPr>
            <p:ph type="body" sz="half" idx="2"/>
          </p:nvPr>
        </p:nvSpPr>
        <p:spPr>
          <a:xfrm>
            <a:off x="839788" y="2177592"/>
            <a:ext cx="3932237" cy="3691396"/>
          </a:xfrm>
        </p:spPr>
        <p:txBody>
          <a:bodyPr/>
          <a:lstStyle/>
          <a:p>
            <a:pPr marL="0" marR="0">
              <a:lnSpc>
                <a:spcPct val="107000"/>
              </a:lnSpc>
              <a:spcBef>
                <a:spcPts val="0"/>
              </a:spcBef>
              <a:spcAft>
                <a:spcPts val="80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If benefits have a low priority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Partial Upgrades is the best option, however, as more importance is placed on benefits, the full upgrade is clearly the best option at the 6% level and remains the best option thereafter.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748FA33-0EC0-4823-8113-169649865B77}"/>
              </a:ext>
            </a:extLst>
          </p:cNvPr>
          <p:cNvPicPr>
            <a:picLocks noChangeAspect="1"/>
          </p:cNvPicPr>
          <p:nvPr/>
        </p:nvPicPr>
        <p:blipFill>
          <a:blip r:embed="rId2"/>
          <a:stretch>
            <a:fillRect/>
          </a:stretch>
        </p:blipFill>
        <p:spPr>
          <a:xfrm>
            <a:off x="6096000" y="374391"/>
            <a:ext cx="3997327" cy="5413248"/>
          </a:xfrm>
          <a:prstGeom prst="rect">
            <a:avLst/>
          </a:prstGeom>
        </p:spPr>
      </p:pic>
    </p:spTree>
    <p:extLst>
      <p:ext uri="{BB962C8B-B14F-4D97-AF65-F5344CB8AC3E}">
        <p14:creationId xmlns:p14="http://schemas.microsoft.com/office/powerpoint/2010/main" val="2921464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F1F869-7372-4C01-A626-993295149E3E}"/>
              </a:ext>
            </a:extLst>
          </p:cNvPr>
          <p:cNvSpPr>
            <a:spLocks noGrp="1"/>
          </p:cNvSpPr>
          <p:nvPr>
            <p:ph type="sldNum" sz="quarter" idx="10"/>
          </p:nvPr>
        </p:nvSpPr>
        <p:spPr>
          <a:xfrm>
            <a:off x="5821279" y="6118484"/>
            <a:ext cx="549442" cy="365125"/>
          </a:xfrm>
        </p:spPr>
        <p:txBody>
          <a:bodyPr anchor="ctr">
            <a:normAutofit/>
          </a:bodyPr>
          <a:lstStyle/>
          <a:p>
            <a:pPr>
              <a:spcAft>
                <a:spcPts val="600"/>
              </a:spcAft>
            </a:pPr>
            <a:fld id="{D495E168-DA5E-4888-8D8A-92B118324C14}" type="slidenum">
              <a:rPr lang="en-US" smtClean="0"/>
              <a:pPr>
                <a:spcAft>
                  <a:spcPts val="600"/>
                </a:spcAft>
              </a:pPr>
              <a:t>29</a:t>
            </a:fld>
            <a:endParaRPr lang="en-US"/>
          </a:p>
        </p:txBody>
      </p:sp>
      <p:sp>
        <p:nvSpPr>
          <p:cNvPr id="5" name="Title 4">
            <a:extLst>
              <a:ext uri="{FF2B5EF4-FFF2-40B4-BE49-F238E27FC236}">
                <a16:creationId xmlns:a16="http://schemas.microsoft.com/office/drawing/2014/main" id="{32C77C5D-1541-4D4C-8CD9-E4CB2D74FBB4}"/>
              </a:ext>
            </a:extLst>
          </p:cNvPr>
          <p:cNvSpPr>
            <a:spLocks noGrp="1"/>
          </p:cNvSpPr>
          <p:nvPr>
            <p:ph type="title"/>
          </p:nvPr>
        </p:nvSpPr>
        <p:spPr>
          <a:xfrm>
            <a:off x="839788" y="457200"/>
            <a:ext cx="3932237" cy="1600200"/>
          </a:xfrm>
        </p:spPr>
        <p:txBody>
          <a:bodyPr anchor="b">
            <a:normAutofit/>
          </a:bodyPr>
          <a:lstStyle/>
          <a:p>
            <a:r>
              <a:rPr lang="en-US" dirty="0"/>
              <a:t>Sensitivity Analyses: Opportunities</a:t>
            </a:r>
          </a:p>
        </p:txBody>
      </p:sp>
      <p:sp>
        <p:nvSpPr>
          <p:cNvPr id="14" name="Text Placeholder 4">
            <a:extLst>
              <a:ext uri="{FF2B5EF4-FFF2-40B4-BE49-F238E27FC236}">
                <a16:creationId xmlns:a16="http://schemas.microsoft.com/office/drawing/2014/main" id="{E95B2E2C-C169-4B08-A89F-CB2F9D84B297}"/>
              </a:ext>
            </a:extLst>
          </p:cNvPr>
          <p:cNvSpPr>
            <a:spLocks noGrp="1"/>
          </p:cNvSpPr>
          <p:nvPr>
            <p:ph type="body" sz="half" idx="2"/>
          </p:nvPr>
        </p:nvSpPr>
        <p:spPr>
          <a:xfrm>
            <a:off x="839788" y="2177592"/>
            <a:ext cx="3932237" cy="3691396"/>
          </a:xfrm>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Similarly to the benefits sensitivity analysis, at low levels of opportunity priority, partial upgrade is the best option, but after about 7.5%, the Full Upgrade is overwhelming the best options for all levels thereafter. </a:t>
            </a:r>
          </a:p>
        </p:txBody>
      </p:sp>
      <p:pic>
        <p:nvPicPr>
          <p:cNvPr id="6" name="Picture 5">
            <a:extLst>
              <a:ext uri="{FF2B5EF4-FFF2-40B4-BE49-F238E27FC236}">
                <a16:creationId xmlns:a16="http://schemas.microsoft.com/office/drawing/2014/main" id="{75D6FFF5-9AF0-4892-A126-0769917913C3}"/>
              </a:ext>
            </a:extLst>
          </p:cNvPr>
          <p:cNvPicPr/>
          <p:nvPr/>
        </p:nvPicPr>
        <p:blipFill>
          <a:blip r:embed="rId2"/>
          <a:stretch>
            <a:fillRect/>
          </a:stretch>
        </p:blipFill>
        <p:spPr>
          <a:xfrm>
            <a:off x="6095999" y="374390"/>
            <a:ext cx="3995928" cy="5413248"/>
          </a:xfrm>
          <a:prstGeom prst="rect">
            <a:avLst/>
          </a:prstGeom>
        </p:spPr>
      </p:pic>
    </p:spTree>
    <p:extLst>
      <p:ext uri="{BB962C8B-B14F-4D97-AF65-F5344CB8AC3E}">
        <p14:creationId xmlns:p14="http://schemas.microsoft.com/office/powerpoint/2010/main" val="2187782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D545-C417-48EA-9543-078BF8EB641C}"/>
              </a:ext>
            </a:extLst>
          </p:cNvPr>
          <p:cNvSpPr>
            <a:spLocks noGrp="1"/>
          </p:cNvSpPr>
          <p:nvPr>
            <p:ph type="title"/>
          </p:nvPr>
        </p:nvSpPr>
        <p:spPr/>
        <p:txBody>
          <a:bodyPr/>
          <a:lstStyle/>
          <a:p>
            <a:r>
              <a:rPr lang="en-US" dirty="0"/>
              <a:t>Park Background</a:t>
            </a:r>
          </a:p>
        </p:txBody>
      </p:sp>
      <p:sp>
        <p:nvSpPr>
          <p:cNvPr id="5" name="Text Placeholder 4">
            <a:extLst>
              <a:ext uri="{FF2B5EF4-FFF2-40B4-BE49-F238E27FC236}">
                <a16:creationId xmlns:a16="http://schemas.microsoft.com/office/drawing/2014/main" id="{099A8D28-D968-408D-AA5E-1B16F071D7DF}"/>
              </a:ext>
            </a:extLst>
          </p:cNvPr>
          <p:cNvSpPr>
            <a:spLocks noGrp="1"/>
          </p:cNvSpPr>
          <p:nvPr>
            <p:ph type="body" sz="quarter" idx="13"/>
          </p:nvPr>
        </p:nvSpPr>
        <p:spPr>
          <a:xfrm>
            <a:off x="841248" y="4477558"/>
            <a:ext cx="5285914" cy="857098"/>
          </a:xfrm>
        </p:spPr>
        <p:txBody>
          <a:bodyPr>
            <a:normAutofit fontScale="92500" lnSpcReduction="20000"/>
          </a:bodyPr>
          <a:lstStyle/>
          <a:p>
            <a:r>
              <a:rPr lang="en-US" dirty="0"/>
              <a:t>MISSION: Create recreation areas while fostering safe and orderly development and long-term future growth of the community. </a:t>
            </a:r>
          </a:p>
        </p:txBody>
      </p:sp>
      <p:sp>
        <p:nvSpPr>
          <p:cNvPr id="6" name="Text Placeholder 5">
            <a:extLst>
              <a:ext uri="{FF2B5EF4-FFF2-40B4-BE49-F238E27FC236}">
                <a16:creationId xmlns:a16="http://schemas.microsoft.com/office/drawing/2014/main" id="{7E54AC28-9C3E-4734-B2BB-5EC5F60F5559}"/>
              </a:ext>
            </a:extLst>
          </p:cNvPr>
          <p:cNvSpPr>
            <a:spLocks noGrp="1"/>
          </p:cNvSpPr>
          <p:nvPr>
            <p:ph type="body" sz="quarter" idx="15"/>
          </p:nvPr>
        </p:nvSpPr>
        <p:spPr>
          <a:xfrm>
            <a:off x="838199" y="2543678"/>
            <a:ext cx="5288963" cy="2588637"/>
          </a:xfrm>
        </p:spPr>
        <p:txBody>
          <a:bodyPr/>
          <a:lstStyle/>
          <a:p>
            <a:r>
              <a:rPr lang="en-US" dirty="0"/>
              <a:t>Currently a well-maintained park in small suburban area.</a:t>
            </a:r>
          </a:p>
          <a:p>
            <a:r>
              <a:rPr lang="en-US" dirty="0"/>
              <a:t>There are crushed stone walkways, tennis court, volleyball court, pond, ball field, pavilions, etc. </a:t>
            </a:r>
          </a:p>
          <a:p>
            <a:r>
              <a:rPr lang="en-US" dirty="0"/>
              <a:t>Township requesting input on upgrading local park to include paved walkways, gazebos (weddings), nature trails, amphitheater, etc. </a:t>
            </a:r>
          </a:p>
          <a:p>
            <a:endParaRPr lang="en-US" dirty="0"/>
          </a:p>
          <a:p>
            <a:endParaRPr lang="en-US" dirty="0"/>
          </a:p>
        </p:txBody>
      </p:sp>
      <p:sp>
        <p:nvSpPr>
          <p:cNvPr id="3" name="Slide Number Placeholder 2">
            <a:extLst>
              <a:ext uri="{FF2B5EF4-FFF2-40B4-BE49-F238E27FC236}">
                <a16:creationId xmlns:a16="http://schemas.microsoft.com/office/drawing/2014/main" id="{4D492004-FF5A-486F-BD35-52AACB74C659}"/>
              </a:ext>
            </a:extLst>
          </p:cNvPr>
          <p:cNvSpPr>
            <a:spLocks noGrp="1"/>
          </p:cNvSpPr>
          <p:nvPr>
            <p:ph type="sldNum" sz="quarter" idx="10"/>
          </p:nvPr>
        </p:nvSpPr>
        <p:spPr/>
        <p:txBody>
          <a:bodyPr/>
          <a:lstStyle/>
          <a:p>
            <a:fld id="{D495E168-DA5E-4888-8D8A-92B118324C14}" type="slidenum">
              <a:rPr lang="en-US" smtClean="0"/>
              <a:pPr/>
              <a:t>3</a:t>
            </a:fld>
            <a:endParaRPr lang="en-US" dirty="0"/>
          </a:p>
        </p:txBody>
      </p:sp>
    </p:spTree>
    <p:extLst>
      <p:ext uri="{BB962C8B-B14F-4D97-AF65-F5344CB8AC3E}">
        <p14:creationId xmlns:p14="http://schemas.microsoft.com/office/powerpoint/2010/main" val="3733523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F1F869-7372-4C01-A626-993295149E3E}"/>
              </a:ext>
            </a:extLst>
          </p:cNvPr>
          <p:cNvSpPr>
            <a:spLocks noGrp="1"/>
          </p:cNvSpPr>
          <p:nvPr>
            <p:ph type="sldNum" sz="quarter" idx="10"/>
          </p:nvPr>
        </p:nvSpPr>
        <p:spPr>
          <a:xfrm>
            <a:off x="5821279" y="6118484"/>
            <a:ext cx="549442" cy="365125"/>
          </a:xfrm>
        </p:spPr>
        <p:txBody>
          <a:bodyPr anchor="ctr">
            <a:normAutofit/>
          </a:bodyPr>
          <a:lstStyle/>
          <a:p>
            <a:pPr>
              <a:spcAft>
                <a:spcPts val="600"/>
              </a:spcAft>
            </a:pPr>
            <a:fld id="{D495E168-DA5E-4888-8D8A-92B118324C14}" type="slidenum">
              <a:rPr lang="en-US" smtClean="0"/>
              <a:pPr>
                <a:spcAft>
                  <a:spcPts val="600"/>
                </a:spcAft>
              </a:pPr>
              <a:t>30</a:t>
            </a:fld>
            <a:endParaRPr lang="en-US"/>
          </a:p>
        </p:txBody>
      </p:sp>
      <p:sp>
        <p:nvSpPr>
          <p:cNvPr id="5" name="Title 4">
            <a:extLst>
              <a:ext uri="{FF2B5EF4-FFF2-40B4-BE49-F238E27FC236}">
                <a16:creationId xmlns:a16="http://schemas.microsoft.com/office/drawing/2014/main" id="{32C77C5D-1541-4D4C-8CD9-E4CB2D74FBB4}"/>
              </a:ext>
            </a:extLst>
          </p:cNvPr>
          <p:cNvSpPr>
            <a:spLocks noGrp="1"/>
          </p:cNvSpPr>
          <p:nvPr>
            <p:ph type="title"/>
          </p:nvPr>
        </p:nvSpPr>
        <p:spPr>
          <a:xfrm>
            <a:off x="839788" y="457200"/>
            <a:ext cx="3932237" cy="1600200"/>
          </a:xfrm>
        </p:spPr>
        <p:txBody>
          <a:bodyPr anchor="b">
            <a:normAutofit/>
          </a:bodyPr>
          <a:lstStyle/>
          <a:p>
            <a:r>
              <a:rPr lang="en-US" dirty="0"/>
              <a:t>Sensitivity Analyses: Costs</a:t>
            </a:r>
          </a:p>
        </p:txBody>
      </p:sp>
      <p:sp>
        <p:nvSpPr>
          <p:cNvPr id="14" name="Text Placeholder 4">
            <a:extLst>
              <a:ext uri="{FF2B5EF4-FFF2-40B4-BE49-F238E27FC236}">
                <a16:creationId xmlns:a16="http://schemas.microsoft.com/office/drawing/2014/main" id="{E95B2E2C-C169-4B08-A89F-CB2F9D84B297}"/>
              </a:ext>
            </a:extLst>
          </p:cNvPr>
          <p:cNvSpPr>
            <a:spLocks noGrp="1"/>
          </p:cNvSpPr>
          <p:nvPr>
            <p:ph type="body" sz="half" idx="2"/>
          </p:nvPr>
        </p:nvSpPr>
        <p:spPr>
          <a:xfrm>
            <a:off x="839788" y="2177592"/>
            <a:ext cx="3932237" cy="3691396"/>
          </a:xfrm>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costs becomes more significant, the partial upgrade becomes the better option to the township officials. This can be seen just past the 30% level. This is most likely expected because the partial upgrade is the minimally invasive option. </a:t>
            </a:r>
          </a:p>
        </p:txBody>
      </p:sp>
      <p:pic>
        <p:nvPicPr>
          <p:cNvPr id="7" name="Picture 6">
            <a:extLst>
              <a:ext uri="{FF2B5EF4-FFF2-40B4-BE49-F238E27FC236}">
                <a16:creationId xmlns:a16="http://schemas.microsoft.com/office/drawing/2014/main" id="{0ABC0160-54F9-4BDA-B417-CA1699B390C4}"/>
              </a:ext>
            </a:extLst>
          </p:cNvPr>
          <p:cNvPicPr/>
          <p:nvPr/>
        </p:nvPicPr>
        <p:blipFill>
          <a:blip r:embed="rId2"/>
          <a:stretch>
            <a:fillRect/>
          </a:stretch>
        </p:blipFill>
        <p:spPr>
          <a:xfrm>
            <a:off x="6096000" y="374391"/>
            <a:ext cx="3995928" cy="5413248"/>
          </a:xfrm>
          <a:prstGeom prst="rect">
            <a:avLst/>
          </a:prstGeom>
        </p:spPr>
      </p:pic>
    </p:spTree>
    <p:extLst>
      <p:ext uri="{BB962C8B-B14F-4D97-AF65-F5344CB8AC3E}">
        <p14:creationId xmlns:p14="http://schemas.microsoft.com/office/powerpoint/2010/main" val="2909429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F1F869-7372-4C01-A626-993295149E3E}"/>
              </a:ext>
            </a:extLst>
          </p:cNvPr>
          <p:cNvSpPr>
            <a:spLocks noGrp="1"/>
          </p:cNvSpPr>
          <p:nvPr>
            <p:ph type="sldNum" sz="quarter" idx="10"/>
          </p:nvPr>
        </p:nvSpPr>
        <p:spPr>
          <a:xfrm>
            <a:off x="5821279" y="6118484"/>
            <a:ext cx="549442" cy="365125"/>
          </a:xfrm>
        </p:spPr>
        <p:txBody>
          <a:bodyPr anchor="ctr">
            <a:normAutofit/>
          </a:bodyPr>
          <a:lstStyle/>
          <a:p>
            <a:pPr>
              <a:spcAft>
                <a:spcPts val="600"/>
              </a:spcAft>
            </a:pPr>
            <a:fld id="{D495E168-DA5E-4888-8D8A-92B118324C14}" type="slidenum">
              <a:rPr lang="en-US" smtClean="0"/>
              <a:pPr>
                <a:spcAft>
                  <a:spcPts val="600"/>
                </a:spcAft>
              </a:pPr>
              <a:t>31</a:t>
            </a:fld>
            <a:endParaRPr lang="en-US"/>
          </a:p>
        </p:txBody>
      </p:sp>
      <p:sp>
        <p:nvSpPr>
          <p:cNvPr id="5" name="Title 4">
            <a:extLst>
              <a:ext uri="{FF2B5EF4-FFF2-40B4-BE49-F238E27FC236}">
                <a16:creationId xmlns:a16="http://schemas.microsoft.com/office/drawing/2014/main" id="{32C77C5D-1541-4D4C-8CD9-E4CB2D74FBB4}"/>
              </a:ext>
            </a:extLst>
          </p:cNvPr>
          <p:cNvSpPr>
            <a:spLocks noGrp="1"/>
          </p:cNvSpPr>
          <p:nvPr>
            <p:ph type="title"/>
          </p:nvPr>
        </p:nvSpPr>
        <p:spPr>
          <a:xfrm>
            <a:off x="839788" y="457200"/>
            <a:ext cx="3932237" cy="1600200"/>
          </a:xfrm>
        </p:spPr>
        <p:txBody>
          <a:bodyPr anchor="b">
            <a:normAutofit/>
          </a:bodyPr>
          <a:lstStyle/>
          <a:p>
            <a:r>
              <a:rPr lang="en-US" dirty="0"/>
              <a:t>Sensitivity Analyses: Risks</a:t>
            </a:r>
          </a:p>
        </p:txBody>
      </p:sp>
      <p:sp>
        <p:nvSpPr>
          <p:cNvPr id="10" name="Text Placeholder 9">
            <a:extLst>
              <a:ext uri="{FF2B5EF4-FFF2-40B4-BE49-F238E27FC236}">
                <a16:creationId xmlns:a16="http://schemas.microsoft.com/office/drawing/2014/main" id="{D4430B17-1140-41AD-A279-E5C6A15040ED}"/>
              </a:ext>
            </a:extLst>
          </p:cNvPr>
          <p:cNvSpPr>
            <a:spLocks noGrp="1"/>
          </p:cNvSpPr>
          <p:nvPr>
            <p:ph type="body" sz="half" idx="2"/>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As risk becomes a higher priority, the Full Upgrade option becomes much less desirable very quickly, and the partial upgrade becomes the best option. As the priority for risk increases, or put another way, the township’s tolerance for risk decreases significantly, then the No Upgrade option becomes the most appropriate.</a:t>
            </a:r>
            <a:endParaRPr lang="en-US" dirty="0"/>
          </a:p>
        </p:txBody>
      </p:sp>
      <p:pic>
        <p:nvPicPr>
          <p:cNvPr id="16" name="Picture 15">
            <a:extLst>
              <a:ext uri="{FF2B5EF4-FFF2-40B4-BE49-F238E27FC236}">
                <a16:creationId xmlns:a16="http://schemas.microsoft.com/office/drawing/2014/main" id="{7A4695A7-B92C-4172-8E0C-661727A968A9}"/>
              </a:ext>
            </a:extLst>
          </p:cNvPr>
          <p:cNvPicPr/>
          <p:nvPr/>
        </p:nvPicPr>
        <p:blipFill>
          <a:blip r:embed="rId2"/>
          <a:stretch>
            <a:fillRect/>
          </a:stretch>
        </p:blipFill>
        <p:spPr>
          <a:xfrm>
            <a:off x="6096000" y="374391"/>
            <a:ext cx="3995928" cy="5413248"/>
          </a:xfrm>
          <a:prstGeom prst="rect">
            <a:avLst/>
          </a:prstGeom>
        </p:spPr>
      </p:pic>
    </p:spTree>
    <p:extLst>
      <p:ext uri="{BB962C8B-B14F-4D97-AF65-F5344CB8AC3E}">
        <p14:creationId xmlns:p14="http://schemas.microsoft.com/office/powerpoint/2010/main" val="543110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D545-C417-48EA-9543-078BF8EB641C}"/>
              </a:ext>
            </a:extLst>
          </p:cNvPr>
          <p:cNvSpPr>
            <a:spLocks noGrp="1"/>
          </p:cNvSpPr>
          <p:nvPr>
            <p:ph type="title"/>
          </p:nvPr>
        </p:nvSpPr>
        <p:spPr>
          <a:xfrm>
            <a:off x="0" y="2143593"/>
            <a:ext cx="6205928" cy="3087974"/>
          </a:xfrm>
        </p:spPr>
        <p:txBody>
          <a:bodyPr/>
          <a:lstStyle/>
          <a:p>
            <a:pPr algn="ctr"/>
            <a:r>
              <a:rPr lang="en-US" dirty="0"/>
              <a:t>Summary</a:t>
            </a:r>
          </a:p>
        </p:txBody>
      </p:sp>
      <p:sp>
        <p:nvSpPr>
          <p:cNvPr id="3" name="Slide Number Placeholder 2">
            <a:extLst>
              <a:ext uri="{FF2B5EF4-FFF2-40B4-BE49-F238E27FC236}">
                <a16:creationId xmlns:a16="http://schemas.microsoft.com/office/drawing/2014/main" id="{4D492004-FF5A-486F-BD35-52AACB74C659}"/>
              </a:ext>
            </a:extLst>
          </p:cNvPr>
          <p:cNvSpPr>
            <a:spLocks noGrp="1"/>
          </p:cNvSpPr>
          <p:nvPr>
            <p:ph type="sldNum" sz="quarter" idx="10"/>
          </p:nvPr>
        </p:nvSpPr>
        <p:spPr/>
        <p:txBody>
          <a:bodyPr/>
          <a:lstStyle/>
          <a:p>
            <a:fld id="{D495E168-DA5E-4888-8D8A-92B118324C14}" type="slidenum">
              <a:rPr lang="en-US" smtClean="0"/>
              <a:pPr/>
              <a:t>32</a:t>
            </a:fld>
            <a:endParaRPr lang="en-US" dirty="0"/>
          </a:p>
        </p:txBody>
      </p:sp>
    </p:spTree>
    <p:extLst>
      <p:ext uri="{BB962C8B-B14F-4D97-AF65-F5344CB8AC3E}">
        <p14:creationId xmlns:p14="http://schemas.microsoft.com/office/powerpoint/2010/main" val="3956672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a:t>References</a:t>
            </a:r>
          </a:p>
        </p:txBody>
      </p:sp>
      <p:sp>
        <p:nvSpPr>
          <p:cNvPr id="3" name="Slide Number Placeholder 2">
            <a:extLst>
              <a:ext uri="{FF2B5EF4-FFF2-40B4-BE49-F238E27FC236}">
                <a16:creationId xmlns:a16="http://schemas.microsoft.com/office/drawing/2014/main" id="{D2702AE2-358E-4E9A-AF91-90EFED7991A0}"/>
              </a:ext>
            </a:extLst>
          </p:cNvPr>
          <p:cNvSpPr>
            <a:spLocks noGrp="1"/>
          </p:cNvSpPr>
          <p:nvPr>
            <p:ph type="sldNum" sz="quarter" idx="10"/>
          </p:nvPr>
        </p:nvSpPr>
        <p:spPr/>
        <p:txBody>
          <a:bodyPr/>
          <a:lstStyle/>
          <a:p>
            <a:fld id="{D495E168-DA5E-4888-8D8A-92B118324C14}" type="slidenum">
              <a:rPr lang="en-US" smtClean="0"/>
              <a:pPr/>
              <a:t>33</a:t>
            </a:fld>
            <a:endParaRPr lang="en-US" dirty="0"/>
          </a:p>
        </p:txBody>
      </p:sp>
      <p:sp>
        <p:nvSpPr>
          <p:cNvPr id="9" name="Text Placeholder 4">
            <a:extLst>
              <a:ext uri="{FF2B5EF4-FFF2-40B4-BE49-F238E27FC236}">
                <a16:creationId xmlns:a16="http://schemas.microsoft.com/office/drawing/2014/main" id="{4436D8AA-AD14-4BA2-BBD3-4CB6FF155D6D}"/>
              </a:ext>
            </a:extLst>
          </p:cNvPr>
          <p:cNvSpPr txBox="1">
            <a:spLocks/>
          </p:cNvSpPr>
          <p:nvPr/>
        </p:nvSpPr>
        <p:spPr>
          <a:xfrm>
            <a:off x="839788" y="2177592"/>
            <a:ext cx="9835832" cy="3691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07000"/>
              </a:lnSpc>
              <a:spcBef>
                <a:spcPts val="0"/>
              </a:spcBef>
              <a:spcAft>
                <a:spcPts val="800"/>
              </a:spcAft>
            </a:pPr>
            <a:r>
              <a:rPr lang="en-US"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https://penntwp.org/about/</a:t>
            </a:r>
            <a:endParaRPr lang="en-US"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https://www.bestplaces.net/city/pennsylvania/penn_township_(westmoreland_cnty)</a:t>
            </a:r>
            <a:endParaRPr lang="en-US"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u="sng" dirty="0">
                <a:solidFill>
                  <a:schemeClr val="bg1"/>
                </a:solidFill>
                <a:effectLst/>
                <a:latin typeface="Times New Roman" panose="02020603050405020304" pitchFamily="18" charset="0"/>
                <a:ea typeface="Calibri" panose="020F0502020204030204" pitchFamily="34" charset="0"/>
                <a:hlinkClick r:id="rId4">
                  <a:extLst>
                    <a:ext uri="{A12FA001-AC4F-418D-AE19-62706E023703}">
                      <ahyp:hlinkClr xmlns:ahyp="http://schemas.microsoft.com/office/drawing/2018/hyperlinkcolor" val="tx"/>
                    </a:ext>
                  </a:extLst>
                </a:hlinkClick>
              </a:rPr>
              <a:t>www.census.gov</a:t>
            </a:r>
            <a:endParaRPr lang="en-US" sz="1800" u="sng"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https://statisticalatlas.com/county-subdivision/Pennsylvania/Westmoreland-County/Penn-Township/Employment-Status</a:t>
            </a:r>
            <a:endParaRPr lang="en-US"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https://pittsburgh.cbslocal.com/2020/02/12/study-two-western-pa-communities-ranked-safest-in-the-state/#:~:text=Westmoreland%20County%27s%20Penn%20Township%20is,nonexistent%E2%80%9D%20level%20of%20property%20crime</a:t>
            </a:r>
            <a:endParaRPr lang="en-US" sz="1800" u="sng"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582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B381BA-F1D7-483F-B759-9C3451355503}"/>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309279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C11A51-7D2D-4174-BCFA-73F04801525D}"/>
              </a:ext>
            </a:extLst>
          </p:cNvPr>
          <p:cNvSpPr/>
          <p:nvPr/>
        </p:nvSpPr>
        <p:spPr>
          <a:xfrm>
            <a:off x="5744390" y="234831"/>
            <a:ext cx="5135564" cy="3650818"/>
          </a:xfrm>
          <a:prstGeom prst="rect">
            <a:avLst/>
          </a:prstGeom>
          <a:solidFill>
            <a:schemeClr val="accent2">
              <a:lumMod val="40000"/>
              <a:lumOff val="60000"/>
            </a:scheme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id="{F48B51AE-252F-4958-A1E9-67C57179FF35}"/>
              </a:ext>
            </a:extLst>
          </p:cNvPr>
          <p:cNvSpPr>
            <a:spLocks noGrp="1"/>
          </p:cNvSpPr>
          <p:nvPr>
            <p:ph type="title"/>
          </p:nvPr>
        </p:nvSpPr>
        <p:spPr/>
        <p:txBody>
          <a:bodyPr/>
          <a:lstStyle/>
          <a:p>
            <a:r>
              <a:rPr lang="en-US" dirty="0"/>
              <a:t>Decision Point</a:t>
            </a:r>
          </a:p>
        </p:txBody>
      </p:sp>
      <p:sp>
        <p:nvSpPr>
          <p:cNvPr id="5" name="Text Placeholder 4">
            <a:extLst>
              <a:ext uri="{FF2B5EF4-FFF2-40B4-BE49-F238E27FC236}">
                <a16:creationId xmlns:a16="http://schemas.microsoft.com/office/drawing/2014/main" id="{235F389B-861B-485A-AD81-A9172882D97D}"/>
              </a:ext>
            </a:extLst>
          </p:cNvPr>
          <p:cNvSpPr>
            <a:spLocks noGrp="1"/>
          </p:cNvSpPr>
          <p:nvPr>
            <p:ph type="body" sz="quarter" idx="13"/>
          </p:nvPr>
        </p:nvSpPr>
        <p:spPr/>
        <p:txBody>
          <a:bodyPr>
            <a:normAutofit/>
          </a:bodyPr>
          <a:lstStyle/>
          <a:p>
            <a:r>
              <a:rPr lang="en-US" dirty="0"/>
              <a:t>Should the township update the municipal park?</a:t>
            </a:r>
          </a:p>
        </p:txBody>
      </p:sp>
      <p:sp>
        <p:nvSpPr>
          <p:cNvPr id="6" name="Text Placeholder 5">
            <a:extLst>
              <a:ext uri="{FF2B5EF4-FFF2-40B4-BE49-F238E27FC236}">
                <a16:creationId xmlns:a16="http://schemas.microsoft.com/office/drawing/2014/main" id="{A1FE0C33-CECE-4322-A29C-AEA87CDB13E3}"/>
              </a:ext>
            </a:extLst>
          </p:cNvPr>
          <p:cNvSpPr>
            <a:spLocks noGrp="1"/>
          </p:cNvSpPr>
          <p:nvPr>
            <p:ph type="body" sz="quarter" idx="15"/>
          </p:nvPr>
        </p:nvSpPr>
        <p:spPr>
          <a:xfrm>
            <a:off x="5821279" y="332504"/>
            <a:ext cx="4707842" cy="4337995"/>
          </a:xfrm>
        </p:spPr>
        <p:txBody>
          <a:bodyPr>
            <a:normAutofit/>
          </a:bodyPr>
          <a:lstStyle/>
          <a:p>
            <a:r>
              <a:rPr lang="en-US" sz="1800" b="1" dirty="0">
                <a:solidFill>
                  <a:schemeClr val="tx1"/>
                </a:solidFill>
                <a:latin typeface="Calibri" panose="020F0502020204030204" pitchFamily="34" charset="0"/>
                <a:cs typeface="Calibri" panose="020F0502020204030204" pitchFamily="34" charset="0"/>
              </a:rPr>
              <a:t>Perspective: Township Officials</a:t>
            </a:r>
          </a:p>
          <a:p>
            <a:r>
              <a:rPr lang="en-US" sz="1800" b="1" dirty="0">
                <a:solidFill>
                  <a:schemeClr val="tx1"/>
                </a:solidFill>
                <a:latin typeface="Calibri" panose="020F0502020204030204" pitchFamily="34" charset="0"/>
                <a:cs typeface="Calibri" panose="020F0502020204030204" pitchFamily="34" charset="0"/>
              </a:rPr>
              <a:t>Alternatives:</a:t>
            </a:r>
          </a:p>
          <a:p>
            <a:pPr lvl="1"/>
            <a:r>
              <a:rPr lang="en-US" dirty="0">
                <a:solidFill>
                  <a:schemeClr val="tx1"/>
                </a:solidFill>
              </a:rPr>
              <a:t>Upgrade the park with their initial proposed changes.</a:t>
            </a:r>
          </a:p>
          <a:p>
            <a:pPr lvl="2"/>
            <a:r>
              <a:rPr lang="en-US" dirty="0">
                <a:solidFill>
                  <a:schemeClr val="tx1"/>
                </a:solidFill>
              </a:rPr>
              <a:t>Amphitheater, wedding gazebo</a:t>
            </a:r>
          </a:p>
          <a:p>
            <a:pPr lvl="1"/>
            <a:r>
              <a:rPr lang="en-US" dirty="0">
                <a:solidFill>
                  <a:schemeClr val="tx1"/>
                </a:solidFill>
              </a:rPr>
              <a:t>Upgrade the park, but with only non-invasive upgrades</a:t>
            </a:r>
          </a:p>
          <a:p>
            <a:pPr lvl="2"/>
            <a:r>
              <a:rPr lang="en-US" dirty="0">
                <a:solidFill>
                  <a:schemeClr val="tx1"/>
                </a:solidFill>
              </a:rPr>
              <a:t>Paved trails, exercise stations</a:t>
            </a:r>
          </a:p>
          <a:p>
            <a:pPr lvl="1"/>
            <a:r>
              <a:rPr lang="en-US" dirty="0">
                <a:solidFill>
                  <a:schemeClr val="tx1"/>
                </a:solidFill>
              </a:rPr>
              <a:t>Not upgrade the park at all</a:t>
            </a:r>
          </a:p>
          <a:p>
            <a:pPr lvl="2"/>
            <a:r>
              <a:rPr lang="en-US" dirty="0">
                <a:solidFill>
                  <a:schemeClr val="tx1"/>
                </a:solidFill>
              </a:rPr>
              <a:t>Maintain status quo</a:t>
            </a:r>
          </a:p>
          <a:p>
            <a:endParaRPr lang="en-US" dirty="0"/>
          </a:p>
        </p:txBody>
      </p:sp>
      <p:sp>
        <p:nvSpPr>
          <p:cNvPr id="3" name="Slide Number Placeholder 2">
            <a:extLst>
              <a:ext uri="{FF2B5EF4-FFF2-40B4-BE49-F238E27FC236}">
                <a16:creationId xmlns:a16="http://schemas.microsoft.com/office/drawing/2014/main" id="{077CBD36-E928-427F-BCF4-3FF2B77D4C0D}"/>
              </a:ext>
            </a:extLst>
          </p:cNvPr>
          <p:cNvSpPr>
            <a:spLocks noGrp="1"/>
          </p:cNvSpPr>
          <p:nvPr>
            <p:ph type="sldNum" sz="quarter" idx="10"/>
          </p:nvPr>
        </p:nvSpPr>
        <p:spPr/>
        <p:txBody>
          <a:bodyPr/>
          <a:lstStyle/>
          <a:p>
            <a:fld id="{D495E168-DA5E-4888-8D8A-92B118324C14}" type="slidenum">
              <a:rPr lang="en-US" smtClean="0"/>
              <a:pPr/>
              <a:t>4</a:t>
            </a:fld>
            <a:endParaRPr lang="en-US" dirty="0"/>
          </a:p>
        </p:txBody>
      </p:sp>
      <p:graphicFrame>
        <p:nvGraphicFramePr>
          <p:cNvPr id="9" name="Diagram 8">
            <a:extLst>
              <a:ext uri="{FF2B5EF4-FFF2-40B4-BE49-F238E27FC236}">
                <a16:creationId xmlns:a16="http://schemas.microsoft.com/office/drawing/2014/main" id="{F8AD56E1-BFAC-4D85-819A-47F7C454F049}"/>
              </a:ext>
            </a:extLst>
          </p:cNvPr>
          <p:cNvGraphicFramePr/>
          <p:nvPr>
            <p:extLst>
              <p:ext uri="{D42A27DB-BD31-4B8C-83A1-F6EECF244321}">
                <p14:modId xmlns:p14="http://schemas.microsoft.com/office/powerpoint/2010/main" val="417395257"/>
              </p:ext>
            </p:extLst>
          </p:nvPr>
        </p:nvGraphicFramePr>
        <p:xfrm>
          <a:off x="5080210" y="2714318"/>
          <a:ext cx="6189980" cy="4535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658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p:txBody>
          <a:bodyPr/>
          <a:lstStyle/>
          <a:p>
            <a:r>
              <a:rPr lang="en-US" dirty="0"/>
              <a:t>Strategic Criterion</a:t>
            </a:r>
          </a:p>
        </p:txBody>
      </p:sp>
      <p:sp>
        <p:nvSpPr>
          <p:cNvPr id="5" name="Text Placeholder 4">
            <a:extLst>
              <a:ext uri="{FF2B5EF4-FFF2-40B4-BE49-F238E27FC236}">
                <a16:creationId xmlns:a16="http://schemas.microsoft.com/office/drawing/2014/main" id="{D630E50A-AB9F-4122-B5E0-DE40C6E48307}"/>
              </a:ext>
            </a:extLst>
          </p:cNvPr>
          <p:cNvSpPr>
            <a:spLocks noGrp="1"/>
          </p:cNvSpPr>
          <p:nvPr>
            <p:ph type="body" sz="quarter" idx="16"/>
          </p:nvPr>
        </p:nvSpPr>
        <p:spPr/>
        <p:txBody>
          <a:bodyPr/>
          <a:lstStyle/>
          <a:p>
            <a:r>
              <a:rPr lang="en-US" dirty="0"/>
              <a:t>Community Development, Neighborhoods, Township Impact, Political Impact, Security</a:t>
            </a:r>
          </a:p>
        </p:txBody>
      </p:sp>
      <p:sp>
        <p:nvSpPr>
          <p:cNvPr id="4" name="Text Placeholder 3">
            <a:extLst>
              <a:ext uri="{FF2B5EF4-FFF2-40B4-BE49-F238E27FC236}">
                <a16:creationId xmlns:a16="http://schemas.microsoft.com/office/drawing/2014/main" id="{D3BFCB07-6C49-4FD9-A60E-365443B88FE2}"/>
              </a:ext>
            </a:extLst>
          </p:cNvPr>
          <p:cNvSpPr>
            <a:spLocks noGrp="1"/>
          </p:cNvSpPr>
          <p:nvPr>
            <p:ph type="body" idx="1"/>
          </p:nvPr>
        </p:nvSpPr>
        <p:spPr/>
        <p:txBody>
          <a:bodyPr/>
          <a:lstStyle/>
          <a:p>
            <a:r>
              <a:rPr lang="en-US" sz="2800" dirty="0"/>
              <a:t>Community Development</a:t>
            </a:r>
          </a:p>
        </p:txBody>
      </p:sp>
      <p:sp>
        <p:nvSpPr>
          <p:cNvPr id="7" name="Text Placeholder 6">
            <a:extLst>
              <a:ext uri="{FF2B5EF4-FFF2-40B4-BE49-F238E27FC236}">
                <a16:creationId xmlns:a16="http://schemas.microsoft.com/office/drawing/2014/main" id="{3FC3CF09-BAFF-4590-A12C-E378DFF1DA5E}"/>
              </a:ext>
            </a:extLst>
          </p:cNvPr>
          <p:cNvSpPr>
            <a:spLocks noGrp="1"/>
          </p:cNvSpPr>
          <p:nvPr>
            <p:ph type="body" sz="quarter" idx="20"/>
          </p:nvPr>
        </p:nvSpPr>
        <p:spPr>
          <a:xfrm>
            <a:off x="1159649" y="3251749"/>
            <a:ext cx="4365625" cy="629106"/>
          </a:xfrm>
        </p:spPr>
        <p:txBody>
          <a:bodyPr>
            <a:normAutofit fontScale="92500" lnSpcReduction="20000"/>
          </a:bodyPr>
          <a:lstStyle/>
          <a:p>
            <a:r>
              <a:rPr lang="en-US" dirty="0"/>
              <a:t>How changes will contribute to current community and make it better (affects residents: make them healthier, etc.)</a:t>
            </a:r>
          </a:p>
          <a:p>
            <a:endParaRPr lang="en-US" dirty="0"/>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5</a:t>
            </a:fld>
            <a:endParaRPr lang="en-US" dirty="0"/>
          </a:p>
        </p:txBody>
      </p:sp>
      <p:sp>
        <p:nvSpPr>
          <p:cNvPr id="10" name="Text Placeholder 3">
            <a:extLst>
              <a:ext uri="{FF2B5EF4-FFF2-40B4-BE49-F238E27FC236}">
                <a16:creationId xmlns:a16="http://schemas.microsoft.com/office/drawing/2014/main" id="{90541489-FBA5-47D7-AFE6-23E560FC2DCF}"/>
              </a:ext>
            </a:extLst>
          </p:cNvPr>
          <p:cNvSpPr txBox="1">
            <a:spLocks/>
          </p:cNvSpPr>
          <p:nvPr/>
        </p:nvSpPr>
        <p:spPr>
          <a:xfrm>
            <a:off x="1159649" y="3940040"/>
            <a:ext cx="4183650" cy="454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000" b="0" kern="120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t>Neighborhoods</a:t>
            </a:r>
          </a:p>
        </p:txBody>
      </p:sp>
      <p:sp>
        <p:nvSpPr>
          <p:cNvPr id="11" name="Text Placeholder 6">
            <a:extLst>
              <a:ext uri="{FF2B5EF4-FFF2-40B4-BE49-F238E27FC236}">
                <a16:creationId xmlns:a16="http://schemas.microsoft.com/office/drawing/2014/main" id="{9712B33E-F06E-4B89-ADFA-8E8A49B5CE46}"/>
              </a:ext>
            </a:extLst>
          </p:cNvPr>
          <p:cNvSpPr txBox="1">
            <a:spLocks/>
          </p:cNvSpPr>
          <p:nvPr/>
        </p:nvSpPr>
        <p:spPr>
          <a:xfrm>
            <a:off x="1159649" y="4406819"/>
            <a:ext cx="4365625" cy="629106"/>
          </a:xfrm>
          <a:prstGeom prst="rect">
            <a:avLst/>
          </a:prstGeom>
        </p:spPr>
        <p:txBody>
          <a:bodyPr vert="horz" lIns="91440" tIns="45720" rIns="91440" bIns="45720" rtlCol="0">
            <a:normAutofit/>
          </a:bodyPr>
          <a:lstStyle>
            <a:lvl1pPr marL="180000" indent="-180000" algn="l" defTabSz="914400" rtl="0" eaLnBrk="1" latinLnBrk="0" hangingPunct="1">
              <a:lnSpc>
                <a:spcPct val="90000"/>
              </a:lnSpc>
              <a:spcBef>
                <a:spcPts val="600"/>
              </a:spcBef>
              <a:buClr>
                <a:schemeClr val="bg2"/>
              </a:buClr>
              <a:buFont typeface="Arial" panose="020B0604020202020204" pitchFamily="34" charset="0"/>
              <a:buChar char="•"/>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Changes may have ripple effects on surrounding areas (neighboring areas)</a:t>
            </a:r>
          </a:p>
          <a:p>
            <a:endParaRPr lang="en-US" dirty="0"/>
          </a:p>
        </p:txBody>
      </p:sp>
      <p:sp>
        <p:nvSpPr>
          <p:cNvPr id="13" name="Text Placeholder 3">
            <a:extLst>
              <a:ext uri="{FF2B5EF4-FFF2-40B4-BE49-F238E27FC236}">
                <a16:creationId xmlns:a16="http://schemas.microsoft.com/office/drawing/2014/main" id="{26F11396-1252-4FD0-B917-045F0C0E9F11}"/>
              </a:ext>
            </a:extLst>
          </p:cNvPr>
          <p:cNvSpPr txBox="1">
            <a:spLocks/>
          </p:cNvSpPr>
          <p:nvPr/>
        </p:nvSpPr>
        <p:spPr>
          <a:xfrm>
            <a:off x="1159649" y="5008225"/>
            <a:ext cx="4183650" cy="454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000" b="0" kern="120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t>Township Impact</a:t>
            </a:r>
          </a:p>
        </p:txBody>
      </p:sp>
      <p:sp>
        <p:nvSpPr>
          <p:cNvPr id="15" name="Text Placeholder 6">
            <a:extLst>
              <a:ext uri="{FF2B5EF4-FFF2-40B4-BE49-F238E27FC236}">
                <a16:creationId xmlns:a16="http://schemas.microsoft.com/office/drawing/2014/main" id="{61AF80FB-19E6-4B0D-84ED-2074CD927669}"/>
              </a:ext>
            </a:extLst>
          </p:cNvPr>
          <p:cNvSpPr txBox="1">
            <a:spLocks/>
          </p:cNvSpPr>
          <p:nvPr/>
        </p:nvSpPr>
        <p:spPr>
          <a:xfrm>
            <a:off x="1159648" y="5489378"/>
            <a:ext cx="4365625" cy="629106"/>
          </a:xfrm>
          <a:prstGeom prst="rect">
            <a:avLst/>
          </a:prstGeom>
        </p:spPr>
        <p:txBody>
          <a:bodyPr vert="horz" lIns="91440" tIns="45720" rIns="91440" bIns="45720" rtlCol="0">
            <a:normAutofit/>
          </a:bodyPr>
          <a:lstStyle>
            <a:lvl1pPr marL="180000" indent="-180000" algn="l" defTabSz="914400" rtl="0" eaLnBrk="1" latinLnBrk="0" hangingPunct="1">
              <a:lnSpc>
                <a:spcPct val="90000"/>
              </a:lnSpc>
              <a:spcBef>
                <a:spcPts val="600"/>
              </a:spcBef>
              <a:buClr>
                <a:schemeClr val="bg2"/>
              </a:buClr>
              <a:buFont typeface="Arial" panose="020B0604020202020204" pitchFamily="34" charset="0"/>
              <a:buChar char="•"/>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Effects on stores and any increased traffic.</a:t>
            </a:r>
          </a:p>
          <a:p>
            <a:endParaRPr lang="en-US" dirty="0"/>
          </a:p>
        </p:txBody>
      </p:sp>
      <p:sp>
        <p:nvSpPr>
          <p:cNvPr id="20" name="Text Placeholder 3">
            <a:extLst>
              <a:ext uri="{FF2B5EF4-FFF2-40B4-BE49-F238E27FC236}">
                <a16:creationId xmlns:a16="http://schemas.microsoft.com/office/drawing/2014/main" id="{4BAB821F-93C0-4415-8708-2A9F2D988892}"/>
              </a:ext>
            </a:extLst>
          </p:cNvPr>
          <p:cNvSpPr txBox="1">
            <a:spLocks/>
          </p:cNvSpPr>
          <p:nvPr/>
        </p:nvSpPr>
        <p:spPr>
          <a:xfrm>
            <a:off x="5821279" y="2797396"/>
            <a:ext cx="4183650" cy="454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000" b="0" kern="120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t>Political Impact</a:t>
            </a:r>
          </a:p>
        </p:txBody>
      </p:sp>
      <p:sp>
        <p:nvSpPr>
          <p:cNvPr id="21" name="Text Placeholder 6">
            <a:extLst>
              <a:ext uri="{FF2B5EF4-FFF2-40B4-BE49-F238E27FC236}">
                <a16:creationId xmlns:a16="http://schemas.microsoft.com/office/drawing/2014/main" id="{7CB9D563-C7BA-470C-BA6E-A95BCA2A6F15}"/>
              </a:ext>
            </a:extLst>
          </p:cNvPr>
          <p:cNvSpPr txBox="1">
            <a:spLocks/>
          </p:cNvSpPr>
          <p:nvPr/>
        </p:nvSpPr>
        <p:spPr>
          <a:xfrm>
            <a:off x="5730291" y="3310934"/>
            <a:ext cx="4365625" cy="629106"/>
          </a:xfrm>
          <a:prstGeom prst="rect">
            <a:avLst/>
          </a:prstGeom>
        </p:spPr>
        <p:txBody>
          <a:bodyPr vert="horz" lIns="91440" tIns="45720" rIns="91440" bIns="45720" rtlCol="0">
            <a:normAutofit/>
          </a:bodyPr>
          <a:lstStyle>
            <a:lvl1pPr marL="180000" indent="-180000" algn="l" defTabSz="914400" rtl="0" eaLnBrk="1" latinLnBrk="0" hangingPunct="1">
              <a:lnSpc>
                <a:spcPct val="90000"/>
              </a:lnSpc>
              <a:spcBef>
                <a:spcPts val="600"/>
              </a:spcBef>
              <a:buClr>
                <a:schemeClr val="bg2"/>
              </a:buClr>
              <a:buFont typeface="Arial" panose="020B0604020202020204" pitchFamily="34" charset="0"/>
              <a:buChar char="•"/>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How will upgrades affect a candidate’s political campaign platform.</a:t>
            </a:r>
          </a:p>
          <a:p>
            <a:endParaRPr lang="en-US" dirty="0"/>
          </a:p>
        </p:txBody>
      </p:sp>
      <p:sp>
        <p:nvSpPr>
          <p:cNvPr id="23" name="Text Placeholder 3">
            <a:extLst>
              <a:ext uri="{FF2B5EF4-FFF2-40B4-BE49-F238E27FC236}">
                <a16:creationId xmlns:a16="http://schemas.microsoft.com/office/drawing/2014/main" id="{51CD3F1B-6E2C-4414-B262-00D074568F6B}"/>
              </a:ext>
            </a:extLst>
          </p:cNvPr>
          <p:cNvSpPr txBox="1">
            <a:spLocks/>
          </p:cNvSpPr>
          <p:nvPr/>
        </p:nvSpPr>
        <p:spPr>
          <a:xfrm>
            <a:off x="5912266" y="4041994"/>
            <a:ext cx="4183650" cy="454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000" b="0" kern="120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t>Security </a:t>
            </a:r>
          </a:p>
        </p:txBody>
      </p:sp>
      <p:sp>
        <p:nvSpPr>
          <p:cNvPr id="25" name="Text Placeholder 6">
            <a:extLst>
              <a:ext uri="{FF2B5EF4-FFF2-40B4-BE49-F238E27FC236}">
                <a16:creationId xmlns:a16="http://schemas.microsoft.com/office/drawing/2014/main" id="{66776B7B-F83E-4A84-972F-5DB132CEEA7D}"/>
              </a:ext>
            </a:extLst>
          </p:cNvPr>
          <p:cNvSpPr txBox="1">
            <a:spLocks/>
          </p:cNvSpPr>
          <p:nvPr/>
        </p:nvSpPr>
        <p:spPr>
          <a:xfrm>
            <a:off x="5821278" y="4472071"/>
            <a:ext cx="4365625" cy="958121"/>
          </a:xfrm>
          <a:prstGeom prst="rect">
            <a:avLst/>
          </a:prstGeom>
        </p:spPr>
        <p:txBody>
          <a:bodyPr vert="horz" lIns="91440" tIns="45720" rIns="91440" bIns="45720" rtlCol="0">
            <a:normAutofit/>
          </a:bodyPr>
          <a:lstStyle>
            <a:lvl1pPr marL="180000" indent="-180000" algn="l" defTabSz="914400" rtl="0" eaLnBrk="1" latinLnBrk="0" hangingPunct="1">
              <a:lnSpc>
                <a:spcPct val="90000"/>
              </a:lnSpc>
              <a:spcBef>
                <a:spcPts val="600"/>
              </a:spcBef>
              <a:buClr>
                <a:schemeClr val="bg2"/>
              </a:buClr>
              <a:buFont typeface="Arial" panose="020B0604020202020204" pitchFamily="34" charset="0"/>
              <a:buChar char="•"/>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Will additions bring in additional outside visitors and lead to the need to additional police presence?</a:t>
            </a:r>
          </a:p>
          <a:p>
            <a:endParaRPr lang="en-US" dirty="0"/>
          </a:p>
        </p:txBody>
      </p:sp>
    </p:spTree>
    <p:extLst>
      <p:ext uri="{BB962C8B-B14F-4D97-AF65-F5344CB8AC3E}">
        <p14:creationId xmlns:p14="http://schemas.microsoft.com/office/powerpoint/2010/main" val="18768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674264-BCEC-4B65-BCCB-84112D3EC354}"/>
              </a:ext>
            </a:extLst>
          </p:cNvPr>
          <p:cNvSpPr>
            <a:spLocks noGrp="1"/>
          </p:cNvSpPr>
          <p:nvPr>
            <p:ph type="title"/>
          </p:nvPr>
        </p:nvSpPr>
        <p:spPr/>
        <p:txBody>
          <a:bodyPr/>
          <a:lstStyle/>
          <a:p>
            <a:r>
              <a:rPr lang="en-US" dirty="0"/>
              <a:t>Control Criteria</a:t>
            </a:r>
          </a:p>
        </p:txBody>
      </p:sp>
      <p:sp>
        <p:nvSpPr>
          <p:cNvPr id="4" name="Text Placeholder 3">
            <a:extLst>
              <a:ext uri="{FF2B5EF4-FFF2-40B4-BE49-F238E27FC236}">
                <a16:creationId xmlns:a16="http://schemas.microsoft.com/office/drawing/2014/main" id="{BE02D267-7BE2-4596-B469-BB4DC32CC0DB}"/>
              </a:ext>
            </a:extLst>
          </p:cNvPr>
          <p:cNvSpPr>
            <a:spLocks noGrp="1"/>
          </p:cNvSpPr>
          <p:nvPr>
            <p:ph type="body" sz="quarter" idx="16"/>
          </p:nvPr>
        </p:nvSpPr>
        <p:spPr/>
        <p:txBody>
          <a:bodyPr/>
          <a:lstStyle/>
          <a:p>
            <a:pPr marL="342900" indent="-342900">
              <a:buFontTx/>
              <a:buChar char="-"/>
            </a:pPr>
            <a:r>
              <a:rPr lang="en-US" dirty="0"/>
              <a:t>Benefits</a:t>
            </a:r>
          </a:p>
          <a:p>
            <a:pPr marL="342900" indent="-342900">
              <a:buFontTx/>
              <a:buChar char="-"/>
            </a:pPr>
            <a:r>
              <a:rPr lang="en-US" dirty="0"/>
              <a:t>Opportunities</a:t>
            </a:r>
          </a:p>
          <a:p>
            <a:pPr marL="342900" indent="-342900">
              <a:buFontTx/>
              <a:buChar char="-"/>
            </a:pPr>
            <a:r>
              <a:rPr lang="en-US" dirty="0"/>
              <a:t>Costs</a:t>
            </a:r>
          </a:p>
          <a:p>
            <a:pPr marL="342900" indent="-342900">
              <a:buFontTx/>
              <a:buChar char="-"/>
            </a:pPr>
            <a:r>
              <a:rPr lang="en-US" dirty="0"/>
              <a:t>Risks</a:t>
            </a:r>
          </a:p>
        </p:txBody>
      </p:sp>
      <p:graphicFrame>
        <p:nvGraphicFramePr>
          <p:cNvPr id="9" name="Chart Placeholder 8" descr="Chart">
            <a:extLst>
              <a:ext uri="{FF2B5EF4-FFF2-40B4-BE49-F238E27FC236}">
                <a16:creationId xmlns:a16="http://schemas.microsoft.com/office/drawing/2014/main" id="{25AF9D8E-348F-4D20-A3D5-4634B274F97D}"/>
              </a:ext>
            </a:extLst>
          </p:cNvPr>
          <p:cNvGraphicFramePr>
            <a:graphicFrameLocks noGrp="1"/>
          </p:cNvGraphicFramePr>
          <p:nvPr>
            <p:ph type="chart" sz="quarter" idx="32"/>
            <p:extLst>
              <p:ext uri="{D42A27DB-BD31-4B8C-83A1-F6EECF244321}">
                <p14:modId xmlns:p14="http://schemas.microsoft.com/office/powerpoint/2010/main" val="222303241"/>
              </p:ext>
            </p:extLst>
          </p:nvPr>
        </p:nvGraphicFramePr>
        <p:xfrm>
          <a:off x="5821279" y="1218634"/>
          <a:ext cx="6204394" cy="4560253"/>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11DBE06A-2C8A-44FA-9318-4BF6A8C3FFB2}"/>
              </a:ext>
            </a:extLst>
          </p:cNvPr>
          <p:cNvSpPr>
            <a:spLocks noGrp="1"/>
          </p:cNvSpPr>
          <p:nvPr>
            <p:ph type="sldNum" sz="quarter" idx="10"/>
          </p:nvPr>
        </p:nvSpPr>
        <p:spPr/>
        <p:txBody>
          <a:bodyPr/>
          <a:lstStyle/>
          <a:p>
            <a:fld id="{D495E168-DA5E-4888-8D8A-92B118324C14}" type="slidenum">
              <a:rPr lang="en-US" smtClean="0"/>
              <a:pPr/>
              <a:t>6</a:t>
            </a:fld>
            <a:endParaRPr lang="en-US" dirty="0"/>
          </a:p>
        </p:txBody>
      </p:sp>
    </p:spTree>
    <p:extLst>
      <p:ext uri="{BB962C8B-B14F-4D97-AF65-F5344CB8AC3E}">
        <p14:creationId xmlns:p14="http://schemas.microsoft.com/office/powerpoint/2010/main" val="612177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A5CE3-2115-4267-9A88-04013EE991C3}"/>
              </a:ext>
            </a:extLst>
          </p:cNvPr>
          <p:cNvSpPr>
            <a:spLocks noGrp="1"/>
          </p:cNvSpPr>
          <p:nvPr>
            <p:ph type="sldNum" sz="quarter" idx="10"/>
          </p:nvPr>
        </p:nvSpPr>
        <p:spPr>
          <a:xfrm>
            <a:off x="5821279" y="6118484"/>
            <a:ext cx="549442" cy="365125"/>
          </a:xfrm>
        </p:spPr>
        <p:txBody>
          <a:bodyPr anchor="ctr">
            <a:normAutofit/>
          </a:bodyPr>
          <a:lstStyle/>
          <a:p>
            <a:pPr>
              <a:spcAft>
                <a:spcPts val="600"/>
              </a:spcAft>
            </a:pPr>
            <a:fld id="{D495E168-DA5E-4888-8D8A-92B118324C14}" type="slidenum">
              <a:rPr lang="en-US" smtClean="0"/>
              <a:pPr>
                <a:spcAft>
                  <a:spcPts val="600"/>
                </a:spcAft>
              </a:pPr>
              <a:t>7</a:t>
            </a:fld>
            <a:endParaRPr lang="en-US"/>
          </a:p>
        </p:txBody>
      </p:sp>
      <p:sp>
        <p:nvSpPr>
          <p:cNvPr id="5" name="Title 4">
            <a:extLst>
              <a:ext uri="{FF2B5EF4-FFF2-40B4-BE49-F238E27FC236}">
                <a16:creationId xmlns:a16="http://schemas.microsoft.com/office/drawing/2014/main" id="{9324568C-56E6-4923-BD06-A73B18394849}"/>
              </a:ext>
            </a:extLst>
          </p:cNvPr>
          <p:cNvSpPr>
            <a:spLocks noGrp="1"/>
          </p:cNvSpPr>
          <p:nvPr>
            <p:ph type="title"/>
          </p:nvPr>
        </p:nvSpPr>
        <p:spPr>
          <a:xfrm>
            <a:off x="838200" y="365125"/>
            <a:ext cx="10515600" cy="1325563"/>
          </a:xfrm>
        </p:spPr>
        <p:txBody>
          <a:bodyPr anchor="ctr">
            <a:normAutofit/>
          </a:bodyPr>
          <a:lstStyle/>
          <a:p>
            <a:r>
              <a:rPr lang="en-US" dirty="0"/>
              <a:t>Benefits</a:t>
            </a:r>
          </a:p>
        </p:txBody>
      </p:sp>
      <p:sp>
        <p:nvSpPr>
          <p:cNvPr id="4" name="Text Placeholder 3">
            <a:extLst>
              <a:ext uri="{FF2B5EF4-FFF2-40B4-BE49-F238E27FC236}">
                <a16:creationId xmlns:a16="http://schemas.microsoft.com/office/drawing/2014/main" id="{0D25F46D-4480-4519-95A2-222F0385239E}"/>
              </a:ext>
            </a:extLst>
          </p:cNvPr>
          <p:cNvSpPr>
            <a:spLocks noGrp="1"/>
          </p:cNvSpPr>
          <p:nvPr>
            <p:ph sz="half" idx="1"/>
          </p:nvPr>
        </p:nvSpPr>
        <p:spPr>
          <a:xfrm>
            <a:off x="838200" y="1822704"/>
            <a:ext cx="5181600" cy="4351338"/>
          </a:xfrm>
        </p:spPr>
        <p:txBody>
          <a:bodyPr>
            <a:normAutofit/>
          </a:bodyPr>
          <a:lstStyle/>
          <a:p>
            <a:r>
              <a:rPr lang="en-US" dirty="0"/>
              <a:t>Subnetworks:</a:t>
            </a:r>
          </a:p>
          <a:p>
            <a:pPr lvl="1"/>
            <a:r>
              <a:rPr lang="en-US" dirty="0"/>
              <a:t>Economic</a:t>
            </a:r>
          </a:p>
          <a:p>
            <a:pPr lvl="1"/>
            <a:r>
              <a:rPr lang="en-US" dirty="0"/>
              <a:t>Political </a:t>
            </a:r>
          </a:p>
          <a:p>
            <a:pPr lvl="1"/>
            <a:r>
              <a:rPr lang="en-US" dirty="0"/>
              <a:t>Social</a:t>
            </a:r>
          </a:p>
        </p:txBody>
      </p:sp>
      <p:pic>
        <p:nvPicPr>
          <p:cNvPr id="10" name="Picture 9" descr="Diagram&#10;&#10;Description automatically generated">
            <a:extLst>
              <a:ext uri="{FF2B5EF4-FFF2-40B4-BE49-F238E27FC236}">
                <a16:creationId xmlns:a16="http://schemas.microsoft.com/office/drawing/2014/main" id="{90A280C2-D87D-4D2D-BF1C-7CF66E4E34E8}"/>
              </a:ext>
            </a:extLst>
          </p:cNvPr>
          <p:cNvPicPr/>
          <p:nvPr/>
        </p:nvPicPr>
        <p:blipFill>
          <a:blip r:embed="rId2"/>
          <a:stretch>
            <a:fillRect/>
          </a:stretch>
        </p:blipFill>
        <p:spPr>
          <a:xfrm>
            <a:off x="6096000" y="1822704"/>
            <a:ext cx="5181600" cy="3212592"/>
          </a:xfrm>
          <a:prstGeom prst="rect">
            <a:avLst/>
          </a:prstGeom>
          <a:noFill/>
        </p:spPr>
      </p:pic>
    </p:spTree>
    <p:extLst>
      <p:ext uri="{BB962C8B-B14F-4D97-AF65-F5344CB8AC3E}">
        <p14:creationId xmlns:p14="http://schemas.microsoft.com/office/powerpoint/2010/main" val="2902992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EF24B7-1E12-4F5E-931D-64787B77853C}"/>
              </a:ext>
            </a:extLst>
          </p:cNvPr>
          <p:cNvSpPr>
            <a:spLocks noGrp="1"/>
          </p:cNvSpPr>
          <p:nvPr>
            <p:ph type="sldNum" sz="quarter" idx="10"/>
          </p:nvPr>
        </p:nvSpPr>
        <p:spPr>
          <a:xfrm>
            <a:off x="5821279" y="6118484"/>
            <a:ext cx="549442" cy="365125"/>
          </a:xfrm>
        </p:spPr>
        <p:txBody>
          <a:bodyPr anchor="ctr">
            <a:normAutofit/>
          </a:bodyPr>
          <a:lstStyle/>
          <a:p>
            <a:pPr>
              <a:spcAft>
                <a:spcPts val="600"/>
              </a:spcAft>
            </a:pPr>
            <a:fld id="{D495E168-DA5E-4888-8D8A-92B118324C14}" type="slidenum">
              <a:rPr lang="en-US" noProof="0" smtClean="0"/>
              <a:pPr>
                <a:spcAft>
                  <a:spcPts val="600"/>
                </a:spcAft>
              </a:pPr>
              <a:t>8</a:t>
            </a:fld>
            <a:endParaRPr lang="en-US" noProof="0"/>
          </a:p>
        </p:txBody>
      </p:sp>
      <p:sp>
        <p:nvSpPr>
          <p:cNvPr id="4" name="Title 3">
            <a:extLst>
              <a:ext uri="{FF2B5EF4-FFF2-40B4-BE49-F238E27FC236}">
                <a16:creationId xmlns:a16="http://schemas.microsoft.com/office/drawing/2014/main" id="{A52AD0DA-D2C2-4467-8015-BF36533FA02C}"/>
              </a:ext>
            </a:extLst>
          </p:cNvPr>
          <p:cNvSpPr>
            <a:spLocks noGrp="1"/>
          </p:cNvSpPr>
          <p:nvPr>
            <p:ph type="title"/>
          </p:nvPr>
        </p:nvSpPr>
        <p:spPr>
          <a:xfrm>
            <a:off x="839788" y="457200"/>
            <a:ext cx="3932237" cy="1600200"/>
          </a:xfrm>
        </p:spPr>
        <p:txBody>
          <a:bodyPr anchor="b">
            <a:normAutofit/>
          </a:bodyPr>
          <a:lstStyle/>
          <a:p>
            <a:r>
              <a:rPr lang="en-US" dirty="0"/>
              <a:t>Benefits: Economic</a:t>
            </a:r>
          </a:p>
        </p:txBody>
      </p:sp>
      <p:sp>
        <p:nvSpPr>
          <p:cNvPr id="5" name="Content Placeholder 4">
            <a:extLst>
              <a:ext uri="{FF2B5EF4-FFF2-40B4-BE49-F238E27FC236}">
                <a16:creationId xmlns:a16="http://schemas.microsoft.com/office/drawing/2014/main" id="{182F8B4B-40CB-4A03-855A-806CFFB3D37F}"/>
              </a:ext>
            </a:extLst>
          </p:cNvPr>
          <p:cNvSpPr>
            <a:spLocks noGrp="1"/>
          </p:cNvSpPr>
          <p:nvPr>
            <p:ph type="body" sz="half" idx="2"/>
          </p:nvPr>
        </p:nvSpPr>
        <p:spPr>
          <a:xfrm>
            <a:off x="839788" y="2177592"/>
            <a:ext cx="3932237" cy="3691396"/>
          </a:xfrm>
        </p:spPr>
        <p:txBody>
          <a:bodyPr>
            <a:normAutofit/>
          </a:bodyPr>
          <a:lstStyle/>
          <a:p>
            <a:pPr marL="285750" indent="-285750">
              <a:buFont typeface="Arial" panose="020B0604020202020204" pitchFamily="34" charset="0"/>
              <a:buChar char="•"/>
            </a:pPr>
            <a:r>
              <a:rPr lang="en-US" dirty="0"/>
              <a:t>Home value</a:t>
            </a:r>
          </a:p>
          <a:p>
            <a:pPr marL="285750" indent="-285750">
              <a:buFont typeface="Arial" panose="020B0604020202020204" pitchFamily="34" charset="0"/>
              <a:buChar char="•"/>
            </a:pPr>
            <a:r>
              <a:rPr lang="en-US" dirty="0"/>
              <a:t>Jobs</a:t>
            </a:r>
          </a:p>
          <a:p>
            <a:pPr marL="285750" indent="-285750">
              <a:buFont typeface="Arial" panose="020B0604020202020204" pitchFamily="34" charset="0"/>
              <a:buChar char="•"/>
            </a:pPr>
            <a:r>
              <a:rPr lang="en-US" dirty="0"/>
              <a:t>Revenue</a:t>
            </a:r>
          </a:p>
          <a:p>
            <a:pPr marL="0" indent="0">
              <a:buNone/>
            </a:pPr>
            <a:endParaRPr lang="en-US" dirty="0"/>
          </a:p>
        </p:txBody>
      </p:sp>
      <p:pic>
        <p:nvPicPr>
          <p:cNvPr id="7" name="Content Placeholder 6" descr="Graphical user interface&#10;&#10;Description automatically generated">
            <a:extLst>
              <a:ext uri="{FF2B5EF4-FFF2-40B4-BE49-F238E27FC236}">
                <a16:creationId xmlns:a16="http://schemas.microsoft.com/office/drawing/2014/main" id="{37BE9E33-5F8B-45F3-8EFB-6BED00A12732}"/>
              </a:ext>
            </a:extLst>
          </p:cNvPr>
          <p:cNvPicPr>
            <a:picLocks noGrp="1"/>
          </p:cNvPicPr>
          <p:nvPr>
            <p:ph type="pic" idx="1"/>
          </p:nvPr>
        </p:nvPicPr>
        <p:blipFill rotWithShape="1">
          <a:blip r:embed="rId3"/>
          <a:stretch/>
        </p:blipFill>
        <p:spPr>
          <a:xfrm>
            <a:off x="5183188" y="1554354"/>
            <a:ext cx="6172200" cy="3209544"/>
          </a:xfrm>
          <a:prstGeom prst="rect">
            <a:avLst/>
          </a:prstGeom>
          <a:noFill/>
        </p:spPr>
      </p:pic>
    </p:spTree>
    <p:extLst>
      <p:ext uri="{BB962C8B-B14F-4D97-AF65-F5344CB8AC3E}">
        <p14:creationId xmlns:p14="http://schemas.microsoft.com/office/powerpoint/2010/main" val="4095051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F960B6-5A86-4ADA-92A3-6107A74B1B9D}"/>
              </a:ext>
            </a:extLst>
          </p:cNvPr>
          <p:cNvSpPr>
            <a:spLocks noGrp="1"/>
          </p:cNvSpPr>
          <p:nvPr>
            <p:ph type="sldNum" sz="quarter" idx="10"/>
          </p:nvPr>
        </p:nvSpPr>
        <p:spPr/>
        <p:txBody>
          <a:bodyPr/>
          <a:lstStyle/>
          <a:p>
            <a:fld id="{D495E168-DA5E-4888-8D8A-92B118324C14}" type="slidenum">
              <a:rPr lang="en-US" noProof="0" smtClean="0"/>
              <a:pPr/>
              <a:t>9</a:t>
            </a:fld>
            <a:endParaRPr lang="en-US" noProof="0" dirty="0"/>
          </a:p>
        </p:txBody>
      </p:sp>
      <p:sp>
        <p:nvSpPr>
          <p:cNvPr id="4" name="Title 3">
            <a:extLst>
              <a:ext uri="{FF2B5EF4-FFF2-40B4-BE49-F238E27FC236}">
                <a16:creationId xmlns:a16="http://schemas.microsoft.com/office/drawing/2014/main" id="{512A29A6-D189-44AA-AA30-98F708E80964}"/>
              </a:ext>
            </a:extLst>
          </p:cNvPr>
          <p:cNvSpPr>
            <a:spLocks noGrp="1"/>
          </p:cNvSpPr>
          <p:nvPr>
            <p:ph type="title"/>
          </p:nvPr>
        </p:nvSpPr>
        <p:spPr/>
        <p:txBody>
          <a:bodyPr/>
          <a:lstStyle/>
          <a:p>
            <a:r>
              <a:rPr lang="en-US" dirty="0"/>
              <a:t>Benefits: Political</a:t>
            </a:r>
          </a:p>
        </p:txBody>
      </p:sp>
      <p:sp>
        <p:nvSpPr>
          <p:cNvPr id="5" name="Text Placeholder 4">
            <a:extLst>
              <a:ext uri="{FF2B5EF4-FFF2-40B4-BE49-F238E27FC236}">
                <a16:creationId xmlns:a16="http://schemas.microsoft.com/office/drawing/2014/main" id="{21B35EC5-D849-43B0-BB42-586B6ACDAC46}"/>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Community relations</a:t>
            </a:r>
          </a:p>
          <a:p>
            <a:pPr marL="285750" indent="-285750">
              <a:buFont typeface="Arial" panose="020B0604020202020204" pitchFamily="34" charset="0"/>
              <a:buChar char="•"/>
            </a:pPr>
            <a:r>
              <a:rPr lang="en-US" dirty="0"/>
              <a:t>Maintaining a relatively low- crime environment</a:t>
            </a:r>
          </a:p>
        </p:txBody>
      </p:sp>
      <p:pic>
        <p:nvPicPr>
          <p:cNvPr id="8" name="Picture 7">
            <a:extLst>
              <a:ext uri="{FF2B5EF4-FFF2-40B4-BE49-F238E27FC236}">
                <a16:creationId xmlns:a16="http://schemas.microsoft.com/office/drawing/2014/main" id="{D885EB7F-A37F-402D-856C-561DB7C41032}"/>
              </a:ext>
            </a:extLst>
          </p:cNvPr>
          <p:cNvPicPr/>
          <p:nvPr/>
        </p:nvPicPr>
        <p:blipFill>
          <a:blip r:embed="rId2"/>
          <a:stretch>
            <a:fillRect/>
          </a:stretch>
        </p:blipFill>
        <p:spPr>
          <a:xfrm>
            <a:off x="5401994" y="1550890"/>
            <a:ext cx="6077135" cy="3499412"/>
          </a:xfrm>
          <a:prstGeom prst="rect">
            <a:avLst/>
          </a:prstGeom>
        </p:spPr>
      </p:pic>
    </p:spTree>
    <p:extLst>
      <p:ext uri="{BB962C8B-B14F-4D97-AF65-F5344CB8AC3E}">
        <p14:creationId xmlns:p14="http://schemas.microsoft.com/office/powerpoint/2010/main" val="2350270244"/>
      </p:ext>
    </p:extLst>
  </p:cSld>
  <p:clrMapOvr>
    <a:masterClrMapping/>
  </p:clrMapOvr>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Custom 21">
      <a:majorFont>
        <a:latin typeface="Gill Sans MT"/>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77542_Outdoors presentation_RVA_v4.potx" id="{6CD96AFB-7D75-48FF-A856-C8B82BF3C12B}" vid="{1E6ACFD4-3AE6-4944-B76B-DA44E915EC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6A71AF-4CF2-4B95-BFB6-5C27500258C6}">
  <ds:schemaRefs>
    <ds:schemaRef ds:uri="http://www.w3.org/XML/1998/namespace"/>
    <ds:schemaRef ds:uri="16c05727-aa75-4e4a-9b5f-8a80a116589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71af3243-3dd4-4a8d-8c0d-dd76da1f02a5"/>
    <ds:schemaRef ds:uri="http://purl.org/dc/dcmitype/"/>
  </ds:schemaRefs>
</ds:datastoreItem>
</file>

<file path=customXml/itemProps2.xml><?xml version="1.0" encoding="utf-8"?>
<ds:datastoreItem xmlns:ds="http://schemas.openxmlformats.org/officeDocument/2006/customXml" ds:itemID="{0F60B100-7079-4DE7-AF7C-20BFB1D62C46}">
  <ds:schemaRefs>
    <ds:schemaRef ds:uri="http://schemas.microsoft.com/sharepoint/v3/contenttype/forms"/>
  </ds:schemaRefs>
</ds:datastoreItem>
</file>

<file path=customXml/itemProps3.xml><?xml version="1.0" encoding="utf-8"?>
<ds:datastoreItem xmlns:ds="http://schemas.openxmlformats.org/officeDocument/2006/customXml" ds:itemID="{A935B1F0-3442-4957-9701-25816EFDB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5509</TotalTime>
  <Words>923</Words>
  <Application>Microsoft Office PowerPoint</Application>
  <PresentationFormat>Widescreen</PresentationFormat>
  <Paragraphs>182</Paragraphs>
  <Slides>34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Franklin Gothic Book</vt:lpstr>
      <vt:lpstr>Gill Sans MT</vt:lpstr>
      <vt:lpstr>Times New Roman</vt:lpstr>
      <vt:lpstr>Office Theme</vt:lpstr>
      <vt:lpstr>MUNICIPAL PARK UPGRADES</vt:lpstr>
      <vt:lpstr>Community Background</vt:lpstr>
      <vt:lpstr>Park Background</vt:lpstr>
      <vt:lpstr>Decision Point</vt:lpstr>
      <vt:lpstr>Strategic Criterion</vt:lpstr>
      <vt:lpstr>Control Criteria</vt:lpstr>
      <vt:lpstr>Benefits</vt:lpstr>
      <vt:lpstr>Benefits: Economic</vt:lpstr>
      <vt:lpstr>Benefits: Political</vt:lpstr>
      <vt:lpstr>Benefits: Social</vt:lpstr>
      <vt:lpstr>Opportunities</vt:lpstr>
      <vt:lpstr>Opportunities: Economic</vt:lpstr>
      <vt:lpstr>Opportunities: Political</vt:lpstr>
      <vt:lpstr>Opportunities: Social</vt:lpstr>
      <vt:lpstr>Costs</vt:lpstr>
      <vt:lpstr>Costs: Financial</vt:lpstr>
      <vt:lpstr>Costs: Political</vt:lpstr>
      <vt:lpstr>Costs: Social</vt:lpstr>
      <vt:lpstr>Risks</vt:lpstr>
      <vt:lpstr>Risks: Financial</vt:lpstr>
      <vt:lpstr>Risks: Political</vt:lpstr>
      <vt:lpstr>Risks: Social</vt:lpstr>
      <vt:lpstr>PowerPoint Presentation</vt:lpstr>
      <vt:lpstr>FINAL RESULTS</vt:lpstr>
      <vt:lpstr>Final Results</vt:lpstr>
      <vt:lpstr>Ratings</vt:lpstr>
      <vt:lpstr>Synthesized Results</vt:lpstr>
      <vt:lpstr>Sensitivity Analyses: Benefits</vt:lpstr>
      <vt:lpstr>Sensitivity Analyses: Opportunities</vt:lpstr>
      <vt:lpstr>Sensitivity Analyses: Costs</vt:lpstr>
      <vt:lpstr>Sensitivity Analyses: Risks</vt:lpstr>
      <vt:lpstr>Summary</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MUNICIPAL PARK UPGRADES</dc:title>
  <dc:creator>Kralik, Stephen</dc:creator>
  <cp:lastModifiedBy>Kralik, Stephen</cp:lastModifiedBy>
  <cp:revision>41</cp:revision>
  <dcterms:created xsi:type="dcterms:W3CDTF">2020-09-26T21:23:00Z</dcterms:created>
  <dcterms:modified xsi:type="dcterms:W3CDTF">2020-09-30T17:40:05Z</dcterms:modified>
</cp:coreProperties>
</file>