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62" r:id="rId9"/>
    <p:sldId id="270" r:id="rId10"/>
    <p:sldId id="271" r:id="rId11"/>
    <p:sldId id="272" r:id="rId12"/>
    <p:sldId id="263" r:id="rId13"/>
    <p:sldId id="264" r:id="rId14"/>
    <p:sldId id="265" r:id="rId15"/>
    <p:sldId id="266" r:id="rId16"/>
    <p:sldId id="267" r:id="rId17"/>
    <p:sldId id="268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4"/>
  </p:normalViewPr>
  <p:slideViewPr>
    <p:cSldViewPr>
      <p:cViewPr varScale="1">
        <p:scale>
          <a:sx n="87" d="100"/>
          <a:sy n="87" d="100"/>
        </p:scale>
        <p:origin x="208" y="3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x-none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x-none"/>
          </a:p>
        </p:txBody>
      </p:sp>
      <p:sp>
        <p:nvSpPr>
          <p:cNvPr id="1024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x-none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5455D3B-1889-B74D-8A55-8AE38A80A179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A50C08-AA3A-F241-8A42-D986ADF64F1F}" type="slidenum">
              <a:rPr lang="en-US" altLang="x-none"/>
              <a:pPr/>
              <a:t>1</a:t>
            </a:fld>
            <a:endParaRPr lang="en-US" altLang="x-none"/>
          </a:p>
        </p:txBody>
      </p:sp>
      <p:sp>
        <p:nvSpPr>
          <p:cNvPr id="204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F53678-895F-754B-AC57-F3BAC6EC8C4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18201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7A23BD-6649-1D47-8F0D-97E9713BE76D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659154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CCA1F-0BDA-114E-AC82-A1E0413A2A66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95433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618648-0E9D-8D40-9786-1C673290817D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785763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BC3C3A-F344-3640-A473-C636EAB07E33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52064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87F9C6-FAD2-DD4A-A949-512674F244D3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846811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CE4932-0948-A046-96C6-082B3078D33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85239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A08C3B-1B8D-2C4C-B10F-0A2AB74AD536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16332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C9A8C9-E712-B143-AF9A-6D1D0DFFC056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625949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3D05C8-04A6-AB44-9F2F-0A985900566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55889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4D01D9-28D1-8F42-B215-0A7B91180F7D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105532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x-non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x-non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CECE5B6-71A4-2F49-8438-451528DC57B2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4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5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3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8475F-95F1-9244-8038-D23E4E630096}" type="slidenum">
              <a:rPr lang="en-US" altLang="x-none"/>
              <a:pPr/>
              <a:t>1</a:t>
            </a:fld>
            <a:endParaRPr lang="en-US" altLang="x-none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609600"/>
            <a:ext cx="8077200" cy="1143000"/>
          </a:xfrm>
        </p:spPr>
        <p:txBody>
          <a:bodyPr anchor="ctr"/>
          <a:lstStyle/>
          <a:p>
            <a:r>
              <a:rPr lang="en-US" altLang="x-none" sz="2800" b="1">
                <a:solidFill>
                  <a:schemeClr val="tx1"/>
                </a:solidFill>
              </a:rPr>
              <a:t>What Should the City of Pittsburgh do with Regard to the Pittsburgh Penguins’ Mellon Arena?</a:t>
            </a:r>
            <a:endParaRPr lang="en-US" altLang="x-none" sz="4400" b="1">
              <a:solidFill>
                <a:schemeClr val="tx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876800"/>
            <a:ext cx="6400800" cy="838200"/>
          </a:xfrm>
        </p:spPr>
        <p:txBody>
          <a:bodyPr/>
          <a:lstStyle/>
          <a:p>
            <a:r>
              <a:rPr lang="en-US" altLang="x-none" sz="3200"/>
              <a:t>Dave Dunsavage</a:t>
            </a:r>
          </a:p>
          <a:p>
            <a:r>
              <a:rPr lang="en-US" altLang="x-none" sz="3200"/>
              <a:t>Brian Marflak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590800" y="1752600"/>
          <a:ext cx="3733800" cy="1395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Photo Editor Photo" r:id="rId4" imgW="3238952" imgH="1209524" progId="MSPhotoEd.3">
                  <p:embed/>
                </p:oleObj>
              </mc:Choice>
              <mc:Fallback>
                <p:oleObj name="Photo Editor Photo" r:id="rId4" imgW="3238952" imgH="1209524" progId="MSPhotoEd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752600"/>
                        <a:ext cx="3733800" cy="1395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DC09E-DB39-4D40-A955-C403880C5D4C}" type="slidenum">
              <a:rPr lang="en-US" altLang="x-none"/>
              <a:pPr/>
              <a:t>10</a:t>
            </a:fld>
            <a:endParaRPr lang="en-US" altLang="x-none"/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685800" y="228600"/>
          <a:ext cx="7848600" cy="585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Document" r:id="rId3" imgW="4220280" imgH="3147120" progId="Word.Document.8">
                  <p:embed/>
                </p:oleObj>
              </mc:Choice>
              <mc:Fallback>
                <p:oleObj name="Document" r:id="rId3" imgW="4220280" imgH="314712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28600"/>
                        <a:ext cx="7848600" cy="585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CE042-AA4B-5749-887F-834A16343F60}" type="slidenum">
              <a:rPr lang="en-US" altLang="x-none"/>
              <a:pPr/>
              <a:t>11</a:t>
            </a:fld>
            <a:endParaRPr lang="en-US" altLang="x-none"/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457200" y="304800"/>
          <a:ext cx="8153400" cy="588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Document" r:id="rId3" imgW="4210560" imgH="3039840" progId="Word.Document.8">
                  <p:embed/>
                </p:oleObj>
              </mc:Choice>
              <mc:Fallback>
                <p:oleObj name="Document" r:id="rId3" imgW="4210560" imgH="303984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04800"/>
                        <a:ext cx="8153400" cy="588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8DB32-9915-4140-BA1F-CFB83F674600}" type="slidenum">
              <a:rPr lang="en-US" altLang="x-none"/>
              <a:pPr/>
              <a:t>12</a:t>
            </a:fld>
            <a:endParaRPr lang="en-US" altLang="x-none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09600"/>
          </a:xfrm>
        </p:spPr>
        <p:txBody>
          <a:bodyPr/>
          <a:lstStyle/>
          <a:p>
            <a:r>
              <a:rPr lang="en-US" altLang="x-none"/>
              <a:t>Results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3200400" cy="4876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x-none" sz="2400"/>
              <a:t>Multiplicative Formula</a:t>
            </a:r>
          </a:p>
          <a:p>
            <a:pPr>
              <a:buFontTx/>
              <a:buNone/>
            </a:pPr>
            <a:endParaRPr lang="en-US" altLang="x-none" sz="2400"/>
          </a:p>
          <a:p>
            <a:r>
              <a:rPr lang="en-US" altLang="x-none" sz="2400"/>
              <a:t>Small Percentage difference between Build New Arena/Refurbish Existing Arena</a:t>
            </a:r>
          </a:p>
          <a:p>
            <a:r>
              <a:rPr lang="en-US" altLang="x-none" sz="2400"/>
              <a:t>Decision could be affected by Human Error within Comparisons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2357438" y="1276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371600"/>
            <a:ext cx="4419600" cy="429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007C-91D2-8548-99F9-FDF661163351}" type="slidenum">
              <a:rPr lang="en-US" altLang="x-none"/>
              <a:pPr/>
              <a:t>13</a:t>
            </a:fld>
            <a:endParaRPr lang="en-US" altLang="x-none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09600"/>
          </a:xfrm>
        </p:spPr>
        <p:txBody>
          <a:bodyPr/>
          <a:lstStyle/>
          <a:p>
            <a:r>
              <a:rPr lang="en-US" altLang="x-none"/>
              <a:t>Results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3200400" cy="4876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x-none" sz="2800"/>
              <a:t>Subtractive Formula</a:t>
            </a:r>
          </a:p>
          <a:p>
            <a:pPr>
              <a:buFontTx/>
              <a:buNone/>
            </a:pPr>
            <a:endParaRPr lang="en-US" altLang="x-none" sz="2800"/>
          </a:p>
          <a:p>
            <a:r>
              <a:rPr lang="en-US" altLang="x-none" sz="2800"/>
              <a:t>Build New Arena Clear Choice</a:t>
            </a:r>
          </a:p>
          <a:p>
            <a:r>
              <a:rPr lang="en-US" altLang="x-none" sz="2800"/>
              <a:t>Keep Existing Arena 46% less favorable option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357438" y="1276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2357438" y="1276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143000"/>
            <a:ext cx="4429125" cy="430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F00AF-3076-F046-B1CC-C138D8E48211}" type="slidenum">
              <a:rPr lang="en-US" altLang="x-none"/>
              <a:pPr/>
              <a:t>14</a:t>
            </a:fld>
            <a:endParaRPr lang="en-US" altLang="x-none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09600"/>
          </a:xfrm>
        </p:spPr>
        <p:txBody>
          <a:bodyPr/>
          <a:lstStyle/>
          <a:p>
            <a:r>
              <a:rPr lang="en-US" altLang="x-none"/>
              <a:t>Results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3200400" cy="4876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x-none" sz="2800"/>
              <a:t>Additive Formula</a:t>
            </a:r>
          </a:p>
          <a:p>
            <a:pPr>
              <a:buFontTx/>
              <a:buNone/>
            </a:pPr>
            <a:endParaRPr lang="en-US" altLang="x-none" sz="2800"/>
          </a:p>
          <a:p>
            <a:r>
              <a:rPr lang="en-US" altLang="x-none" sz="2800"/>
              <a:t>Build New Arena Optimal Choice</a:t>
            </a:r>
          </a:p>
          <a:p>
            <a:r>
              <a:rPr lang="en-US" altLang="x-none" sz="2800"/>
              <a:t>Percentage difference small between all choices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2357438" y="1276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2357438" y="1276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2357438" y="1276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143000"/>
            <a:ext cx="4429125" cy="430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71691-2862-B34D-BC72-F45556EB7F45}" type="slidenum">
              <a:rPr lang="en-US" altLang="x-none"/>
              <a:pPr/>
              <a:t>15</a:t>
            </a:fld>
            <a:endParaRPr lang="en-US" altLang="x-none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r>
              <a:rPr lang="en-US" altLang="x-none"/>
              <a:t>Sensitivity Analysis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Analysis of all factors yield similar results</a:t>
            </a:r>
          </a:p>
          <a:p>
            <a:r>
              <a:rPr lang="en-US" altLang="x-none"/>
              <a:t>Full Model Sensitivity confirms “Build New Arena”</a:t>
            </a:r>
          </a:p>
          <a:p>
            <a:r>
              <a:rPr lang="en-US" altLang="x-none"/>
              <a:t>“Build new Arena” sensitivity analysis displays a decrease as Benefits/Risks Increase</a:t>
            </a:r>
          </a:p>
          <a:p>
            <a:endParaRPr lang="en-US" altLang="x-none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546BF-2125-514D-89E6-523105574189}" type="slidenum">
              <a:rPr lang="en-US" altLang="x-none"/>
              <a:pPr/>
              <a:t>16</a:t>
            </a:fld>
            <a:endParaRPr lang="en-US" altLang="x-none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685800"/>
          </a:xfrm>
        </p:spPr>
        <p:txBody>
          <a:bodyPr/>
          <a:lstStyle/>
          <a:p>
            <a:r>
              <a:rPr lang="en-US" altLang="x-none"/>
              <a:t>Sensitivity Analysis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924175" y="1290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295400"/>
            <a:ext cx="3816350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914400" y="1447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9701D-489A-064E-AB52-58C8FABA978C}" type="slidenum">
              <a:rPr lang="en-US" altLang="x-none"/>
              <a:pPr/>
              <a:t>17</a:t>
            </a:fld>
            <a:endParaRPr lang="en-US" altLang="x-none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Conclusion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/>
              <a:t>All portions of model produce “Build New Arena” choice</a:t>
            </a:r>
          </a:p>
          <a:p>
            <a:pPr>
              <a:lnSpc>
                <a:spcPct val="90000"/>
              </a:lnSpc>
            </a:pPr>
            <a:r>
              <a:rPr lang="en-US" altLang="x-none"/>
              <a:t>Sensitivity analysis confirms the choice of the model</a:t>
            </a:r>
          </a:p>
          <a:p>
            <a:pPr>
              <a:lnSpc>
                <a:spcPct val="90000"/>
              </a:lnSpc>
            </a:pPr>
            <a:r>
              <a:rPr lang="en-US" altLang="x-none"/>
              <a:t>Benefits and Risks adversely impacts the choice of Building a new Stadium</a:t>
            </a:r>
          </a:p>
          <a:p>
            <a:pPr>
              <a:lnSpc>
                <a:spcPct val="90000"/>
              </a:lnSpc>
            </a:pPr>
            <a:r>
              <a:rPr lang="en-US" altLang="x-none"/>
              <a:t>Conclude that Pittsburgh should build the Penguins a new Arena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321A-EFE3-354A-9721-C70D2C897E43}" type="slidenum">
              <a:rPr lang="en-US" altLang="x-none"/>
              <a:pPr/>
              <a:t>2</a:t>
            </a:fld>
            <a:endParaRPr lang="en-US" altLang="x-none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Overview of Presentation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09800"/>
            <a:ext cx="7772400" cy="3429000"/>
          </a:xfrm>
        </p:spPr>
        <p:txBody>
          <a:bodyPr/>
          <a:lstStyle/>
          <a:p>
            <a:r>
              <a:rPr lang="en-US" altLang="x-none"/>
              <a:t>Introduction / Background</a:t>
            </a:r>
          </a:p>
          <a:p>
            <a:r>
              <a:rPr lang="en-US" altLang="x-none"/>
              <a:t>Model</a:t>
            </a:r>
          </a:p>
          <a:p>
            <a:r>
              <a:rPr lang="en-US" altLang="x-none"/>
              <a:t>Results</a:t>
            </a:r>
          </a:p>
          <a:p>
            <a:r>
              <a:rPr lang="en-US" altLang="x-none"/>
              <a:t>Sensitivity</a:t>
            </a:r>
          </a:p>
          <a:p>
            <a:r>
              <a:rPr lang="en-US" altLang="x-none"/>
              <a:t>Conclusion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BD861-D46C-1645-92EE-05DECCD3653D}" type="slidenum">
              <a:rPr lang="en-US" altLang="x-none"/>
              <a:pPr/>
              <a:t>3</a:t>
            </a:fld>
            <a:endParaRPr lang="en-US" altLang="x-none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altLang="x-none"/>
              <a:t>Introduction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7772400" cy="4114800"/>
          </a:xfrm>
        </p:spPr>
        <p:txBody>
          <a:bodyPr/>
          <a:lstStyle/>
          <a:p>
            <a:r>
              <a:rPr lang="en-US" altLang="x-none" sz="2800"/>
              <a:t>Purpose: To develop an ANP model to determine what the city of Pittsburgh should to with regard to the Penguins’ Mellon Arena, with the following alternatives:</a:t>
            </a:r>
          </a:p>
          <a:p>
            <a:pPr lvl="1"/>
            <a:r>
              <a:rPr lang="en-US" altLang="x-none"/>
              <a:t>Build New Arena</a:t>
            </a:r>
          </a:p>
          <a:p>
            <a:pPr lvl="1"/>
            <a:r>
              <a:rPr lang="en-US" altLang="x-none"/>
              <a:t>Refurbish Existing Arena</a:t>
            </a:r>
          </a:p>
          <a:p>
            <a:pPr lvl="1"/>
            <a:r>
              <a:rPr lang="en-US" altLang="x-none"/>
              <a:t>Keep Existing Arena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7869C-0698-0D42-80C4-EC7D2C4FC887}" type="slidenum">
              <a:rPr lang="en-US" altLang="x-none"/>
              <a:pPr/>
              <a:t>4</a:t>
            </a:fld>
            <a:endParaRPr lang="en-US" altLang="x-none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altLang="x-none"/>
              <a:t>Background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7772400" cy="4114800"/>
          </a:xfrm>
        </p:spPr>
        <p:txBody>
          <a:bodyPr/>
          <a:lstStyle/>
          <a:p>
            <a:r>
              <a:rPr lang="en-US" altLang="x-none"/>
              <a:t>Team may leave city due to low revenues</a:t>
            </a:r>
          </a:p>
          <a:p>
            <a:r>
              <a:rPr lang="en-US" altLang="x-none"/>
              <a:t>Oldest arena in the National Hockey League</a:t>
            </a:r>
          </a:p>
          <a:p>
            <a:pPr lvl="1"/>
            <a:r>
              <a:rPr lang="en-US" altLang="x-none"/>
              <a:t>Lacks large number of club seats / luxury boxes</a:t>
            </a:r>
          </a:p>
          <a:p>
            <a:r>
              <a:rPr lang="en-US" altLang="x-none"/>
              <a:t>Other teams in PGH have new stadiums</a:t>
            </a:r>
          </a:p>
          <a:p>
            <a:r>
              <a:rPr lang="en-US" altLang="x-none"/>
              <a:t>HOK Sport, Inc. hired to study options</a:t>
            </a:r>
          </a:p>
          <a:p>
            <a:pPr lvl="1"/>
            <a:r>
              <a:rPr lang="en-US" altLang="x-none"/>
              <a:t>Refurbishing arena not viable (no place to play)</a:t>
            </a:r>
          </a:p>
          <a:p>
            <a:pPr lvl="1"/>
            <a:r>
              <a:rPr lang="en-US" altLang="x-none"/>
              <a:t>New arena was recommended</a:t>
            </a:r>
          </a:p>
          <a:p>
            <a:endParaRPr lang="en-US" altLang="x-none"/>
          </a:p>
          <a:p>
            <a:endParaRPr lang="en-US" altLang="x-none"/>
          </a:p>
          <a:p>
            <a:pPr lvl="1"/>
            <a:endParaRPr lang="en-US" altLang="x-non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17DC8-3FC4-A648-8473-1AF9F26EC8D9}" type="slidenum">
              <a:rPr lang="en-US" altLang="x-none"/>
              <a:pPr/>
              <a:t>5</a:t>
            </a:fld>
            <a:endParaRPr lang="en-US" altLang="x-none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altLang="x-none"/>
              <a:t>Background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altLang="x-none"/>
              <a:t>Historic Status Designation for Arena</a:t>
            </a:r>
          </a:p>
          <a:p>
            <a:pPr lvl="1"/>
            <a:r>
              <a:rPr lang="en-US" altLang="x-none"/>
              <a:t>Retractable Dome</a:t>
            </a:r>
          </a:p>
          <a:p>
            <a:pPr lvl="1"/>
            <a:r>
              <a:rPr lang="en-US" altLang="x-none"/>
              <a:t>Deemed unlikely by city legislature</a:t>
            </a:r>
          </a:p>
          <a:p>
            <a:r>
              <a:rPr lang="en-US" altLang="x-none"/>
              <a:t>Financial Issues</a:t>
            </a:r>
          </a:p>
          <a:p>
            <a:pPr lvl="1"/>
            <a:r>
              <a:rPr lang="en-US" altLang="x-none"/>
              <a:t>Public Funding (Taxes)</a:t>
            </a:r>
          </a:p>
          <a:p>
            <a:pPr lvl="1"/>
            <a:r>
              <a:rPr lang="en-US" altLang="x-none"/>
              <a:t>Private Investment </a:t>
            </a:r>
          </a:p>
          <a:p>
            <a:pPr lvl="1"/>
            <a:r>
              <a:rPr lang="en-US" altLang="x-none"/>
              <a:t>Government Funding (some $$ allocated)</a:t>
            </a:r>
          </a:p>
          <a:p>
            <a:r>
              <a:rPr lang="en-US" altLang="x-none"/>
              <a:t>Cost is estimated to be $270 million</a:t>
            </a:r>
          </a:p>
          <a:p>
            <a:pPr lvl="1"/>
            <a:endParaRPr lang="en-US" altLang="x-non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CD503-2956-9B4E-B611-C8B2C6511DAB}" type="slidenum">
              <a:rPr lang="en-US" altLang="x-none"/>
              <a:pPr/>
              <a:t>6</a:t>
            </a:fld>
            <a:endParaRPr lang="en-US" altLang="x-none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altLang="x-none"/>
              <a:t>Model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altLang="x-none"/>
              <a:t>Strategic Criteria set up as:</a:t>
            </a:r>
          </a:p>
          <a:p>
            <a:pPr lvl="1"/>
            <a:r>
              <a:rPr lang="en-US" altLang="x-none"/>
              <a:t>Financial, Image, Social, and Competitive Adv.</a:t>
            </a:r>
          </a:p>
          <a:p>
            <a:r>
              <a:rPr lang="en-US" altLang="x-none"/>
              <a:t>Financial </a:t>
            </a:r>
          </a:p>
          <a:p>
            <a:pPr lvl="1"/>
            <a:r>
              <a:rPr lang="en-US" altLang="x-none"/>
              <a:t>Increased Revenue, Taxes, Public Debt</a:t>
            </a:r>
          </a:p>
          <a:p>
            <a:r>
              <a:rPr lang="en-US" altLang="x-none"/>
              <a:t>Social</a:t>
            </a:r>
          </a:p>
          <a:p>
            <a:pPr lvl="1"/>
            <a:r>
              <a:rPr lang="en-US" altLang="x-none"/>
              <a:t>Entertainment, Landmark, Activities</a:t>
            </a:r>
          </a:p>
          <a:p>
            <a:r>
              <a:rPr lang="en-US" altLang="x-none"/>
              <a:t>Competitive Advantage</a:t>
            </a:r>
          </a:p>
          <a:p>
            <a:pPr lvl="1"/>
            <a:r>
              <a:rPr lang="en-US" altLang="x-none"/>
              <a:t>Better Players, Retain Players, Higher Payroll</a:t>
            </a:r>
          </a:p>
          <a:p>
            <a:pPr lvl="1"/>
            <a:endParaRPr lang="en-US" altLang="x-non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C1816-69B2-9C47-BEFB-9487CFA7B19C}" type="slidenum">
              <a:rPr lang="en-US" altLang="x-none"/>
              <a:pPr/>
              <a:t>7</a:t>
            </a:fld>
            <a:endParaRPr lang="en-US" altLang="x-none"/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457200" y="304800"/>
          <a:ext cx="8153400" cy="593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Document" r:id="rId3" imgW="5468040" imgH="3982680" progId="Word.Document.8">
                  <p:embed/>
                </p:oleObj>
              </mc:Choice>
              <mc:Fallback>
                <p:oleObj name="Document" r:id="rId3" imgW="5468040" imgH="398268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04800"/>
                        <a:ext cx="8153400" cy="593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0E7B-6B31-8240-88BB-EA4D2B16F771}" type="slidenum">
              <a:rPr lang="en-US" altLang="x-none"/>
              <a:pPr/>
              <a:t>8</a:t>
            </a:fld>
            <a:endParaRPr lang="en-US" altLang="x-none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altLang="x-none"/>
              <a:t>Model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altLang="x-none"/>
              <a:t>BOCR set up with control criteria</a:t>
            </a:r>
          </a:p>
          <a:p>
            <a:pPr lvl="1"/>
            <a:r>
              <a:rPr lang="en-US" altLang="x-none"/>
              <a:t>Team, Community, City for each</a:t>
            </a:r>
          </a:p>
          <a:p>
            <a:r>
              <a:rPr lang="en-US" altLang="x-none"/>
              <a:t>Interesting Parameters in Network</a:t>
            </a:r>
          </a:p>
          <a:p>
            <a:pPr lvl="1"/>
            <a:r>
              <a:rPr lang="en-US" altLang="x-none"/>
              <a:t>Increased Jobs</a:t>
            </a:r>
          </a:p>
          <a:p>
            <a:pPr lvl="1"/>
            <a:r>
              <a:rPr lang="en-US" altLang="x-none"/>
              <a:t>Team Retention (Tourism)</a:t>
            </a:r>
          </a:p>
          <a:p>
            <a:pPr lvl="1"/>
            <a:r>
              <a:rPr lang="en-US" altLang="x-none"/>
              <a:t>Costs (Public, Ticket, Maintenance)</a:t>
            </a:r>
          </a:p>
          <a:p>
            <a:pPr lvl="1"/>
            <a:r>
              <a:rPr lang="en-US" altLang="x-none"/>
              <a:t>Attendance</a:t>
            </a:r>
          </a:p>
          <a:p>
            <a:pPr lvl="1"/>
            <a:r>
              <a:rPr lang="en-US" altLang="x-none"/>
              <a:t>Public Perception</a:t>
            </a:r>
          </a:p>
          <a:p>
            <a:pPr lvl="1"/>
            <a:endParaRPr lang="en-US" altLang="x-none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644BD-B646-E943-93E9-C944EC7DF49E}" type="slidenum">
              <a:rPr lang="en-US" altLang="x-none"/>
              <a:pPr/>
              <a:t>9</a:t>
            </a:fld>
            <a:endParaRPr lang="en-US" altLang="x-none"/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381000" y="228600"/>
          <a:ext cx="8229600" cy="598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Document" r:id="rId3" imgW="5020200" imgH="3649680" progId="Word.Document.8">
                  <p:embed/>
                </p:oleObj>
              </mc:Choice>
              <mc:Fallback>
                <p:oleObj name="Document" r:id="rId3" imgW="5020200" imgH="364968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28600"/>
                        <a:ext cx="8229600" cy="598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384</Words>
  <Application>Microsoft Macintosh PowerPoint</Application>
  <PresentationFormat>On-screen Show (4:3)</PresentationFormat>
  <Paragraphs>93</Paragraphs>
  <Slides>17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Times New Roman</vt:lpstr>
      <vt:lpstr>Default Design</vt:lpstr>
      <vt:lpstr>Microsoft Photo Editor 3.0 Photo</vt:lpstr>
      <vt:lpstr>Microsoft Word Document</vt:lpstr>
      <vt:lpstr>What Should the City of Pittsburgh do with Regard to the Pittsburgh Penguins’ Mellon Arena?</vt:lpstr>
      <vt:lpstr>Overview of Presentation</vt:lpstr>
      <vt:lpstr>Introduction</vt:lpstr>
      <vt:lpstr>Background</vt:lpstr>
      <vt:lpstr>Background</vt:lpstr>
      <vt:lpstr>Model</vt:lpstr>
      <vt:lpstr>PowerPoint Presentation</vt:lpstr>
      <vt:lpstr>Model</vt:lpstr>
      <vt:lpstr>PowerPoint Presentation</vt:lpstr>
      <vt:lpstr>PowerPoint Presentation</vt:lpstr>
      <vt:lpstr>PowerPoint Presentation</vt:lpstr>
      <vt:lpstr>Results</vt:lpstr>
      <vt:lpstr>Results</vt:lpstr>
      <vt:lpstr>Results</vt:lpstr>
      <vt:lpstr>Sensitivity Analysis</vt:lpstr>
      <vt:lpstr>Sensitivity Analysis</vt:lpstr>
      <vt:lpstr>Conclusion</vt:lpstr>
    </vt:vector>
  </TitlesOfParts>
  <Company>Westinghouse Electric Co.</Company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Should the City of Pittsburgh do with Regard to the Pittsburgh Penguins’ Mellon Arena?</dc:title>
  <dc:creator>Dave Dunsavage</dc:creator>
  <cp:lastModifiedBy>E R</cp:lastModifiedBy>
  <cp:revision>10</cp:revision>
  <dcterms:created xsi:type="dcterms:W3CDTF">2002-10-14T17:56:11Z</dcterms:created>
  <dcterms:modified xsi:type="dcterms:W3CDTF">2017-02-22T02:20:17Z</dcterms:modified>
</cp:coreProperties>
</file>