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72" r:id="rId13"/>
    <p:sldId id="271" r:id="rId14"/>
    <p:sldId id="267" r:id="rId15"/>
    <p:sldId id="268" r:id="rId16"/>
    <p:sldId id="269" r:id="rId17"/>
    <p:sldId id="270" r:id="rId18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53163-D232-4BD1-9491-08DC760E89C1}" type="datetimeFigureOut">
              <a:rPr lang="en-US" smtClean="0"/>
              <a:pPr/>
              <a:t>4/20/2010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A69463-2750-46DE-B2FE-663B0930FD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1F640-9A3D-49FF-8763-9553A4E3A7E5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6498B-C102-46A0-84A6-E00A78B52CD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Sociocultural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6498B-C102-46A0-84A6-E00A78B52CD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6" descr="motion.jpg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10400" y="2286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6C6A96-AA05-47FD-8103-8E9552A6F11D}" type="datetimeFigureOut">
              <a:rPr lang="en-US" smtClean="0"/>
              <a:pPr/>
              <a:t>4/20/2010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D6BA746-E204-4AD1-B798-1066C7EB19F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4800"/>
            <a:ext cx="6400800" cy="1600200"/>
          </a:xfrm>
        </p:spPr>
        <p:txBody>
          <a:bodyPr/>
          <a:lstStyle/>
          <a:p>
            <a:r>
              <a:rPr lang="en-US" b="1" dirty="0" smtClean="0"/>
              <a:t>Decision Making in Complex Environments</a:t>
            </a:r>
          </a:p>
          <a:p>
            <a:r>
              <a:rPr lang="en-US" dirty="0" smtClean="0"/>
              <a:t>Mirko Daum and Anna-Maria Hartnagel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1505930"/>
            <a:ext cx="6324600" cy="1470025"/>
          </a:xfrm>
        </p:spPr>
        <p:txBody>
          <a:bodyPr/>
          <a:lstStyle/>
          <a:p>
            <a:r>
              <a:rPr lang="en-US" dirty="0" smtClean="0"/>
              <a:t>The relationship between Turkey and the EU</a:t>
            </a:r>
            <a:endParaRPr lang="en-US" dirty="0"/>
          </a:p>
        </p:txBody>
      </p:sp>
      <p:pic>
        <p:nvPicPr>
          <p:cNvPr id="4" name="Picture 3" descr="motion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2200" y="3124200"/>
            <a:ext cx="4648200" cy="316738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371600"/>
            <a:ext cx="4724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4114800"/>
            <a:ext cx="4724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pic>
        <p:nvPicPr>
          <p:cNvPr id="4" name="Picture 3" descr="C:\Documents and Settings\Professor\Local Settings\Temporary Internet Files\Content.IE5\8TCZOJ4J\MCDD00744_0000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667000" y="1524000"/>
            <a:ext cx="4341137" cy="4497645"/>
          </a:xfrm>
          <a:prstGeom prst="rect">
            <a:avLst/>
          </a:prstGeom>
          <a:noFill/>
        </p:spPr>
      </p:pic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n-US" sz="4400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>
              <a:buNone/>
            </a:pPr>
            <a:r>
              <a:rPr lang="en-US" sz="8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Thank you for your attention!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sz="6600" dirty="0" smtClean="0"/>
          </a:p>
          <a:p>
            <a:pPr algn="ctr">
              <a:buNone/>
            </a:pPr>
            <a:r>
              <a:rPr lang="en-US" sz="115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Back 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699520"/>
            <a:ext cx="3956287" cy="4777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90600" y="16002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96464"/>
                </a:solidFill>
                <a:latin typeface="Franklin Gothic Book"/>
              </a:rPr>
              <a:t>Benefit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600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96464"/>
                </a:solidFill>
                <a:latin typeface="Franklin Gothic Book"/>
              </a:rPr>
              <a:t>Opportunities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1676400"/>
            <a:ext cx="3971290" cy="4938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600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96464"/>
                </a:solidFill>
                <a:latin typeface="Franklin Gothic Book"/>
              </a:rPr>
              <a:t>Costs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6710" y="1497965"/>
            <a:ext cx="3971290" cy="51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Analysis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1600200"/>
            <a:ext cx="2819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696464"/>
                </a:solidFill>
                <a:latin typeface="Franklin Gothic Book"/>
              </a:rPr>
              <a:t>Risks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9495" y="1497842"/>
            <a:ext cx="3882305" cy="51315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800" dirty="0" smtClean="0"/>
              <a:t>Introduction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Goal of the Model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Model Overview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Example of a BOCR Network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Synthesized Results for BOCR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BOCR Weight Development</a:t>
            </a:r>
          </a:p>
          <a:p>
            <a:pPr>
              <a:spcAft>
                <a:spcPts val="600"/>
              </a:spcAft>
            </a:pPr>
            <a:r>
              <a:rPr lang="en-US" sz="2800" dirty="0" smtClean="0"/>
              <a:t>Overall Result</a:t>
            </a:r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Model was created in 2005</a:t>
            </a:r>
          </a:p>
          <a:p>
            <a:r>
              <a:rPr lang="en-US" sz="2800" dirty="0" smtClean="0"/>
              <a:t>What has changed so far: </a:t>
            </a:r>
          </a:p>
          <a:p>
            <a:pPr lvl="1"/>
            <a:r>
              <a:rPr lang="en-US" sz="2800" dirty="0" smtClean="0"/>
              <a:t>Economic crisis and question whether Europe has to many countries which drain resources</a:t>
            </a:r>
          </a:p>
          <a:p>
            <a:pPr lvl="1"/>
            <a:r>
              <a:rPr lang="en-US" sz="2800" dirty="0" smtClean="0"/>
              <a:t>Elections won by right leaning parties in Europe</a:t>
            </a:r>
          </a:p>
          <a:p>
            <a:pPr lvl="1"/>
            <a:r>
              <a:rPr lang="en-US" sz="2800" dirty="0" smtClean="0"/>
              <a:t>Increase in honor killings</a:t>
            </a:r>
          </a:p>
          <a:p>
            <a:pPr lvl="1"/>
            <a:r>
              <a:rPr lang="en-US" sz="2800" dirty="0" smtClean="0"/>
              <a:t>Trouble with Iran and Turkey wants to mediate</a:t>
            </a:r>
          </a:p>
          <a:p>
            <a:pPr lvl="1"/>
            <a:r>
              <a:rPr lang="en-US" sz="2800" dirty="0" smtClean="0"/>
              <a:t>Still problems regarding Cyprus and Armenia</a:t>
            </a:r>
          </a:p>
          <a:p>
            <a:r>
              <a:rPr lang="en-US" sz="2800" dirty="0" smtClean="0"/>
              <a:t>These events led us to the reassessment of the existing model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of the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From the point of the existing EU member states, which solution regarding the relationship between Turkey and EU is best?</a:t>
            </a:r>
          </a:p>
          <a:p>
            <a:pPr marL="514350" indent="-514350">
              <a:buAutoNum type="arabicPeriod"/>
            </a:pPr>
            <a:endParaRPr lang="en-US" sz="3600" dirty="0" smtClean="0"/>
          </a:p>
          <a:p>
            <a:pPr marL="514350" indent="-514350">
              <a:buAutoNum type="arabicPeriod"/>
            </a:pPr>
            <a:r>
              <a:rPr lang="en-US" sz="3600" dirty="0" smtClean="0"/>
              <a:t>Affiliate Turkey in the EU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Reject Turkey as EU member</a:t>
            </a:r>
          </a:p>
          <a:p>
            <a:pPr marL="514350" indent="-514350">
              <a:buAutoNum type="arabicPeriod"/>
            </a:pPr>
            <a:r>
              <a:rPr lang="en-US" sz="3600" dirty="0" smtClean="0"/>
              <a:t>Offer Turkey special partnership.</a:t>
            </a:r>
            <a:endParaRPr lang="en-US" sz="36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Overview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1533524"/>
            <a:ext cx="5023951" cy="4943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BOCR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438400"/>
            <a:ext cx="3505200" cy="3492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Benefit Subnet</a:t>
            </a:r>
            <a:endParaRPr lang="en-US" sz="3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4495800" y="4419600"/>
            <a:ext cx="1143000" cy="1371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Example of BOCR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2209800"/>
            <a:ext cx="6716713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438870"/>
            <a:ext cx="632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580"/>
              </a:spcBef>
              <a:buClr>
                <a:srgbClr val="D34817"/>
              </a:buClr>
              <a:buSzPct val="85000"/>
            </a:pPr>
            <a:r>
              <a:rPr lang="en-US" sz="3600" dirty="0" smtClean="0">
                <a:solidFill>
                  <a:srgbClr val="696464"/>
                </a:solidFill>
                <a:latin typeface="Franklin Gothic Book"/>
              </a:rPr>
              <a:t>Benefit Subnet </a:t>
            </a:r>
            <a:r>
              <a:rPr lang="en-US" sz="3600" dirty="0" smtClean="0">
                <a:solidFill>
                  <a:srgbClr val="696464"/>
                </a:solidFill>
                <a:latin typeface="Franklin Gothic Book"/>
                <a:sym typeface="Wingdings" pitchFamily="2" charset="2"/>
              </a:rPr>
              <a:t>--&gt; </a:t>
            </a:r>
            <a:r>
              <a:rPr lang="en-US" sz="3600" dirty="0" err="1" smtClean="0">
                <a:solidFill>
                  <a:srgbClr val="696464"/>
                </a:solidFill>
                <a:latin typeface="Franklin Gothic Book"/>
                <a:sym typeface="Wingdings" pitchFamily="2" charset="2"/>
              </a:rPr>
              <a:t>sociocultural</a:t>
            </a:r>
            <a:endParaRPr lang="en-US" sz="3600" dirty="0" smtClean="0">
              <a:solidFill>
                <a:srgbClr val="696464"/>
              </a:solidFill>
              <a:latin typeface="Franklin Gothic Book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of BOCR</a:t>
            </a:r>
            <a:endParaRPr lang="en-US" dirty="0"/>
          </a:p>
        </p:txBody>
      </p:sp>
      <p:pic>
        <p:nvPicPr>
          <p:cNvPr id="4" name="Bild 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752600"/>
            <a:ext cx="3962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Bild 2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" y="3733800"/>
            <a:ext cx="4007556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Bild 3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1752600"/>
            <a:ext cx="37338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Bild 40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15989" y="3733800"/>
            <a:ext cx="3923211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BD6BA746-E204-4AD1-B798-1066C7EB19F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362200"/>
            <a:ext cx="8043111" cy="2531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156</TotalTime>
  <Words>192</Words>
  <Application>Microsoft Office PowerPoint</Application>
  <PresentationFormat>On-screen Show (4:3)</PresentationFormat>
  <Paragraphs>59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Equity</vt:lpstr>
      <vt:lpstr>The relationship between Turkey and the EU</vt:lpstr>
      <vt:lpstr>Agenda</vt:lpstr>
      <vt:lpstr>Introduction</vt:lpstr>
      <vt:lpstr>Goal of the model</vt:lpstr>
      <vt:lpstr>Model Overview</vt:lpstr>
      <vt:lpstr>Example of BOCR</vt:lpstr>
      <vt:lpstr>  Example of BOCR</vt:lpstr>
      <vt:lpstr>Results of BOCR</vt:lpstr>
      <vt:lpstr>Ratings</vt:lpstr>
      <vt:lpstr>Result</vt:lpstr>
      <vt:lpstr>Questions</vt:lpstr>
      <vt:lpstr>Slide 12</vt:lpstr>
      <vt:lpstr>Slide 13</vt:lpstr>
      <vt:lpstr>Sensitivity Analysis</vt:lpstr>
      <vt:lpstr>Sensitivity Analysis</vt:lpstr>
      <vt:lpstr>Sensitivity Analysis</vt:lpstr>
      <vt:lpstr>Sensitivity Analysis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relationship between Turkey and the EU</dc:title>
  <dc:creator>Anna</dc:creator>
  <cp:lastModifiedBy>Anna</cp:lastModifiedBy>
  <cp:revision>13</cp:revision>
  <dcterms:created xsi:type="dcterms:W3CDTF">2010-04-20T09:40:41Z</dcterms:created>
  <dcterms:modified xsi:type="dcterms:W3CDTF">2010-04-20T13:27:54Z</dcterms:modified>
</cp:coreProperties>
</file>