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 autoCompressPictures="0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287" r:id="rId2"/>
    <p:sldId id="303" r:id="rId3"/>
    <p:sldId id="291" r:id="rId4"/>
    <p:sldId id="312" r:id="rId5"/>
    <p:sldId id="301" r:id="rId6"/>
    <p:sldId id="313" r:id="rId7"/>
    <p:sldId id="308" r:id="rId8"/>
    <p:sldId id="309" r:id="rId9"/>
    <p:sldId id="310" r:id="rId10"/>
    <p:sldId id="311" r:id="rId11"/>
    <p:sldId id="304" r:id="rId12"/>
    <p:sldId id="305" r:id="rId13"/>
    <p:sldId id="306" r:id="rId14"/>
    <p:sldId id="307" r:id="rId15"/>
    <p:sldId id="314" r:id="rId16"/>
    <p:sldId id="315" r:id="rId17"/>
    <p:sldId id="316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FF"/>
    <a:srgbClr val="FF7313"/>
    <a:srgbClr val="C4D5FE"/>
    <a:srgbClr val="FF9900"/>
    <a:srgbClr val="0033CC"/>
    <a:srgbClr val="6666FF"/>
    <a:srgbClr val="FFCC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6"/>
  </p:normalViewPr>
  <p:slideViewPr>
    <p:cSldViewPr>
      <p:cViewPr varScale="1">
        <p:scale>
          <a:sx n="98" d="100"/>
          <a:sy n="98" d="100"/>
        </p:scale>
        <p:origin x="60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50" d="100"/>
          <a:sy n="150" d="100"/>
        </p:scale>
        <p:origin x="-456" y="25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4.xml"/><Relationship Id="rId4" Type="http://schemas.openxmlformats.org/officeDocument/2006/relationships/slide" Target="slides/slide7.xml"/><Relationship Id="rId5" Type="http://schemas.openxmlformats.org/officeDocument/2006/relationships/slide" Target="slides/slide9.xml"/><Relationship Id="rId6" Type="http://schemas.openxmlformats.org/officeDocument/2006/relationships/slide" Target="slides/slide11.xml"/><Relationship Id="rId7" Type="http://schemas.openxmlformats.org/officeDocument/2006/relationships/slide" Target="slides/slide13.xml"/><Relationship Id="rId1" Type="http://schemas.openxmlformats.org/officeDocument/2006/relationships/slide" Target="slides/slide1.xml"/><Relationship Id="rId2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x-none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x-none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x-none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2B4D9B9-2F8D-0C4B-9E31-E4AC5CAE91E9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x-none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x-none"/>
          </a:p>
        </p:txBody>
      </p:sp>
      <p:sp>
        <p:nvSpPr>
          <p:cNvPr id="1741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0"/>
            <a:r>
              <a:rPr lang="en-US" altLang="x-none"/>
              <a:t>Second level</a:t>
            </a:r>
          </a:p>
          <a:p>
            <a:pPr lvl="0"/>
            <a:r>
              <a:rPr lang="en-US" altLang="x-none"/>
              <a:t>Third level</a:t>
            </a:r>
          </a:p>
          <a:p>
            <a:pPr lvl="0"/>
            <a:r>
              <a:rPr lang="en-US" altLang="x-none"/>
              <a:t>Fourth level</a:t>
            </a:r>
          </a:p>
          <a:p>
            <a:pPr lvl="0"/>
            <a:r>
              <a:rPr lang="en-US" altLang="x-none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x-none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F5DB1A0-F362-D54F-8B72-7BB2C624C702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AFD660-E0EC-F74A-8EAB-694CC531FE93}" type="slidenum">
              <a:rPr lang="en-US" altLang="x-none"/>
              <a:pPr/>
              <a:t>1</a:t>
            </a:fld>
            <a:endParaRPr lang="en-US" altLang="x-none"/>
          </a:p>
        </p:txBody>
      </p:sp>
      <p:sp>
        <p:nvSpPr>
          <p:cNvPr id="3522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443449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202411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381000"/>
            <a:ext cx="19621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57340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40916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59516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3330653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057400"/>
            <a:ext cx="38481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2057400"/>
            <a:ext cx="38481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253327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193256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662890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1392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9139245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7051666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vmlDrawing" Target="../drawings/vmlDrawing1.vml"/><Relationship Id="rId14" Type="http://schemas.openxmlformats.org/officeDocument/2006/relationships/oleObject" Target="../embeddings/oleObject1.bin"/><Relationship Id="rId15" Type="http://schemas.openxmlformats.org/officeDocument/2006/relationships/image" Target="../media/image1.png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381000"/>
            <a:ext cx="7467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057400"/>
            <a:ext cx="78486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26635" name="AutoShape 11"/>
          <p:cNvSpPr>
            <a:spLocks noChangeArrowheads="1"/>
          </p:cNvSpPr>
          <p:nvPr/>
        </p:nvSpPr>
        <p:spPr bwMode="auto">
          <a:xfrm>
            <a:off x="457200" y="228600"/>
            <a:ext cx="8458200" cy="6400800"/>
          </a:xfrm>
          <a:prstGeom prst="flowChartAlternateProcess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6639" name="Object 15"/>
          <p:cNvGraphicFramePr>
            <a:graphicFrameLocks noChangeAspect="1"/>
          </p:cNvGraphicFramePr>
          <p:nvPr/>
        </p:nvGraphicFramePr>
        <p:xfrm>
          <a:off x="0" y="0"/>
          <a:ext cx="1216025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4" name="Photo Editor Photo" r:id="rId14" imgW="7308213" imgH="5479255" progId="MSPhotoEd.3">
                  <p:embed/>
                </p:oleObj>
              </mc:Choice>
              <mc:Fallback>
                <p:oleObj name="Photo Editor Photo" r:id="rId14" imgW="7308213" imgH="5479255" progId="MSPhotoEd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216025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6650" name="Group 26"/>
          <p:cNvGrpSpPr>
            <a:grpSpLocks/>
          </p:cNvGrpSpPr>
          <p:nvPr userDrawn="1"/>
        </p:nvGrpSpPr>
        <p:grpSpPr bwMode="auto">
          <a:xfrm>
            <a:off x="7315200" y="5867400"/>
            <a:ext cx="1524000" cy="609600"/>
            <a:chOff x="2112" y="3408"/>
            <a:chExt cx="960" cy="384"/>
          </a:xfrm>
        </p:grpSpPr>
        <p:sp>
          <p:nvSpPr>
            <p:cNvPr id="26651" name="Text Box 27"/>
            <p:cNvSpPr txBox="1">
              <a:spLocks noChangeArrowheads="1"/>
            </p:cNvSpPr>
            <p:nvPr/>
          </p:nvSpPr>
          <p:spPr bwMode="auto">
            <a:xfrm>
              <a:off x="2112" y="3408"/>
              <a:ext cx="288" cy="2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x-none" sz="2800">
                  <a:solidFill>
                    <a:srgbClr val="C4D5FE"/>
                  </a:solidFill>
                  <a:latin typeface="Arial Narrow" charset="0"/>
                </a:rPr>
                <a:t>@</a:t>
              </a:r>
            </a:p>
          </p:txBody>
        </p:sp>
        <p:sp>
          <p:nvSpPr>
            <p:cNvPr id="26652" name="Text Box 28"/>
            <p:cNvSpPr txBox="1">
              <a:spLocks noChangeArrowheads="1"/>
            </p:cNvSpPr>
            <p:nvPr/>
          </p:nvSpPr>
          <p:spPr bwMode="auto">
            <a:xfrm>
              <a:off x="2352" y="3504"/>
              <a:ext cx="720" cy="2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x-none" sz="1400">
                  <a:solidFill>
                    <a:srgbClr val="FF9900"/>
                  </a:solidFill>
                  <a:latin typeface="Impact" charset="0"/>
                </a:rPr>
                <a:t>Industrial</a:t>
              </a:r>
            </a:p>
          </p:txBody>
        </p:sp>
        <p:sp>
          <p:nvSpPr>
            <p:cNvPr id="26653" name="Text Box 29"/>
            <p:cNvSpPr txBox="1">
              <a:spLocks noChangeArrowheads="1"/>
            </p:cNvSpPr>
            <p:nvPr/>
          </p:nvSpPr>
          <p:spPr bwMode="auto">
            <a:xfrm>
              <a:off x="2256" y="3600"/>
              <a:ext cx="72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x-none" sz="1400">
                  <a:solidFill>
                    <a:srgbClr val="FF7313"/>
                  </a:solidFill>
                  <a:latin typeface="Impact" charset="0"/>
                </a:rPr>
                <a:t>Engineering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rand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SzPct val="100000"/>
        <a:buFont typeface="Wingdings" charset="2"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Font typeface="Wingdings" charset="2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Font typeface="Wingdings" charset="2"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Font typeface="Wingdings" charset="2"/>
        <a:buBlip>
          <a:blip r:embed="rId16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Font typeface="Wingdings" charset="2"/>
        <a:buBlip>
          <a:blip r:embed="rId16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11.png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4" Type="http://schemas.openxmlformats.org/officeDocument/2006/relationships/image" Target="../media/image12.png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4" Type="http://schemas.openxmlformats.org/officeDocument/2006/relationships/image" Target="../media/image13.png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image" Target="../media/image14.png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4" Type="http://schemas.openxmlformats.org/officeDocument/2006/relationships/image" Target="../media/image15.png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4" Type="http://schemas.openxmlformats.org/officeDocument/2006/relationships/image" Target="../media/image16.emf"/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3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5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7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8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9.e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609600"/>
            <a:ext cx="7772400" cy="1905000"/>
          </a:xfrm>
        </p:spPr>
        <p:txBody>
          <a:bodyPr anchor="ctr"/>
          <a:lstStyle/>
          <a:p>
            <a:r>
              <a:rPr lang="en-US" altLang="x-none" sz="4400"/>
              <a:t> </a:t>
            </a:r>
            <a:r>
              <a:rPr lang="en-US" altLang="x-none" sz="4000"/>
              <a:t>Capital Budgeting and the AHP</a:t>
            </a:r>
            <a:r>
              <a:rPr lang="en-US" altLang="x-none" sz="4400"/>
              <a:t> </a:t>
            </a:r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209800"/>
            <a:ext cx="8077200" cy="1752600"/>
          </a:xfrm>
        </p:spPr>
        <p:txBody>
          <a:bodyPr/>
          <a:lstStyle/>
          <a:p>
            <a:endParaRPr lang="en-US" altLang="x-none" sz="3200"/>
          </a:p>
          <a:p>
            <a:r>
              <a:rPr lang="en-US" altLang="x-none" sz="3200"/>
              <a:t>October 6, 2003</a:t>
            </a:r>
          </a:p>
        </p:txBody>
      </p:sp>
      <p:sp>
        <p:nvSpPr>
          <p:cNvPr id="287748" name="Text Box 4"/>
          <p:cNvSpPr txBox="1">
            <a:spLocks noChangeArrowheads="1"/>
          </p:cNvSpPr>
          <p:nvPr/>
        </p:nvSpPr>
        <p:spPr bwMode="auto">
          <a:xfrm>
            <a:off x="1066800" y="3733800"/>
            <a:ext cx="73152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</a:pPr>
            <a:endParaRPr lang="en-US" altLang="x-none" sz="2800">
              <a:latin typeface="Arial" charset="0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en-US" altLang="x-none" sz="2800">
                <a:latin typeface="Arial" charset="0"/>
              </a:rPr>
              <a:t>David Hackworth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x-none" sz="2800">
                <a:latin typeface="Arial" charset="0"/>
              </a:rPr>
              <a:t>Industrial Engineering Deptartment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x-none" sz="2800">
                <a:latin typeface="Arial" charset="0"/>
              </a:rPr>
              <a:t>University of Pittsburgh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5943600" cy="1143000"/>
          </a:xfrm>
        </p:spPr>
        <p:txBody>
          <a:bodyPr/>
          <a:lstStyle/>
          <a:p>
            <a:r>
              <a:rPr lang="en-US" altLang="x-none" sz="3200"/>
              <a:t>“This is no way to run a railroad!”</a:t>
            </a:r>
          </a:p>
        </p:txBody>
      </p:sp>
      <p:sp>
        <p:nvSpPr>
          <p:cNvPr id="3461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2000" y="2362200"/>
            <a:ext cx="5715000" cy="4038600"/>
          </a:xfrm>
          <a:noFill/>
          <a:ln/>
        </p:spPr>
        <p:txBody>
          <a:bodyPr/>
          <a:lstStyle/>
          <a:p>
            <a:pPr>
              <a:buFont typeface="Wingdings" charset="2"/>
              <a:buNone/>
            </a:pPr>
            <a:r>
              <a:rPr lang="en-US" altLang="x-none"/>
              <a:t>Methodology for weighing:</a:t>
            </a:r>
          </a:p>
          <a:p>
            <a:r>
              <a:rPr lang="en-US" altLang="x-none"/>
              <a:t>Expansion vs. Replacement</a:t>
            </a:r>
          </a:p>
          <a:p>
            <a:r>
              <a:rPr lang="en-US" altLang="x-none"/>
              <a:t>Among departments within company </a:t>
            </a:r>
          </a:p>
          <a:p>
            <a:r>
              <a:rPr lang="en-US" altLang="x-none"/>
              <a:t>Priorities within department</a:t>
            </a:r>
          </a:p>
          <a:p>
            <a:endParaRPr lang="en-US" altLang="x-none"/>
          </a:p>
        </p:txBody>
      </p:sp>
      <p:pic>
        <p:nvPicPr>
          <p:cNvPr id="34611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143000"/>
            <a:ext cx="2495550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46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6116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Decision Levels:</a:t>
            </a:r>
          </a:p>
        </p:txBody>
      </p:sp>
      <p:graphicFrame>
        <p:nvGraphicFramePr>
          <p:cNvPr id="336900" name="Object 4"/>
          <p:cNvGraphicFramePr>
            <a:graphicFrameLocks noChangeAspect="1"/>
          </p:cNvGraphicFramePr>
          <p:nvPr/>
        </p:nvGraphicFramePr>
        <p:xfrm>
          <a:off x="838200" y="1752600"/>
          <a:ext cx="7924800" cy="408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01" name="Bitmap Image" r:id="rId3" imgW="9078592" imgH="4686954" progId="Paint.Picture">
                  <p:embed/>
                </p:oleObj>
              </mc:Choice>
              <mc:Fallback>
                <p:oleObj name="Bitmap Image" r:id="rId3" imgW="9078592" imgH="4686954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752600"/>
                        <a:ext cx="7924800" cy="408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prstDash val="dash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467600" cy="685800"/>
          </a:xfrm>
        </p:spPr>
        <p:txBody>
          <a:bodyPr/>
          <a:lstStyle/>
          <a:p>
            <a:r>
              <a:rPr lang="en-US" altLang="x-none" sz="2400"/>
              <a:t>CEO Priorities</a:t>
            </a:r>
          </a:p>
        </p:txBody>
      </p:sp>
      <p:graphicFrame>
        <p:nvGraphicFramePr>
          <p:cNvPr id="337925" name="Object 5"/>
          <p:cNvGraphicFramePr>
            <a:graphicFrameLocks noChangeAspect="1"/>
          </p:cNvGraphicFramePr>
          <p:nvPr/>
        </p:nvGraphicFramePr>
        <p:xfrm>
          <a:off x="533400" y="1066800"/>
          <a:ext cx="8269288" cy="283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28" name="Bitmap Image" r:id="rId3" imgW="8573697" imgH="2381582" progId="Paint.Picture">
                  <p:embed/>
                </p:oleObj>
              </mc:Choice>
              <mc:Fallback>
                <p:oleObj name="Bitmap Image" r:id="rId3" imgW="8573697" imgH="2381582" progId="Paint.Pictur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066800"/>
                        <a:ext cx="8269288" cy="2830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prstDash val="dash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27" name="Text Box 7"/>
          <p:cNvSpPr txBox="1">
            <a:spLocks noChangeArrowheads="1"/>
          </p:cNvSpPr>
          <p:nvPr/>
        </p:nvSpPr>
        <p:spPr bwMode="auto">
          <a:xfrm>
            <a:off x="1066800" y="4419600"/>
            <a:ext cx="7467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/>
              <a:t>Decide between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x-none"/>
              <a:t> Expansion and replacement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x-none"/>
              <a:t>Between Operating Companies in each category</a:t>
            </a:r>
          </a:p>
        </p:txBody>
      </p:sp>
    </p:spTree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2800"/>
              <a:t>Operating Company General Manger Priorities</a:t>
            </a:r>
          </a:p>
        </p:txBody>
      </p:sp>
      <p:sp>
        <p:nvSpPr>
          <p:cNvPr id="339974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x-none" sz="2800"/>
              <a:t>Between Individual Departments of Company:</a:t>
            </a:r>
          </a:p>
          <a:p>
            <a:r>
              <a:rPr lang="en-US" altLang="x-none" sz="1800"/>
              <a:t>Maintenance of Equipment</a:t>
            </a:r>
          </a:p>
          <a:p>
            <a:r>
              <a:rPr lang="en-US" altLang="x-none" sz="1800"/>
              <a:t>MIS</a:t>
            </a:r>
          </a:p>
          <a:p>
            <a:r>
              <a:rPr lang="en-US" altLang="x-none" sz="1800"/>
              <a:t>Maintenance of Way</a:t>
            </a:r>
          </a:p>
          <a:p>
            <a:r>
              <a:rPr lang="en-US" altLang="x-none" sz="1800"/>
              <a:t>Transportation</a:t>
            </a:r>
          </a:p>
        </p:txBody>
      </p:sp>
      <p:graphicFrame>
        <p:nvGraphicFramePr>
          <p:cNvPr id="339973" name="Object 5"/>
          <p:cNvGraphicFramePr>
            <a:graphicFrameLocks noChangeAspect="1"/>
          </p:cNvGraphicFramePr>
          <p:nvPr/>
        </p:nvGraphicFramePr>
        <p:xfrm>
          <a:off x="5562600" y="1905000"/>
          <a:ext cx="2203450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976" name="Bitmap Image" r:id="rId3" imgW="1609524" imgH="2295238" progId="Paint.Picture">
                  <p:embed/>
                </p:oleObj>
              </mc:Choice>
              <mc:Fallback>
                <p:oleObj name="Bitmap Image" r:id="rId3" imgW="1609524" imgH="2295238" progId="Paint.Pictur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905000"/>
                        <a:ext cx="2203450" cy="365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prstDash val="dash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2800"/>
              <a:t>Department Head Priorities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371600"/>
            <a:ext cx="7391400" cy="1524000"/>
          </a:xfrm>
        </p:spPr>
        <p:txBody>
          <a:bodyPr/>
          <a:lstStyle/>
          <a:p>
            <a:r>
              <a:rPr lang="en-US" altLang="x-none" sz="2800"/>
              <a:t>Prioritization of projects within department.</a:t>
            </a:r>
          </a:p>
        </p:txBody>
      </p:sp>
      <p:graphicFrame>
        <p:nvGraphicFramePr>
          <p:cNvPr id="342021" name="Object 5"/>
          <p:cNvGraphicFramePr>
            <a:graphicFrameLocks noChangeAspect="1"/>
          </p:cNvGraphicFramePr>
          <p:nvPr/>
        </p:nvGraphicFramePr>
        <p:xfrm>
          <a:off x="1066800" y="2209800"/>
          <a:ext cx="6781800" cy="415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22" name="Bitmap Image" r:id="rId3" imgW="5219048" imgH="3200000" progId="Paint.Picture">
                  <p:embed/>
                </p:oleObj>
              </mc:Choice>
              <mc:Fallback>
                <p:oleObj name="Bitmap Image" r:id="rId3" imgW="5219048" imgH="3200000" progId="Paint.Pictur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209800"/>
                        <a:ext cx="6781800" cy="415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prstDash val="dash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6781800" cy="838200"/>
          </a:xfrm>
        </p:spPr>
        <p:txBody>
          <a:bodyPr/>
          <a:lstStyle/>
          <a:p>
            <a:r>
              <a:rPr lang="en-US" altLang="x-none" sz="2800"/>
              <a:t>The Results</a:t>
            </a:r>
          </a:p>
        </p:txBody>
      </p:sp>
      <p:sp>
        <p:nvSpPr>
          <p:cNvPr id="3491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371600"/>
            <a:ext cx="3581400" cy="3886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sz="2800"/>
              <a:t>Prioritization of projects company- wide.</a:t>
            </a:r>
          </a:p>
          <a:p>
            <a:pPr>
              <a:lnSpc>
                <a:spcPct val="90000"/>
              </a:lnSpc>
            </a:pPr>
            <a:r>
              <a:rPr lang="en-US" altLang="x-none" sz="2800"/>
              <a:t>Projects can then be placed into a linear program to maximize effectiveness of available budget.</a:t>
            </a:r>
          </a:p>
        </p:txBody>
      </p:sp>
      <p:graphicFrame>
        <p:nvGraphicFramePr>
          <p:cNvPr id="349189" name="Object 5"/>
          <p:cNvGraphicFramePr>
            <a:graphicFrameLocks noChangeAspect="1"/>
          </p:cNvGraphicFramePr>
          <p:nvPr/>
        </p:nvGraphicFramePr>
        <p:xfrm>
          <a:off x="4419600" y="990600"/>
          <a:ext cx="4095750" cy="555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190" name="Bitmap Image" r:id="rId3" imgW="4095238" imgH="5552381" progId="Paint.Picture">
                  <p:embed/>
                </p:oleObj>
              </mc:Choice>
              <mc:Fallback>
                <p:oleObj name="Bitmap Image" r:id="rId3" imgW="4095238" imgH="5552381" progId="Paint.Pictur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990600"/>
                        <a:ext cx="4095750" cy="555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prstDash val="dash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6781800" cy="838200"/>
          </a:xfrm>
        </p:spPr>
        <p:txBody>
          <a:bodyPr/>
          <a:lstStyle/>
          <a:p>
            <a:r>
              <a:rPr lang="en-US" altLang="x-none" sz="2800"/>
              <a:t>The Results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371600"/>
            <a:ext cx="8001000" cy="2743200"/>
          </a:xfrm>
        </p:spPr>
        <p:txBody>
          <a:bodyPr/>
          <a:lstStyle/>
          <a:p>
            <a:r>
              <a:rPr lang="en-US" altLang="x-none" sz="2800"/>
              <a:t>Similar projects can have very different results depending on the company, competing projects within the department, rank of department within the company.</a:t>
            </a:r>
          </a:p>
        </p:txBody>
      </p:sp>
      <p:graphicFrame>
        <p:nvGraphicFramePr>
          <p:cNvPr id="350213" name="Object 5"/>
          <p:cNvGraphicFramePr>
            <a:graphicFrameLocks noChangeAspect="1"/>
          </p:cNvGraphicFramePr>
          <p:nvPr/>
        </p:nvGraphicFramePr>
        <p:xfrm>
          <a:off x="533400" y="3352800"/>
          <a:ext cx="83058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214" name="Worksheet" r:id="rId3" imgW="7715707" imgH="895807" progId="Excel.Sheet.8">
                  <p:embed/>
                </p:oleObj>
              </mc:Choice>
              <mc:Fallback>
                <p:oleObj name="Worksheet" r:id="rId3" imgW="7715707" imgH="895807" progId="Excel.Shee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352800"/>
                        <a:ext cx="83058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prstDash val="dash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6781800" cy="838200"/>
          </a:xfrm>
        </p:spPr>
        <p:txBody>
          <a:bodyPr/>
          <a:lstStyle/>
          <a:p>
            <a:r>
              <a:rPr lang="en-US" altLang="x-none" sz="2800"/>
              <a:t>The Results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371600"/>
            <a:ext cx="8229600" cy="4191000"/>
          </a:xfrm>
        </p:spPr>
        <p:txBody>
          <a:bodyPr/>
          <a:lstStyle/>
          <a:p>
            <a:r>
              <a:rPr lang="en-US" altLang="x-none" sz="2800"/>
              <a:t>Critical business decision where judgments are often made without formal evaluation of alternatives.</a:t>
            </a:r>
          </a:p>
          <a:p>
            <a:r>
              <a:rPr lang="en-US" altLang="x-none" sz="2800"/>
              <a:t>AHP/ANP Creates organization and forces a process upon decision makers.</a:t>
            </a:r>
          </a:p>
          <a:p>
            <a:r>
              <a:rPr lang="en-US" altLang="x-none" sz="2800"/>
              <a:t>Very quickly change and adjust priorities as business environment and company situation change.</a:t>
            </a:r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7543800" cy="1295400"/>
          </a:xfrm>
        </p:spPr>
        <p:txBody>
          <a:bodyPr/>
          <a:lstStyle/>
          <a:p>
            <a:r>
              <a:rPr lang="en-US" altLang="x-none" sz="3200"/>
              <a:t>One Parent Company –</a:t>
            </a:r>
            <a:br>
              <a:rPr lang="en-US" altLang="x-none" sz="3200"/>
            </a:br>
            <a:r>
              <a:rPr lang="en-US" altLang="x-none" sz="3200"/>
              <a:t>Three (3) Subsidiaries </a:t>
            </a:r>
          </a:p>
        </p:txBody>
      </p:sp>
      <p:graphicFrame>
        <p:nvGraphicFramePr>
          <p:cNvPr id="334859" name="Object 11"/>
          <p:cNvGraphicFramePr>
            <a:graphicFrameLocks noChangeAspect="1"/>
          </p:cNvGraphicFramePr>
          <p:nvPr/>
        </p:nvGraphicFramePr>
        <p:xfrm>
          <a:off x="1676400" y="2057400"/>
          <a:ext cx="5876925" cy="189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861" name="Bitmap Image" r:id="rId3" imgW="4133333" imgH="1333333" progId="Paint.Picture">
                  <p:embed/>
                </p:oleObj>
              </mc:Choice>
              <mc:Fallback>
                <p:oleObj name="Bitmap Image" r:id="rId3" imgW="4133333" imgH="1333333" progId="Paint.Picture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057400"/>
                        <a:ext cx="5876925" cy="189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prstDash val="dash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4860" name="Text Box 12"/>
          <p:cNvSpPr txBox="1">
            <a:spLocks noChangeArrowheads="1"/>
          </p:cNvSpPr>
          <p:nvPr/>
        </p:nvSpPr>
        <p:spPr bwMode="auto">
          <a:xfrm>
            <a:off x="838200" y="4495800"/>
            <a:ext cx="7010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x-none" sz="3600"/>
              <a:t>Question: How to allocate limited Capital Budget $?</a:t>
            </a:r>
          </a:p>
        </p:txBody>
      </p:sp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467600" cy="990600"/>
          </a:xfrm>
        </p:spPr>
        <p:txBody>
          <a:bodyPr/>
          <a:lstStyle/>
          <a:p>
            <a:r>
              <a:rPr lang="en-US" altLang="x-none"/>
              <a:t>Capital Budgets</a:t>
            </a: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3505200"/>
            <a:ext cx="7924800" cy="3352800"/>
          </a:xfrm>
        </p:spPr>
        <p:txBody>
          <a:bodyPr/>
          <a:lstStyle/>
          <a:p>
            <a:r>
              <a:rPr lang="en-US" altLang="x-none"/>
              <a:t>NPV</a:t>
            </a:r>
          </a:p>
          <a:p>
            <a:r>
              <a:rPr lang="en-US" altLang="x-none"/>
              <a:t>IRR Hurdle Rates</a:t>
            </a:r>
          </a:p>
          <a:p>
            <a:r>
              <a:rPr lang="en-US" altLang="x-none"/>
              <a:t>Payback Period</a:t>
            </a:r>
          </a:p>
          <a:p>
            <a:pPr>
              <a:buFont typeface="Wingdings" charset="2"/>
              <a:buNone/>
            </a:pPr>
            <a:endParaRPr lang="en-US" altLang="x-none"/>
          </a:p>
        </p:txBody>
      </p:sp>
      <p:sp>
        <p:nvSpPr>
          <p:cNvPr id="318469" name="Text Box 5"/>
          <p:cNvSpPr txBox="1">
            <a:spLocks noChangeArrowheads="1"/>
          </p:cNvSpPr>
          <p:nvPr/>
        </p:nvSpPr>
        <p:spPr bwMode="auto">
          <a:xfrm>
            <a:off x="762000" y="1371600"/>
            <a:ext cx="7924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/>
              <a:t>Competing projects vie for limited capital resources.  Because resources are limited, a methodology must be devised for testing the merit of each project.  Traditional allocation methods depend on quantifiable measures of:</a:t>
            </a:r>
          </a:p>
        </p:txBody>
      </p:sp>
      <p:pic>
        <p:nvPicPr>
          <p:cNvPr id="31847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429000"/>
            <a:ext cx="2036763" cy="276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162800" cy="914400"/>
          </a:xfrm>
        </p:spPr>
        <p:txBody>
          <a:bodyPr/>
          <a:lstStyle/>
          <a:p>
            <a:r>
              <a:rPr lang="en-US" altLang="x-none" sz="2800"/>
              <a:t>Capital Budgets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762000" y="1371600"/>
            <a:ext cx="7924800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2800"/>
              <a:t>Traditional projects contain an expenditure in year 1, followed by a stream of positive cash flows.  Resulting projects are then compared with other projects along these quantifiable measures (tangible measures).  For example</a:t>
            </a:r>
            <a:r>
              <a:rPr lang="en-US" altLang="x-none"/>
              <a:t>:</a:t>
            </a:r>
          </a:p>
        </p:txBody>
      </p:sp>
      <p:graphicFrame>
        <p:nvGraphicFramePr>
          <p:cNvPr id="347143" name="Object 7"/>
          <p:cNvGraphicFramePr>
            <a:graphicFrameLocks noChangeAspect="1"/>
          </p:cNvGraphicFramePr>
          <p:nvPr/>
        </p:nvGraphicFramePr>
        <p:xfrm>
          <a:off x="914400" y="4114800"/>
          <a:ext cx="7696200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145" name="Worksheet" r:id="rId3" imgW="6620256" imgH="619354" progId="Excel.Sheet.8">
                  <p:embed/>
                </p:oleObj>
              </mc:Choice>
              <mc:Fallback>
                <p:oleObj name="Worksheet" r:id="rId3" imgW="6620256" imgH="619354" progId="Excel.Sheet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114800"/>
                        <a:ext cx="7696200" cy="71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prstDash val="dash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7144" name="Text Box 8"/>
          <p:cNvSpPr txBox="1">
            <a:spLocks noChangeArrowheads="1"/>
          </p:cNvSpPr>
          <p:nvPr/>
        </p:nvSpPr>
        <p:spPr bwMode="auto">
          <a:xfrm>
            <a:off x="762000" y="5257800"/>
            <a:ext cx="6172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/>
              <a:t>These tangible measures are used to make decisions between competing projects.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7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7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7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7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44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467600" cy="762000"/>
          </a:xfrm>
        </p:spPr>
        <p:txBody>
          <a:bodyPr/>
          <a:lstStyle/>
          <a:p>
            <a:r>
              <a:rPr lang="en-US" altLang="x-none" sz="3200"/>
              <a:t>AHP and Capital Budget Allocations </a:t>
            </a:r>
          </a:p>
        </p:txBody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6019800" cy="5105400"/>
          </a:xfrm>
        </p:spPr>
        <p:txBody>
          <a:bodyPr/>
          <a:lstStyle/>
          <a:p>
            <a:r>
              <a:rPr lang="en-US" altLang="x-none"/>
              <a:t>Capital Budgeting methods often fail to reflect: </a:t>
            </a:r>
          </a:p>
          <a:p>
            <a:pPr lvl="1"/>
            <a:r>
              <a:rPr lang="en-US" altLang="x-none"/>
              <a:t>Risk of project</a:t>
            </a:r>
          </a:p>
          <a:p>
            <a:pPr lvl="1"/>
            <a:r>
              <a:rPr lang="en-US" altLang="x-none"/>
              <a:t>Priorities between business units and subsidiaries</a:t>
            </a:r>
          </a:p>
          <a:p>
            <a:pPr lvl="1"/>
            <a:r>
              <a:rPr lang="en-US" altLang="x-none"/>
              <a:t>Priorities within groups </a:t>
            </a:r>
          </a:p>
          <a:p>
            <a:pPr lvl="1"/>
            <a:r>
              <a:rPr lang="en-US" altLang="x-none"/>
              <a:t>Discretionary vs. Required projects</a:t>
            </a:r>
          </a:p>
          <a:p>
            <a:pPr>
              <a:buFont typeface="Wingdings" charset="2"/>
              <a:buNone/>
            </a:pPr>
            <a:endParaRPr lang="en-US" altLang="x-none"/>
          </a:p>
        </p:txBody>
      </p:sp>
      <p:pic>
        <p:nvPicPr>
          <p:cNvPr id="32870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371600"/>
            <a:ext cx="1657350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467600" cy="762000"/>
          </a:xfrm>
        </p:spPr>
        <p:txBody>
          <a:bodyPr/>
          <a:lstStyle/>
          <a:p>
            <a:r>
              <a:rPr lang="en-US" altLang="x-none" sz="3200"/>
              <a:t>AHP and Capital Budget Allocations 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001000" cy="13716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altLang="x-none" sz="3000"/>
              <a:t>Many projects are simply difficult to asses using traditional methods: </a:t>
            </a:r>
          </a:p>
          <a:p>
            <a:pPr>
              <a:buFont typeface="Wingdings" charset="2"/>
              <a:buNone/>
            </a:pPr>
            <a:endParaRPr lang="en-US" altLang="x-none" sz="3000"/>
          </a:p>
        </p:txBody>
      </p:sp>
      <p:graphicFrame>
        <p:nvGraphicFramePr>
          <p:cNvPr id="348165" name="Object 5"/>
          <p:cNvGraphicFramePr>
            <a:graphicFrameLocks noChangeAspect="1"/>
          </p:cNvGraphicFramePr>
          <p:nvPr/>
        </p:nvGraphicFramePr>
        <p:xfrm>
          <a:off x="566738" y="2438400"/>
          <a:ext cx="8272462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167" name="Worksheet" r:id="rId3" imgW="4657954" imgH="543154" progId="Excel.Sheet.8">
                  <p:embed/>
                </p:oleObj>
              </mc:Choice>
              <mc:Fallback>
                <p:oleObj name="Worksheet" r:id="rId3" imgW="4657954" imgH="543154" progId="Excel.Shee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8" y="2438400"/>
                        <a:ext cx="8272462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prstDash val="dash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166" name="Text Box 6"/>
          <p:cNvSpPr txBox="1">
            <a:spLocks noChangeArrowheads="1"/>
          </p:cNvSpPr>
          <p:nvPr/>
        </p:nvSpPr>
        <p:spPr bwMode="auto">
          <a:xfrm>
            <a:off x="762000" y="3886200"/>
            <a:ext cx="7848600" cy="2606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3000"/>
              <a:t>Both projects are necessary for the long run survival of the company but can not be put into a “normal” financial return model.</a:t>
            </a:r>
          </a:p>
          <a:p>
            <a:pPr>
              <a:spcBef>
                <a:spcPct val="50000"/>
              </a:spcBef>
            </a:pPr>
            <a:r>
              <a:rPr lang="en-US" altLang="x-none" sz="3000"/>
              <a:t>How to decide between these projects (intangibles)?</a:t>
            </a:r>
          </a:p>
        </p:txBody>
      </p:sp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533400"/>
            <a:ext cx="7239000" cy="1066800"/>
          </a:xfrm>
        </p:spPr>
        <p:txBody>
          <a:bodyPr/>
          <a:lstStyle/>
          <a:p>
            <a:r>
              <a:rPr lang="en-US" altLang="x-none" sz="2400"/>
              <a:t>The Problem:</a:t>
            </a:r>
            <a:br>
              <a:rPr lang="en-US" altLang="x-none" sz="2400"/>
            </a:br>
            <a:r>
              <a:rPr lang="en-US" altLang="x-none" sz="2400"/>
              <a:t>$19.4 Million in Projects</a:t>
            </a:r>
            <a:br>
              <a:rPr lang="en-US" altLang="x-none" sz="2400"/>
            </a:br>
            <a:r>
              <a:rPr lang="en-US" altLang="x-none" sz="2400"/>
              <a:t>$11.5 Million in Capital</a:t>
            </a:r>
            <a:r>
              <a:rPr lang="en-US" altLang="x-none" sz="3200"/>
              <a:t> </a:t>
            </a:r>
          </a:p>
        </p:txBody>
      </p:sp>
      <p:graphicFrame>
        <p:nvGraphicFramePr>
          <p:cNvPr id="343049" name="Object 9"/>
          <p:cNvGraphicFramePr>
            <a:graphicFrameLocks noChangeAspect="1"/>
          </p:cNvGraphicFramePr>
          <p:nvPr/>
        </p:nvGraphicFramePr>
        <p:xfrm>
          <a:off x="1752600" y="1828800"/>
          <a:ext cx="5762625" cy="416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050" name="Worksheet" r:id="rId3" imgW="5762854" imgH="4162654" progId="Excel.Sheet.8">
                  <p:embed/>
                </p:oleObj>
              </mc:Choice>
              <mc:Fallback>
                <p:oleObj name="Worksheet" r:id="rId3" imgW="5762854" imgH="4162654" progId="Excel.Sheet.8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828800"/>
                        <a:ext cx="5762625" cy="416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prstDash val="dash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467600" cy="762000"/>
          </a:xfrm>
        </p:spPr>
        <p:txBody>
          <a:bodyPr/>
          <a:lstStyle/>
          <a:p>
            <a:r>
              <a:rPr lang="en-US" altLang="x-none" sz="3200"/>
              <a:t>The Problem: Lots of Projects </a:t>
            </a:r>
          </a:p>
        </p:txBody>
      </p:sp>
      <p:graphicFrame>
        <p:nvGraphicFramePr>
          <p:cNvPr id="344067" name="Object 3"/>
          <p:cNvGraphicFramePr>
            <a:graphicFrameLocks noChangeAspect="1"/>
          </p:cNvGraphicFramePr>
          <p:nvPr/>
        </p:nvGraphicFramePr>
        <p:xfrm>
          <a:off x="1447800" y="1295400"/>
          <a:ext cx="6002338" cy="490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068" name="Worksheet" r:id="rId3" imgW="7248754" imgH="8772754" progId="Excel.Sheet.8">
                  <p:embed/>
                </p:oleObj>
              </mc:Choice>
              <mc:Fallback>
                <p:oleObj name="Worksheet" r:id="rId3" imgW="7248754" imgH="8772754" progId="Excel.Shee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295400"/>
                        <a:ext cx="6002338" cy="490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prstDash val="dash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5486400" cy="2057400"/>
          </a:xfrm>
        </p:spPr>
        <p:txBody>
          <a:bodyPr/>
          <a:lstStyle/>
          <a:p>
            <a:r>
              <a:rPr lang="en-US" altLang="x-none" sz="3200"/>
              <a:t>The Old Solution: Meetings, Meetings, Meetings! </a:t>
            </a:r>
          </a:p>
        </p:txBody>
      </p:sp>
      <p:pic>
        <p:nvPicPr>
          <p:cNvPr id="34509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609600"/>
            <a:ext cx="2036763" cy="276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34509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762000" y="2362200"/>
            <a:ext cx="5943600" cy="3733800"/>
          </a:xfrm>
          <a:noFill/>
          <a:ln/>
        </p:spPr>
        <p:txBody>
          <a:bodyPr/>
          <a:lstStyle/>
          <a:p>
            <a:r>
              <a:rPr lang="en-US" altLang="x-none" sz="2800"/>
              <a:t>Each department head argues for his department’s projects.</a:t>
            </a:r>
          </a:p>
          <a:p>
            <a:r>
              <a:rPr lang="en-US" altLang="x-none" sz="2800"/>
              <a:t>Each Company General Manger argues for his company’s projects.</a:t>
            </a:r>
          </a:p>
          <a:p>
            <a:r>
              <a:rPr lang="en-US" altLang="x-none" sz="2800"/>
              <a:t>CEO decides whose arguments are best and then creates budget.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45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094" grpId="0" autoUpdateAnimBg="0"/>
    </p:bldLst>
  </p:timing>
</p:sld>
</file>

<file path=ppt/theme/theme1.xml><?xml version="1.0" encoding="utf-8"?>
<a:theme xmlns:a="http://schemas.openxmlformats.org/drawingml/2006/main" name="bidanda2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bidanda2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dash"/>
          <a:round/>
          <a:headEnd type="none" w="med" len="med"/>
          <a:tailEnd type="triangl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dash"/>
          <a:round/>
          <a:headEnd type="none" w="med" len="med"/>
          <a:tailEnd type="triangl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idanda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idanda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danda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idanda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idanda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idanda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idanda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Office\Templates\bidanda2.pot</Template>
  <TotalTime>2512</TotalTime>
  <Words>418</Words>
  <Application>Microsoft Macintosh PowerPoint</Application>
  <PresentationFormat>On-screen Show (4:3)</PresentationFormat>
  <Paragraphs>61</Paragraphs>
  <Slides>17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Times New Roman</vt:lpstr>
      <vt:lpstr>Arial</vt:lpstr>
      <vt:lpstr>Tahoma</vt:lpstr>
      <vt:lpstr>Wingdings</vt:lpstr>
      <vt:lpstr>Arial Narrow</vt:lpstr>
      <vt:lpstr>Impact</vt:lpstr>
      <vt:lpstr>bidanda2</vt:lpstr>
      <vt:lpstr>Microsoft Photo Editor 3.0 Photo</vt:lpstr>
      <vt:lpstr>Bitmap Image</vt:lpstr>
      <vt:lpstr>Microsoft Excel Worksheet</vt:lpstr>
      <vt:lpstr> Capital Budgeting and the AHP </vt:lpstr>
      <vt:lpstr>One Parent Company – Three (3) Subsidiaries </vt:lpstr>
      <vt:lpstr>Capital Budgets</vt:lpstr>
      <vt:lpstr>Capital Budgets</vt:lpstr>
      <vt:lpstr>AHP and Capital Budget Allocations </vt:lpstr>
      <vt:lpstr>AHP and Capital Budget Allocations </vt:lpstr>
      <vt:lpstr>The Problem: $19.4 Million in Projects $11.5 Million in Capital </vt:lpstr>
      <vt:lpstr>The Problem: Lots of Projects </vt:lpstr>
      <vt:lpstr>The Old Solution: Meetings, Meetings, Meetings! </vt:lpstr>
      <vt:lpstr>“This is no way to run a railroad!”</vt:lpstr>
      <vt:lpstr>Decision Levels:</vt:lpstr>
      <vt:lpstr>CEO Priorities</vt:lpstr>
      <vt:lpstr>Operating Company General Manger Priorities</vt:lpstr>
      <vt:lpstr>Department Head Priorities</vt:lpstr>
      <vt:lpstr>The Results</vt:lpstr>
      <vt:lpstr>The Results</vt:lpstr>
      <vt:lpstr>The Results</vt:lpstr>
    </vt:vector>
  </TitlesOfParts>
  <Manager>Owat  Sunanta</Manager>
  <Company>Univ. of Pittsburgh</Company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FedEx Training</dc:title>
  <dc:subject>Project and Strategic Managements</dc:subject>
  <dc:creator>Industrial Engineering Dept.</dc:creator>
  <cp:lastModifiedBy>E R</cp:lastModifiedBy>
  <cp:revision>97</cp:revision>
  <cp:lastPrinted>1998-11-04T20:55:04Z</cp:lastPrinted>
  <dcterms:created xsi:type="dcterms:W3CDTF">1998-10-30T20:20:18Z</dcterms:created>
  <dcterms:modified xsi:type="dcterms:W3CDTF">2017-02-22T02:19:36Z</dcterms:modified>
</cp:coreProperties>
</file>