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61" r:id="rId2"/>
    <p:sldId id="260" r:id="rId3"/>
    <p:sldId id="256" r:id="rId4"/>
    <p:sldId id="262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66"/>
  </p:normalViewPr>
  <p:slideViewPr>
    <p:cSldViewPr>
      <p:cViewPr varScale="1">
        <p:scale>
          <a:sx n="98" d="100"/>
          <a:sy n="98" d="100"/>
        </p:scale>
        <p:origin x="6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21D4879-8494-6F44-9844-7346B987A2CA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831D6-BC5D-0E48-9AAA-68C1562B0A1B}" type="slidenum">
              <a:rPr lang="en-US" altLang="x-none"/>
              <a:pPr/>
              <a:t>1</a:t>
            </a:fld>
            <a:endParaRPr lang="en-US" altLang="x-none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0E9C4-5DFF-1640-A6D1-ED9D71B3557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8085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E157B-CE11-A745-9BD2-CC109B66F20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3887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1FBBE-AC7C-974A-888B-CB86F69054A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818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E7134-26AF-6A4C-A361-2E73DFF7E64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61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D14D7-86A0-0A42-8781-829D2E7E442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028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ECBD2-3DD5-E84A-801C-2ACE712220F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005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4E4E5-959E-3D4C-A4AD-59C68A38BA8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0509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7A62D-F665-D14B-AEDF-810B14A6F19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3352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319B0-AADB-7D42-BA5F-D8CAD968863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56088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4BC44-3512-4A41-A1BD-9F3916581F5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300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8CD98-C9B9-2342-9887-96BACB09C15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34438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x-non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x-non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DAE24D4-BC63-D145-8F2F-5F1735C7ABF0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6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x-none" sz="4400"/>
              <a:t>ANWR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x-none" sz="3200"/>
              <a:t>Arctic National Wildlife Refuge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x-none"/>
              <a:t>ANWR Situation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altLang="x-none"/>
              <a:t>ANWR- Arctic National Wildlife Refuge</a:t>
            </a:r>
          </a:p>
          <a:p>
            <a:r>
              <a:rPr lang="en-US" altLang="x-none"/>
              <a:t>Size- 19 Million Acres; Area 1002-1.5 Million Acres of Coastal Plain</a:t>
            </a:r>
          </a:p>
          <a:p>
            <a:r>
              <a:rPr lang="en-US" altLang="x-none"/>
              <a:t>Protected in 1960-Eisenhower</a:t>
            </a:r>
          </a:p>
          <a:p>
            <a:r>
              <a:rPr lang="en-US" altLang="x-none"/>
              <a:t>Land Compromise Carter Admin.</a:t>
            </a:r>
          </a:p>
          <a:p>
            <a:r>
              <a:rPr lang="en-US" altLang="x-none"/>
              <a:t>Efforts to Re-open for Exploration- Bush</a:t>
            </a:r>
          </a:p>
          <a:p>
            <a:r>
              <a:rPr lang="en-US" altLang="x-none"/>
              <a:t>Counter efforts to stop Exploration</a:t>
            </a:r>
          </a:p>
          <a:p>
            <a:endParaRPr lang="en-US" altLang="x-non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Overview of Model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133600"/>
            <a:ext cx="4354513" cy="374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143000"/>
            <a:ext cx="4848225" cy="337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229225"/>
            <a:ext cx="355282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1981200" y="2667000"/>
            <a:ext cx="137160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ea typeface="Times New Roman" charset="0"/>
                <a:cs typeface="Times New Roman" charset="0"/>
              </a:rPr>
              <a:t>Ratings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>
            <a:off x="5334000" y="5562600"/>
            <a:ext cx="1628775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ea typeface="Times New Roman" charset="0"/>
                <a:cs typeface="Times New Roman" charset="0"/>
              </a:rPr>
              <a:t>Priorities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7772400" cy="1143000"/>
          </a:xfrm>
          <a:noFill/>
          <a:ln/>
        </p:spPr>
        <p:txBody>
          <a:bodyPr/>
          <a:lstStyle/>
          <a:p>
            <a:r>
              <a:rPr lang="en-US" altLang="x-none"/>
              <a:t>Ratings for BOCR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x-none"/>
              <a:t>Cluster Matrix Overview</a:t>
            </a:r>
          </a:p>
        </p:txBody>
      </p:sp>
      <p:sp>
        <p:nvSpPr>
          <p:cNvPr id="3077" name="Freeform 5"/>
          <p:cNvSpPr>
            <a:spLocks/>
          </p:cNvSpPr>
          <p:nvPr/>
        </p:nvSpPr>
        <p:spPr bwMode="auto">
          <a:xfrm>
            <a:off x="1752600" y="2057400"/>
            <a:ext cx="7162800" cy="533400"/>
          </a:xfrm>
          <a:custGeom>
            <a:avLst/>
            <a:gdLst>
              <a:gd name="T0" fmla="*/ 1200 w 4512"/>
              <a:gd name="T1" fmla="*/ 0 h 336"/>
              <a:gd name="T2" fmla="*/ 0 w 4512"/>
              <a:gd name="T3" fmla="*/ 336 h 336"/>
              <a:gd name="T4" fmla="*/ 4512 w 4512"/>
              <a:gd name="T5" fmla="*/ 336 h 336"/>
              <a:gd name="T6" fmla="*/ 3261 w 4512"/>
              <a:gd name="T7" fmla="*/ 7 h 336"/>
              <a:gd name="T8" fmla="*/ 1200 w 4512"/>
              <a:gd name="T9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12" h="336">
                <a:moveTo>
                  <a:pt x="1200" y="0"/>
                </a:moveTo>
                <a:lnTo>
                  <a:pt x="0" y="336"/>
                </a:lnTo>
                <a:lnTo>
                  <a:pt x="4512" y="336"/>
                </a:lnTo>
                <a:lnTo>
                  <a:pt x="3261" y="7"/>
                </a:lnTo>
                <a:lnTo>
                  <a:pt x="1200" y="0"/>
                </a:lnTo>
                <a:close/>
              </a:path>
            </a:pathLst>
          </a:custGeom>
          <a:gradFill rotWithShape="0">
            <a:gsLst>
              <a:gs pos="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Freeform 6"/>
          <p:cNvSpPr>
            <a:spLocks/>
          </p:cNvSpPr>
          <p:nvPr/>
        </p:nvSpPr>
        <p:spPr bwMode="auto">
          <a:xfrm>
            <a:off x="1752600" y="2052638"/>
            <a:ext cx="2911475" cy="538162"/>
          </a:xfrm>
          <a:custGeom>
            <a:avLst/>
            <a:gdLst>
              <a:gd name="T0" fmla="*/ 1152 w 1834"/>
              <a:gd name="T1" fmla="*/ 339 h 339"/>
              <a:gd name="T2" fmla="*/ 1834 w 1834"/>
              <a:gd name="T3" fmla="*/ 0 h 339"/>
              <a:gd name="T4" fmla="*/ 1152 w 1834"/>
              <a:gd name="T5" fmla="*/ 3 h 339"/>
              <a:gd name="T6" fmla="*/ 0 w 1834"/>
              <a:gd name="T7" fmla="*/ 339 h 339"/>
              <a:gd name="T8" fmla="*/ 1152 w 1834"/>
              <a:gd name="T9" fmla="*/ 339 h 3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4" h="339">
                <a:moveTo>
                  <a:pt x="1152" y="339"/>
                </a:moveTo>
                <a:lnTo>
                  <a:pt x="1834" y="0"/>
                </a:lnTo>
                <a:lnTo>
                  <a:pt x="1152" y="3"/>
                </a:lnTo>
                <a:lnTo>
                  <a:pt x="0" y="339"/>
                </a:lnTo>
                <a:lnTo>
                  <a:pt x="1152" y="339"/>
                </a:lnTo>
                <a:close/>
              </a:path>
            </a:pathLst>
          </a:custGeom>
          <a:gradFill rotWithShape="0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Freeform 7"/>
          <p:cNvSpPr>
            <a:spLocks/>
          </p:cNvSpPr>
          <p:nvPr/>
        </p:nvSpPr>
        <p:spPr bwMode="auto">
          <a:xfrm>
            <a:off x="3581400" y="2057400"/>
            <a:ext cx="1981200" cy="533400"/>
          </a:xfrm>
          <a:custGeom>
            <a:avLst/>
            <a:gdLst>
              <a:gd name="T0" fmla="*/ 0 w 1248"/>
              <a:gd name="T1" fmla="*/ 336 h 336"/>
              <a:gd name="T2" fmla="*/ 1104 w 1248"/>
              <a:gd name="T3" fmla="*/ 336 h 336"/>
              <a:gd name="T4" fmla="*/ 1248 w 1248"/>
              <a:gd name="T5" fmla="*/ 0 h 336"/>
              <a:gd name="T6" fmla="*/ 672 w 1248"/>
              <a:gd name="T7" fmla="*/ 0 h 336"/>
              <a:gd name="T8" fmla="*/ 0 w 1248"/>
              <a:gd name="T9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336">
                <a:moveTo>
                  <a:pt x="0" y="336"/>
                </a:moveTo>
                <a:lnTo>
                  <a:pt x="1104" y="336"/>
                </a:lnTo>
                <a:lnTo>
                  <a:pt x="1248" y="0"/>
                </a:lnTo>
                <a:lnTo>
                  <a:pt x="672" y="0"/>
                </a:lnTo>
                <a:lnTo>
                  <a:pt x="0" y="336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>
            <a:off x="5334000" y="2057400"/>
            <a:ext cx="1752600" cy="533400"/>
          </a:xfrm>
          <a:custGeom>
            <a:avLst/>
            <a:gdLst>
              <a:gd name="T0" fmla="*/ 1104 w 1104"/>
              <a:gd name="T1" fmla="*/ 336 h 336"/>
              <a:gd name="T2" fmla="*/ 624 w 1104"/>
              <a:gd name="T3" fmla="*/ 0 h 336"/>
              <a:gd name="T4" fmla="*/ 96 w 1104"/>
              <a:gd name="T5" fmla="*/ 0 h 336"/>
              <a:gd name="T6" fmla="*/ 0 w 1104"/>
              <a:gd name="T7" fmla="*/ 336 h 336"/>
              <a:gd name="T8" fmla="*/ 1104 w 1104"/>
              <a:gd name="T9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4" h="336">
                <a:moveTo>
                  <a:pt x="1104" y="336"/>
                </a:moveTo>
                <a:lnTo>
                  <a:pt x="624" y="0"/>
                </a:lnTo>
                <a:lnTo>
                  <a:pt x="96" y="0"/>
                </a:lnTo>
                <a:lnTo>
                  <a:pt x="0" y="336"/>
                </a:lnTo>
                <a:lnTo>
                  <a:pt x="1104" y="336"/>
                </a:lnTo>
                <a:close/>
              </a:path>
            </a:pathLst>
          </a:custGeom>
          <a:gradFill rotWithShape="0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99" t="71217"/>
          <a:stretch>
            <a:fillRect/>
          </a:stretch>
        </p:blipFill>
        <p:spPr bwMode="auto">
          <a:xfrm>
            <a:off x="3581400" y="1066800"/>
            <a:ext cx="344011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90800"/>
            <a:ext cx="8610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x-none"/>
              <a:t>Results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572" b="53967"/>
          <a:stretch>
            <a:fillRect/>
          </a:stretch>
        </p:blipFill>
        <p:spPr bwMode="auto">
          <a:xfrm>
            <a:off x="533400" y="1752600"/>
            <a:ext cx="4373563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34000" y="3048000"/>
          <a:ext cx="2871788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Document" r:id="rId4" imgW="2871000" imgH="1200240" progId="Word.Document.8">
                  <p:embed/>
                </p:oleObj>
              </mc:Choice>
              <mc:Fallback>
                <p:oleObj name="Document" r:id="rId4" imgW="2871000" imgH="120024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048000"/>
                        <a:ext cx="2871788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048000" y="4953000"/>
          <a:ext cx="3024188" cy="164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Document" r:id="rId6" imgW="3023280" imgH="1647720" progId="Word.Document.8">
                  <p:embed/>
                </p:oleObj>
              </mc:Choice>
              <mc:Fallback>
                <p:oleObj name="Document" r:id="rId6" imgW="3023280" imgH="1647720" progId="Word.Documen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953000"/>
                        <a:ext cx="3024188" cy="164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5562600" y="1981200"/>
            <a:ext cx="2505075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ea typeface="Times New Roman" charset="0"/>
                <a:cs typeface="Times New Roman" charset="0"/>
              </a:rPr>
              <a:t>Our Results...</a:t>
            </a: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152400" y="3429000"/>
            <a:ext cx="3724275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ea typeface="Times New Roman" charset="0"/>
                <a:cs typeface="Times New Roman" charset="0"/>
              </a:rPr>
              <a:t>Alaskan Poll Results</a:t>
            </a: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5029200" y="2133600"/>
            <a:ext cx="457200" cy="304800"/>
          </a:xfrm>
          <a:prstGeom prst="lef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4419600" y="38100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4495800" y="3581400"/>
            <a:ext cx="838200" cy="381000"/>
          </a:xfrm>
          <a:prstGeom prst="rightArrow">
            <a:avLst>
              <a:gd name="adj1" fmla="val 50000"/>
              <a:gd name="adj2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WordArt 12"/>
          <p:cNvSpPr>
            <a:spLocks noChangeArrowheads="1" noChangeShapeType="1" noTextEdit="1"/>
          </p:cNvSpPr>
          <p:nvPr/>
        </p:nvSpPr>
        <p:spPr bwMode="auto">
          <a:xfrm>
            <a:off x="4191000" y="4648200"/>
            <a:ext cx="1076325" cy="3429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ea typeface="Times New Roman" charset="0"/>
                <a:cs typeface="Times New Roman" charset="0"/>
              </a:rPr>
              <a:t>Regional</a:t>
            </a:r>
          </a:p>
        </p:txBody>
      </p:sp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28600" y="5562600"/>
          <a:ext cx="54879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Document" r:id="rId8" imgW="5486400" imgH="477360" progId="Word.Document.8">
                  <p:embed/>
                </p:oleObj>
              </mc:Choice>
              <mc:Fallback>
                <p:oleObj name="Document" r:id="rId8" imgW="5486400" imgH="477360" progId="Word.Document.8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562600"/>
                        <a:ext cx="54879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63</Words>
  <Application>Microsoft Macintosh PowerPoint</Application>
  <PresentationFormat>On-screen Show (4:3)</PresentationFormat>
  <Paragraphs>19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Times New Roman</vt:lpstr>
      <vt:lpstr>Default Design</vt:lpstr>
      <vt:lpstr>Microsoft Word Document</vt:lpstr>
      <vt:lpstr>ANWR</vt:lpstr>
      <vt:lpstr>ANWR Situation</vt:lpstr>
      <vt:lpstr>Overview of Model</vt:lpstr>
      <vt:lpstr>Ratings for BOCR</vt:lpstr>
      <vt:lpstr>Cluster Matrix Overview</vt:lpstr>
      <vt:lpstr>Results</vt:lpstr>
    </vt:vector>
  </TitlesOfParts>
  <Company>WESCO Distribution, Inc.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ANWR</dc:title>
  <dc:creator>WESCO</dc:creator>
  <cp:lastModifiedBy>E R</cp:lastModifiedBy>
  <cp:revision>3</cp:revision>
  <dcterms:created xsi:type="dcterms:W3CDTF">2002-10-13T22:19:40Z</dcterms:created>
  <dcterms:modified xsi:type="dcterms:W3CDTF">2017-02-22T02:18:19Z</dcterms:modified>
</cp:coreProperties>
</file>