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oleObject"/>
  <Default Extension="vml" ContentType="application/vnd.openxmlformats-officedocument.vmlDrawi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 autoCompressPictures="0">
  <p:sldMasterIdLst>
    <p:sldMasterId id="2147483651" r:id="rId1"/>
  </p:sldMasterIdLst>
  <p:notesMasterIdLst>
    <p:notesMasterId r:id="rId16"/>
  </p:notes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8" r:id="rId9"/>
    <p:sldId id="262" r:id="rId10"/>
    <p:sldId id="264" r:id="rId11"/>
    <p:sldId id="265" r:id="rId12"/>
    <p:sldId id="266" r:id="rId13"/>
    <p:sldId id="263" r:id="rId14"/>
    <p:sldId id="267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66"/>
  </p:normalViewPr>
  <p:slideViewPr>
    <p:cSldViewPr>
      <p:cViewPr varScale="1">
        <p:scale>
          <a:sx n="98" d="100"/>
          <a:sy n="98" d="100"/>
        </p:scale>
        <p:origin x="6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x-none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x-none"/>
          </a:p>
        </p:txBody>
      </p:sp>
      <p:sp>
        <p:nvSpPr>
          <p:cNvPr id="22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x-none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FABCF77-6466-1748-ABF0-860900AE2C13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9E87F4-AC0D-BD4E-8875-2744B3214DB1}" type="slidenum">
              <a:rPr lang="en-US" altLang="x-none"/>
              <a:pPr/>
              <a:t>1</a:t>
            </a:fld>
            <a:endParaRPr lang="en-US" altLang="x-none"/>
          </a:p>
        </p:txBody>
      </p:sp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12291" name="Group 3"/>
            <p:cNvGrpSpPr>
              <a:grpSpLocks/>
            </p:cNvGrpSpPr>
            <p:nvPr/>
          </p:nvGrpSpPr>
          <p:grpSpPr bwMode="auto">
            <a:xfrm flipH="1">
              <a:off x="-2" y="1562"/>
              <a:ext cx="5762" cy="638"/>
              <a:chOff x="-2" y="1562"/>
              <a:chExt cx="5762" cy="638"/>
            </a:xfrm>
          </p:grpSpPr>
          <p:sp>
            <p:nvSpPr>
              <p:cNvPr id="12292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3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4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5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6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7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8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9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0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1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2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3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5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6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7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8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9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0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11" name="Freeform 23"/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2" name="Freeform 24"/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13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173163" y="134143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x-none" noProof="0" smtClean="0"/>
              <a:t>Click to edit Master title style</a:t>
            </a:r>
          </a:p>
        </p:txBody>
      </p:sp>
      <p:sp>
        <p:nvSpPr>
          <p:cNvPr id="12314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Monotype Sorts" charset="2"/>
              <a:buNone/>
              <a:defRPr/>
            </a:lvl1pPr>
          </a:lstStyle>
          <a:p>
            <a:pPr lvl="0"/>
            <a:r>
              <a:rPr lang="en-US" altLang="x-none" noProof="0" smtClean="0"/>
              <a:t>Click to edit Master subtitle style</a:t>
            </a:r>
          </a:p>
        </p:txBody>
      </p:sp>
      <p:sp>
        <p:nvSpPr>
          <p:cNvPr id="12315" name="Rectangle 27"/>
          <p:cNvSpPr>
            <a:spLocks noGrp="1" noChangeArrowheads="1"/>
          </p:cNvSpPr>
          <p:nvPr>
            <p:ph type="dt" sz="half" idx="2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 altLang="x-none"/>
          </a:p>
        </p:txBody>
      </p:sp>
      <p:sp>
        <p:nvSpPr>
          <p:cNvPr id="12316" name="Rectangle 2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 altLang="x-none"/>
          </a:p>
        </p:txBody>
      </p:sp>
      <p:sp>
        <p:nvSpPr>
          <p:cNvPr id="12317" name="Rectangle 2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1D4961A6-3D54-AF4E-8C5E-696A1E33D34C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E77D9-1BB8-3D49-9B97-9F17C9C012AE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5339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31959E-8948-D940-84A3-F0D64DBCF613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10023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AFBCD3-F82C-3F44-BB79-935E4938EEF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98039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BADED-B7F4-8746-9C9C-128D51E48F4E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30998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8B1F87-3802-0C42-97DE-D91174409B8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27519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319C5F-6F42-7D4C-A160-FF79AEF9A97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20636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A3724D-89D2-A74A-A26A-35EB2ABB527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91758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230C16-BFE8-CB40-9BF9-B6302DBC152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71274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8B952-54C2-F940-8E08-B04C206C582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0990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B6BB78-1AAD-C74F-A2B6-42D5AFFA49D5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62542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blurRad="63500" dist="107763" dir="2700000" algn="ctr" rotWithShape="0">
            <a:srgbClr val="000000">
              <a:alpha val="74998"/>
            </a:srgbClr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11267" name="Group 3"/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11268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1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2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3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4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5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6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7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8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9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0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1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2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3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4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5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6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87" name="Freeform 23"/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Freeform 24"/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89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1290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1291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 altLang="x-none"/>
          </a:p>
        </p:txBody>
      </p:sp>
      <p:sp>
        <p:nvSpPr>
          <p:cNvPr id="11292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 altLang="x-none"/>
          </a:p>
        </p:txBody>
      </p:sp>
      <p:sp>
        <p:nvSpPr>
          <p:cNvPr id="11293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fld id="{E16BD3ED-7647-4540-A50D-62C26D776A04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Monotype Sorts" charset="2"/>
        <a:buChar char="n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../../../../Program%20Files/anp/anp_image_temp0.html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/>
              <a:t>ANP Model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/>
          <a:lstStyle/>
          <a:p>
            <a:r>
              <a:rPr lang="en-US" altLang="x-none" sz="3600" b="1"/>
              <a:t>Prediction of Most Severe HIV/AIDS Epidemic in SE Asia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Reality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     Burma/ Cambodia 				</a:t>
            </a:r>
          </a:p>
          <a:p>
            <a:r>
              <a:rPr lang="en-US" altLang="x-none"/>
              <a:t>	Thailand 		</a:t>
            </a:r>
          </a:p>
          <a:p>
            <a:r>
              <a:rPr lang="en-US" altLang="x-none"/>
              <a:t>				</a:t>
            </a:r>
          </a:p>
          <a:p>
            <a:r>
              <a:rPr lang="en-US" altLang="x-none"/>
              <a:t>	Vietnam 			</a:t>
            </a:r>
          </a:p>
          <a:p>
            <a:r>
              <a:rPr lang="en-US" altLang="x-none"/>
              <a:t>	Indonesia			</a:t>
            </a:r>
          </a:p>
          <a:p>
            <a:r>
              <a:rPr lang="en-US" altLang="x-none"/>
              <a:t>	Malaysia			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Problems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Thailand had early epidemic</a:t>
            </a:r>
          </a:p>
          <a:p>
            <a:pPr lvl="1"/>
            <a:r>
              <a:rPr lang="en-US" altLang="x-none"/>
              <a:t>Many prevention and control measures</a:t>
            </a:r>
          </a:p>
          <a:p>
            <a:pPr lvl="1"/>
            <a:r>
              <a:rPr lang="en-US" altLang="x-none"/>
              <a:t>Effective but still high</a:t>
            </a:r>
          </a:p>
          <a:p>
            <a:r>
              <a:rPr lang="en-US" altLang="x-none"/>
              <a:t> Vietnam has favorable conditions for     	epidemic</a:t>
            </a:r>
          </a:p>
          <a:p>
            <a:pPr lvl="1"/>
            <a:r>
              <a:rPr lang="en-US" altLang="x-none"/>
              <a:t>Late (1990s)</a:t>
            </a:r>
          </a:p>
          <a:p>
            <a:pPr lvl="1"/>
            <a:r>
              <a:rPr lang="en-US" altLang="x-none"/>
              <a:t>Prediction??</a:t>
            </a:r>
          </a:p>
          <a:p>
            <a:r>
              <a:rPr lang="en-US" altLang="x-none"/>
              <a:t>Cambodia (same)</a:t>
            </a:r>
          </a:p>
          <a:p>
            <a:endParaRPr lang="en-US" altLang="x-none"/>
          </a:p>
          <a:p>
            <a:endParaRPr lang="en-US" altLang="x-none"/>
          </a:p>
          <a:p>
            <a:pPr lvl="1"/>
            <a:endParaRPr lang="en-US" altLang="x-non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Problems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Hierarchy model</a:t>
            </a:r>
          </a:p>
          <a:p>
            <a:pPr lvl="1"/>
            <a:r>
              <a:rPr lang="en-US" altLang="x-none"/>
              <a:t>Lost some important “network interactions interactions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r>
              <a:rPr lang="en-US" altLang="x-none" b="1">
                <a:solidFill>
                  <a:schemeClr val="tx1"/>
                </a:solidFill>
              </a:rPr>
              <a:t>Sensitivity Analysis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219200"/>
            <a:ext cx="7772400" cy="4114800"/>
          </a:xfrm>
        </p:spPr>
        <p:txBody>
          <a:bodyPr/>
          <a:lstStyle/>
          <a:p>
            <a:r>
              <a:rPr lang="en-US" altLang="x-none"/>
              <a:t>Contributing factors (Costs) used as control criterion </a:t>
            </a:r>
          </a:p>
          <a:p>
            <a:pPr lvl="1"/>
            <a:r>
              <a:rPr lang="en-US" altLang="x-none"/>
              <a:t>.667 in this study</a:t>
            </a:r>
          </a:p>
          <a:p>
            <a:pPr lvl="1"/>
            <a:r>
              <a:rPr lang="en-US" altLang="x-none"/>
              <a:t> If below .85, Burma remains #1</a:t>
            </a:r>
          </a:p>
          <a:p>
            <a:pPr lvl="1"/>
            <a:r>
              <a:rPr lang="en-US" altLang="x-none"/>
              <a:t>Above .85 Cambodia #1</a:t>
            </a:r>
          </a:p>
          <a:p>
            <a:pPr lvl="1"/>
            <a:r>
              <a:rPr lang="en-US" altLang="x-none"/>
              <a:t>Burma remains the most severe throughout the lower range of values for contributing factors. </a:t>
            </a:r>
          </a:p>
          <a:p>
            <a:pPr lvl="1"/>
            <a:r>
              <a:rPr lang="en-US" altLang="x-none"/>
              <a:t>Cambodia is the most sensitive </a:t>
            </a:r>
          </a:p>
          <a:p>
            <a:pPr lvl="2"/>
            <a:r>
              <a:rPr lang="en-US" altLang="x-none"/>
              <a:t> and drops to the 3</a:t>
            </a:r>
            <a:r>
              <a:rPr lang="en-US" altLang="x-none" baseline="30000"/>
              <a:t>rd</a:t>
            </a:r>
            <a:r>
              <a:rPr lang="en-US" altLang="x-none"/>
              <a:t> ranking if the controlling factor falls below .5.</a:t>
            </a:r>
          </a:p>
          <a:p>
            <a:endParaRPr lang="en-US" altLang="x-none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b="1">
                <a:solidFill>
                  <a:schemeClr val="tx1"/>
                </a:solidFill>
              </a:rPr>
              <a:t>Sensitivity Analysis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If Controlling factors used as control criterion </a:t>
            </a:r>
          </a:p>
          <a:p>
            <a:pPr lvl="1"/>
            <a:r>
              <a:rPr lang="en-US" altLang="x-none"/>
              <a:t>Its value must drop below .15 for Cambodia to overtake Burma</a:t>
            </a:r>
          </a:p>
          <a:p>
            <a:pPr lvl="1"/>
            <a:r>
              <a:rPr lang="en-US" altLang="x-none"/>
              <a:t>If the controlling factors value rises above .5 Cambodia drops to third in the rankings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The Model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Predictive</a:t>
            </a:r>
          </a:p>
          <a:p>
            <a:r>
              <a:rPr lang="en-US" altLang="x-none"/>
              <a:t>Cost/Benefits</a:t>
            </a:r>
          </a:p>
          <a:p>
            <a:pPr lvl="1"/>
            <a:r>
              <a:rPr lang="en-US" altLang="x-none"/>
              <a:t>Costs/Contributors:	</a:t>
            </a:r>
          </a:p>
          <a:p>
            <a:pPr lvl="2"/>
            <a:r>
              <a:rPr lang="en-US" altLang="x-none"/>
              <a:t>Factors that Contribute to the spread of HIV</a:t>
            </a:r>
          </a:p>
          <a:p>
            <a:pPr lvl="1"/>
            <a:r>
              <a:rPr lang="en-US" altLang="x-none"/>
              <a:t>Benefits/Controllers: </a:t>
            </a:r>
          </a:p>
          <a:p>
            <a:pPr lvl="2"/>
            <a:r>
              <a:rPr lang="en-US" altLang="x-none"/>
              <a:t>Factors that Control the spread of HIV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Countries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>
              <a:spcBef>
                <a:spcPts val="500"/>
              </a:spcBef>
              <a:spcAft>
                <a:spcPts val="500"/>
              </a:spcAft>
              <a:buFont typeface="Symbol" charset="2"/>
              <a:buChar char="·"/>
            </a:pPr>
            <a:r>
              <a:rPr lang="en-US" altLang="x-none"/>
              <a:t>Burma </a:t>
            </a:r>
          </a:p>
          <a:p>
            <a:pPr lvl="2">
              <a:spcBef>
                <a:spcPts val="500"/>
              </a:spcBef>
              <a:spcAft>
                <a:spcPts val="500"/>
              </a:spcAft>
              <a:buFont typeface="Symbol" charset="2"/>
              <a:buChar char="·"/>
            </a:pPr>
            <a:r>
              <a:rPr lang="en-US" altLang="x-none"/>
              <a:t>Cambodia </a:t>
            </a:r>
          </a:p>
          <a:p>
            <a:pPr lvl="2">
              <a:spcBef>
                <a:spcPts val="500"/>
              </a:spcBef>
              <a:spcAft>
                <a:spcPts val="500"/>
              </a:spcAft>
              <a:buFont typeface="Symbol" charset="2"/>
              <a:buChar char="·"/>
            </a:pPr>
            <a:r>
              <a:rPr lang="en-US" altLang="x-none"/>
              <a:t>Indonesia </a:t>
            </a:r>
          </a:p>
          <a:p>
            <a:pPr lvl="2">
              <a:spcBef>
                <a:spcPts val="500"/>
              </a:spcBef>
              <a:spcAft>
                <a:spcPts val="500"/>
              </a:spcAft>
              <a:buFont typeface="Symbol" charset="2"/>
              <a:buChar char="·"/>
            </a:pPr>
            <a:r>
              <a:rPr lang="en-US" altLang="x-none"/>
              <a:t>Malaysia </a:t>
            </a:r>
          </a:p>
          <a:p>
            <a:pPr lvl="2">
              <a:spcBef>
                <a:spcPts val="500"/>
              </a:spcBef>
              <a:spcAft>
                <a:spcPts val="500"/>
              </a:spcAft>
              <a:buFont typeface="Symbol" charset="2"/>
              <a:buChar char="·"/>
            </a:pPr>
            <a:r>
              <a:rPr lang="en-US" altLang="x-none"/>
              <a:t>Thailand </a:t>
            </a:r>
          </a:p>
          <a:p>
            <a:pPr lvl="2">
              <a:spcBef>
                <a:spcPts val="500"/>
              </a:spcBef>
              <a:spcAft>
                <a:spcPts val="500"/>
              </a:spcAft>
              <a:buFont typeface="Symbol" charset="2"/>
              <a:buChar char="·"/>
            </a:pPr>
            <a:r>
              <a:rPr lang="en-US" altLang="x-none"/>
              <a:t>Vietnam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Why??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Individual Behavioral studies</a:t>
            </a:r>
          </a:p>
          <a:p>
            <a:r>
              <a:rPr lang="en-US" altLang="x-none"/>
              <a:t>Empirical findings of societal factors that contribute to HIV </a:t>
            </a:r>
          </a:p>
          <a:p>
            <a:pPr lvl="1"/>
            <a:r>
              <a:rPr lang="en-US" altLang="x-none"/>
              <a:t>No model has attempted to capture the interaction between the two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Why ??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Epidemiological studies in developing world are incomplete or loose estimates</a:t>
            </a:r>
          </a:p>
          <a:p>
            <a:r>
              <a:rPr lang="en-US" altLang="x-none"/>
              <a:t>ANP can be used to collaborate or contradict these studies</a:t>
            </a:r>
          </a:p>
          <a:p>
            <a:r>
              <a:rPr lang="en-US" altLang="x-none"/>
              <a:t>Predict environment for future epidemics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Why??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Diagnostic tool to determine what</a:t>
            </a:r>
          </a:p>
          <a:p>
            <a:pPr lvl="1"/>
            <a:r>
              <a:rPr lang="en-US" altLang="x-none"/>
              <a:t>Factors</a:t>
            </a:r>
          </a:p>
          <a:p>
            <a:pPr lvl="1"/>
            <a:r>
              <a:rPr lang="en-US" altLang="x-none"/>
              <a:t>Combination of factors</a:t>
            </a:r>
          </a:p>
          <a:p>
            <a:pPr lvl="2"/>
            <a:r>
              <a:rPr lang="en-US" altLang="x-none" b="1"/>
              <a:t>Lead to epidemics</a:t>
            </a:r>
            <a:endParaRPr lang="en-US" altLang="x-none"/>
          </a:p>
          <a:p>
            <a:pPr lvl="1"/>
            <a:r>
              <a:rPr lang="en-US" altLang="x-none"/>
              <a:t>Can be targeted for prevention/control </a:t>
            </a:r>
          </a:p>
          <a:p>
            <a:endParaRPr lang="en-US" altLang="x-non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1524000" y="228600"/>
          <a:ext cx="7162800" cy="640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Document" r:id="rId3" imgW="5630040" imgH="5600880" progId="Word.Document.8">
                  <p:embed/>
                </p:oleObj>
              </mc:Choice>
              <mc:Fallback>
                <p:oleObj name="Document" r:id="rId3" imgW="5630040" imgH="560088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28600"/>
                        <a:ext cx="7162800" cy="640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x-none"/>
              <a:t>Main Contributing Factors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447800"/>
            <a:ext cx="7772400" cy="4114800"/>
          </a:xfrm>
        </p:spPr>
        <p:txBody>
          <a:bodyPr/>
          <a:lstStyle/>
          <a:p>
            <a:pPr lvl="2">
              <a:spcBef>
                <a:spcPts val="500"/>
              </a:spcBef>
              <a:spcAft>
                <a:spcPts val="500"/>
              </a:spcAft>
              <a:buFont typeface="Symbol" charset="2"/>
              <a:buChar char="·"/>
            </a:pPr>
            <a:r>
              <a:rPr lang="en-US" altLang="x-none" b="1" u="sng">
                <a:solidFill>
                  <a:schemeClr val="tx2"/>
                </a:solidFill>
                <a:hlinkClick r:id="rId2" action="ppaction://hlinkfile"/>
              </a:rPr>
              <a:t>Social</a:t>
            </a:r>
          </a:p>
          <a:p>
            <a:pPr lvl="3">
              <a:spcBef>
                <a:spcPts val="500"/>
              </a:spcBef>
              <a:spcAft>
                <a:spcPts val="500"/>
              </a:spcAft>
              <a:buFont typeface="Symbol" charset="2"/>
              <a:buChar char="·"/>
            </a:pPr>
            <a:r>
              <a:rPr lang="en-US" altLang="x-none" b="1" u="sng">
                <a:solidFill>
                  <a:schemeClr val="tx2"/>
                </a:solidFill>
                <a:hlinkClick r:id="rId2" action="ppaction://hlinkfile"/>
              </a:rPr>
              <a:t>Prostitution</a:t>
            </a:r>
          </a:p>
          <a:p>
            <a:pPr lvl="3">
              <a:spcBef>
                <a:spcPts val="500"/>
              </a:spcBef>
              <a:spcAft>
                <a:spcPts val="500"/>
              </a:spcAft>
              <a:buFont typeface="Symbol" charset="2"/>
              <a:buChar char="·"/>
            </a:pPr>
            <a:r>
              <a:rPr lang="en-US" altLang="x-none" b="1" u="sng">
                <a:solidFill>
                  <a:schemeClr val="tx2"/>
                </a:solidFill>
                <a:hlinkClick r:id="rId2" action="ppaction://hlinkfile"/>
              </a:rPr>
              <a:t>Sexual promiscuity</a:t>
            </a:r>
          </a:p>
          <a:p>
            <a:pPr lvl="3">
              <a:spcBef>
                <a:spcPts val="500"/>
              </a:spcBef>
              <a:spcAft>
                <a:spcPts val="500"/>
              </a:spcAft>
              <a:buFont typeface="Symbol" charset="2"/>
              <a:buChar char="·"/>
            </a:pPr>
            <a:r>
              <a:rPr lang="en-US" altLang="x-none" b="1" u="sng">
                <a:solidFill>
                  <a:schemeClr val="tx2"/>
                </a:solidFill>
                <a:hlinkClick r:id="rId2" action="ppaction://hlinkfile"/>
              </a:rPr>
              <a:t>Taboo of speaking of Sex/drugs”</a:t>
            </a:r>
          </a:p>
          <a:p>
            <a:pPr lvl="3">
              <a:spcBef>
                <a:spcPts val="500"/>
              </a:spcBef>
              <a:spcAft>
                <a:spcPts val="500"/>
              </a:spcAft>
              <a:buFont typeface="Symbol" charset="2"/>
              <a:buChar char="·"/>
            </a:pPr>
            <a:r>
              <a:rPr lang="en-US" altLang="x-none" b="1" u="sng">
                <a:solidFill>
                  <a:schemeClr val="tx2"/>
                </a:solidFill>
                <a:hlinkClick r:id="rId2" action="ppaction://hlinkfile"/>
              </a:rPr>
              <a:t>Female education gap"female education gap</a:t>
            </a:r>
            <a:endParaRPr lang="en-US" altLang="x-none">
              <a:solidFill>
                <a:schemeClr val="tx2"/>
              </a:solidFill>
            </a:endParaRPr>
          </a:p>
          <a:p>
            <a:pPr lvl="2">
              <a:spcBef>
                <a:spcPts val="500"/>
              </a:spcBef>
              <a:spcAft>
                <a:spcPts val="500"/>
              </a:spcAft>
              <a:buFont typeface="Symbol" charset="2"/>
              <a:buChar char="·"/>
            </a:pPr>
            <a:r>
              <a:rPr lang="en-US" altLang="x-none" b="1">
                <a:solidFill>
                  <a:schemeClr val="tx2"/>
                </a:solidFill>
              </a:rPr>
              <a:t>Economic</a:t>
            </a:r>
            <a:endParaRPr lang="en-US" altLang="x-none">
              <a:solidFill>
                <a:schemeClr val="tx2"/>
              </a:solidFill>
            </a:endParaRPr>
          </a:p>
          <a:p>
            <a:pPr lvl="3">
              <a:spcBef>
                <a:spcPts val="500"/>
              </a:spcBef>
              <a:spcAft>
                <a:spcPts val="500"/>
              </a:spcAft>
              <a:buFont typeface="Symbol" charset="2"/>
              <a:buChar char="·"/>
            </a:pPr>
            <a:r>
              <a:rPr lang="en-US" altLang="x-none" b="1" u="sng">
                <a:solidFill>
                  <a:schemeClr val="tx2"/>
                </a:solidFill>
                <a:hlinkClick r:id="rId2" action="ppaction://hlinkfile"/>
              </a:rPr>
              <a:t>Income inequality</a:t>
            </a:r>
          </a:p>
          <a:p>
            <a:pPr lvl="3">
              <a:spcBef>
                <a:spcPts val="500"/>
              </a:spcBef>
              <a:spcAft>
                <a:spcPts val="500"/>
              </a:spcAft>
              <a:buFont typeface="Symbol" charset="2"/>
              <a:buChar char="·"/>
            </a:pPr>
            <a:r>
              <a:rPr lang="en-US" altLang="x-none" b="1" u="sng">
                <a:solidFill>
                  <a:schemeClr val="tx2"/>
                </a:solidFill>
                <a:hlinkClick r:id="rId2" action="ppaction://hlinkfile"/>
              </a:rPr>
              <a:t>Poverty</a:t>
            </a:r>
            <a:endParaRPr lang="en-US" altLang="x-none">
              <a:solidFill>
                <a:schemeClr val="tx2"/>
              </a:solidFill>
            </a:endParaRPr>
          </a:p>
          <a:p>
            <a:pPr lvl="2">
              <a:spcBef>
                <a:spcPts val="500"/>
              </a:spcBef>
              <a:spcAft>
                <a:spcPts val="500"/>
              </a:spcAft>
              <a:buFont typeface="Symbol" charset="2"/>
              <a:buChar char="·"/>
            </a:pPr>
            <a:r>
              <a:rPr lang="en-US" altLang="x-none" b="1">
                <a:solidFill>
                  <a:schemeClr val="tx2"/>
                </a:solidFill>
              </a:rPr>
              <a:t>Government problems</a:t>
            </a:r>
          </a:p>
          <a:p>
            <a:pPr lvl="3">
              <a:spcBef>
                <a:spcPts val="500"/>
              </a:spcBef>
              <a:spcAft>
                <a:spcPts val="500"/>
              </a:spcAft>
              <a:buFont typeface="Symbol" charset="2"/>
              <a:buChar char="·"/>
            </a:pPr>
            <a:r>
              <a:rPr lang="en-US" altLang="x-none" b="1" u="sng">
                <a:solidFill>
                  <a:schemeClr val="tx2"/>
                </a:solidFill>
                <a:hlinkClick r:id="rId2" action="ppaction://hlinkfile"/>
              </a:rPr>
              <a:t>Corruption</a:t>
            </a:r>
            <a:endParaRPr lang="en-US" altLang="x-none" b="1" u="sng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Results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	</a:t>
            </a:r>
            <a:r>
              <a:rPr lang="en-US" altLang="x-none" b="1" u="sng"/>
              <a:t>Alternatives	Priority	Ranking</a:t>
            </a:r>
            <a:r>
              <a:rPr lang="en-US" altLang="x-none" b="1"/>
              <a:t>	</a:t>
            </a:r>
            <a:endParaRPr lang="en-US" altLang="x-none"/>
          </a:p>
          <a:p>
            <a:r>
              <a:rPr lang="en-US" altLang="x-none"/>
              <a:t>	Burma		0.2425	1	</a:t>
            </a:r>
          </a:p>
          <a:p>
            <a:r>
              <a:rPr lang="en-US" altLang="x-none"/>
              <a:t>	Cambodia	0.1937	2	</a:t>
            </a:r>
          </a:p>
          <a:p>
            <a:r>
              <a:rPr lang="en-US" altLang="x-none"/>
              <a:t>	Vietnam		0.1674	3	</a:t>
            </a:r>
          </a:p>
          <a:p>
            <a:r>
              <a:rPr lang="en-US" altLang="x-none"/>
              <a:t>	Thailand		0.1379	4	</a:t>
            </a:r>
          </a:p>
          <a:p>
            <a:r>
              <a:rPr lang="en-US" altLang="x-none"/>
              <a:t>	Indonesia		0.1366	5	</a:t>
            </a:r>
          </a:p>
          <a:p>
            <a:r>
              <a:rPr lang="en-US" altLang="x-none"/>
              <a:t>	Malaysia		0.1217	6	</a:t>
            </a:r>
          </a:p>
          <a:p>
            <a:endParaRPr lang="en-US" altLang="x-none"/>
          </a:p>
          <a:p>
            <a:endParaRPr lang="en-US" altLang="x-non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ads Tie">
  <a:themeElements>
    <a:clrScheme name="Dads Tie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Dads Ti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ads Tie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ds Tie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s Ti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s Tie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s Tie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s Tie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Office\Templates\Presentation Designs\Dads Tie.pot</Template>
  <TotalTime>53</TotalTime>
  <Words>262</Words>
  <Application>Microsoft Macintosh PowerPoint</Application>
  <PresentationFormat>On-screen Show (4:3)</PresentationFormat>
  <Paragraphs>81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Times New Roman</vt:lpstr>
      <vt:lpstr>Arial</vt:lpstr>
      <vt:lpstr>Monotype Sorts</vt:lpstr>
      <vt:lpstr>Symbol</vt:lpstr>
      <vt:lpstr>Dads Tie</vt:lpstr>
      <vt:lpstr>Microsoft Word Document</vt:lpstr>
      <vt:lpstr>ANP Model</vt:lpstr>
      <vt:lpstr>The Model</vt:lpstr>
      <vt:lpstr>Countries</vt:lpstr>
      <vt:lpstr>Why??</vt:lpstr>
      <vt:lpstr>Why ??</vt:lpstr>
      <vt:lpstr>Why??</vt:lpstr>
      <vt:lpstr>PowerPoint Presentation</vt:lpstr>
      <vt:lpstr>Main Contributing Factors</vt:lpstr>
      <vt:lpstr>Results</vt:lpstr>
      <vt:lpstr>Reality</vt:lpstr>
      <vt:lpstr>Problems</vt:lpstr>
      <vt:lpstr>Problems</vt:lpstr>
      <vt:lpstr>Sensitivity Analysis</vt:lpstr>
      <vt:lpstr>Sensitivity Analysis</vt:lpstr>
    </vt:vector>
  </TitlesOfParts>
  <Company> </Company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Model</dc:title>
  <dc:creator>kapucu</dc:creator>
  <cp:lastModifiedBy>E R</cp:lastModifiedBy>
  <cp:revision>2</cp:revision>
  <dcterms:created xsi:type="dcterms:W3CDTF">2001-06-11T18:10:28Z</dcterms:created>
  <dcterms:modified xsi:type="dcterms:W3CDTF">2017-02-22T02:17:39Z</dcterms:modified>
</cp:coreProperties>
</file>