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9" r:id="rId11"/>
    <p:sldId id="264" r:id="rId12"/>
    <p:sldId id="271" r:id="rId13"/>
    <p:sldId id="265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30C0FCD-2793-443A-A6D2-403EA94B846D}" type="datetimeFigureOut">
              <a:rPr lang="en-US" smtClean="0"/>
              <a:pPr/>
              <a:t>4/22/2008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B77E240-6837-4B60-8290-060BFABBE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Should a company outsource  its </a:t>
            </a:r>
            <a:r>
              <a:rPr lang="en-US" dirty="0" err="1" smtClean="0"/>
              <a:t>fieldservice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Costs Node – Financial </a:t>
            </a:r>
            <a:r>
              <a:rPr lang="en-US" dirty="0" smtClean="0"/>
              <a:t> Subnet 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8964" y="1481138"/>
            <a:ext cx="624607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Risks – Customer Satisfaction </a:t>
            </a:r>
            <a:r>
              <a:rPr lang="en-US" sz="3200" dirty="0" smtClean="0"/>
              <a:t>Subnet</a:t>
            </a:r>
            <a:endParaRPr lang="en-US" sz="32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8964" y="1481138"/>
            <a:ext cx="624607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– Financial Subnet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8964" y="1481138"/>
            <a:ext cx="624607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additive (</a:t>
            </a:r>
            <a:r>
              <a:rPr lang="en-US" dirty="0" err="1" smtClean="0"/>
              <a:t>negetive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686719"/>
            <a:ext cx="441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- </a:t>
            </a:r>
            <a:r>
              <a:rPr lang="en-US" dirty="0" err="1" smtClean="0"/>
              <a:t>Multiplicitive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686719"/>
            <a:ext cx="441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49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Many companies have large world wide product installation bases.</a:t>
            </a:r>
          </a:p>
          <a:p>
            <a:r>
              <a:rPr lang="en-US" dirty="0" smtClean="0"/>
              <a:t>Emergency Service and Preventative Maintenance must be provided. </a:t>
            </a:r>
          </a:p>
          <a:p>
            <a:pPr lvl="1"/>
            <a:r>
              <a:rPr lang="en-US" dirty="0" smtClean="0"/>
              <a:t>On site Fault Isolation</a:t>
            </a:r>
          </a:p>
          <a:p>
            <a:pPr lvl="1"/>
            <a:r>
              <a:rPr lang="en-US" dirty="0" smtClean="0"/>
              <a:t>Logistics Support</a:t>
            </a:r>
          </a:p>
          <a:p>
            <a:pPr lvl="2"/>
            <a:r>
              <a:rPr lang="en-US" dirty="0" smtClean="0"/>
              <a:t>Spares availability</a:t>
            </a:r>
          </a:p>
          <a:p>
            <a:pPr lvl="1"/>
            <a:r>
              <a:rPr lang="en-US" dirty="0" smtClean="0"/>
              <a:t>Technical Support</a:t>
            </a:r>
          </a:p>
          <a:p>
            <a:pPr lvl="1"/>
            <a:r>
              <a:rPr lang="en-US" dirty="0" smtClean="0"/>
              <a:t>Depot Repair</a:t>
            </a:r>
          </a:p>
          <a:p>
            <a:r>
              <a:rPr lang="en-US" dirty="0" smtClean="0"/>
              <a:t>How does a company provide service to its installation base in the most effective manner.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– The Problem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How should a company deploy service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Alternatives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Do not outsource the service function (field)</a:t>
            </a:r>
          </a:p>
          <a:p>
            <a:pPr lvl="1"/>
            <a:r>
              <a:rPr lang="en-US" dirty="0" smtClean="0"/>
              <a:t>Outsource the entire service function (field)</a:t>
            </a:r>
          </a:p>
          <a:p>
            <a:pPr lvl="1"/>
            <a:r>
              <a:rPr lang="en-US" dirty="0" smtClean="0"/>
              <a:t>Outsource the service function (field) in hard to reach locations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/ Alternatives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14400" y="38100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Benefits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Opportunities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Risks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1676400"/>
            <a:ext cx="48006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How should Companies Deploy Service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2667000"/>
            <a:ext cx="48006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                 Strategic Criteria</a:t>
            </a:r>
            <a:endParaRPr lang="en-US" dirty="0"/>
          </a:p>
        </p:txBody>
      </p:sp>
      <p:sp>
        <p:nvSpPr>
          <p:cNvPr id="18" name="Down Arrow 17"/>
          <p:cNvSpPr/>
          <p:nvPr/>
        </p:nvSpPr>
        <p:spPr>
          <a:xfrm>
            <a:off x="4495800" y="2057400"/>
            <a:ext cx="1524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4648200" y="3048000"/>
            <a:ext cx="2286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/>
          <a:lstStyle/>
          <a:p>
            <a:r>
              <a:rPr lang="en-US" dirty="0" smtClean="0"/>
              <a:t>Strategic </a:t>
            </a:r>
            <a:r>
              <a:rPr lang="en-US" dirty="0" smtClean="0"/>
              <a:t>Criteria / Rating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Priorities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Strategic Criteria / Priorities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371600" y="41148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Benefits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0.346142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Opportunities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0.246566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0.229592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Risks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0.177720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95400" y="1447800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Cost of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0.278516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Company Morale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0.037545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System Availability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0.442611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Quality of 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0.092964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Potential For Future Revenue Generation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0.148365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Benefits Node – Customer Satisfaction </a:t>
            </a:r>
            <a:r>
              <a:rPr lang="en-US" sz="2800" dirty="0" smtClean="0"/>
              <a:t>Subnet</a:t>
            </a:r>
            <a:endParaRPr lang="en-US" sz="28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5640" y="1143000"/>
            <a:ext cx="6712720" cy="486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 Node – Financial Cluster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5640" y="1143000"/>
            <a:ext cx="6712720" cy="486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</a:t>
            </a:r>
            <a:r>
              <a:rPr lang="en-US" dirty="0" smtClean="0"/>
              <a:t>Subnets </a:t>
            </a:r>
            <a:r>
              <a:rPr lang="en-US" dirty="0" smtClean="0"/>
              <a:t>as Benefits Node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Node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Costs Node – Salaries </a:t>
            </a:r>
            <a:r>
              <a:rPr lang="en-US" sz="4000" dirty="0" smtClean="0"/>
              <a:t>Subnet</a:t>
            </a:r>
            <a:endParaRPr lang="en-US" sz="4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5640" y="1143000"/>
            <a:ext cx="6712720" cy="486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235</TotalTime>
  <Words>195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Should a company outsource  its fieldservice function</vt:lpstr>
      <vt:lpstr>Overview – The Problem</vt:lpstr>
      <vt:lpstr>Goal / Alternatives</vt:lpstr>
      <vt:lpstr>The Model</vt:lpstr>
      <vt:lpstr>Strategic Criteria / Priorities</vt:lpstr>
      <vt:lpstr>Benefits Node – Customer Satisfaction Subnet</vt:lpstr>
      <vt:lpstr>Benefits Node – Financial Cluster</vt:lpstr>
      <vt:lpstr>Opportunities Node</vt:lpstr>
      <vt:lpstr>Costs Node – Salaries Subnet</vt:lpstr>
      <vt:lpstr>Costs Node – Financial  Subnet </vt:lpstr>
      <vt:lpstr>Risks – Customer Satisfaction Subnet</vt:lpstr>
      <vt:lpstr>Risks – Financial Subnet</vt:lpstr>
      <vt:lpstr>Results additive (negetive)</vt:lpstr>
      <vt:lpstr>Results - Multiplicitive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a company outsource  its fieldservice function</dc:title>
  <dc:creator> </dc:creator>
  <cp:lastModifiedBy> </cp:lastModifiedBy>
  <cp:revision>24</cp:revision>
  <dcterms:created xsi:type="dcterms:W3CDTF">2008-04-21T17:06:29Z</dcterms:created>
  <dcterms:modified xsi:type="dcterms:W3CDTF">2008-04-22T20:50:31Z</dcterms:modified>
</cp:coreProperties>
</file>