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1" autoAdjust="0"/>
    <p:restoredTop sz="94660"/>
  </p:normalViewPr>
  <p:slideViewPr>
    <p:cSldViewPr>
      <p:cViewPr>
        <p:scale>
          <a:sx n="91" d="100"/>
          <a:sy n="91" d="100"/>
        </p:scale>
        <p:origin x="-1186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B643-ECCB-4391-906F-A7975834EA0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75E61-3D83-4E2D-AF5B-BFBD61AC0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822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B643-ECCB-4391-906F-A7975834EA0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75E61-3D83-4E2D-AF5B-BFBD61AC0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36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B643-ECCB-4391-906F-A7975834EA0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75E61-3D83-4E2D-AF5B-BFBD61AC0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30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B643-ECCB-4391-906F-A7975834EA0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75E61-3D83-4E2D-AF5B-BFBD61AC0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096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B643-ECCB-4391-906F-A7975834EA0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75E61-3D83-4E2D-AF5B-BFBD61AC0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76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B643-ECCB-4391-906F-A7975834EA0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75E61-3D83-4E2D-AF5B-BFBD61AC0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73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B643-ECCB-4391-906F-A7975834EA0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75E61-3D83-4E2D-AF5B-BFBD61AC0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69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B643-ECCB-4391-906F-A7975834EA0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75E61-3D83-4E2D-AF5B-BFBD61AC0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46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B643-ECCB-4391-906F-A7975834EA0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75E61-3D83-4E2D-AF5B-BFBD61AC0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292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B643-ECCB-4391-906F-A7975834EA0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75E61-3D83-4E2D-AF5B-BFBD61AC0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8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B643-ECCB-4391-906F-A7975834EA0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175E61-3D83-4E2D-AF5B-BFBD61AC0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2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0B643-ECCB-4391-906F-A7975834EA07}" type="datetimeFigureOut">
              <a:rPr lang="en-US" smtClean="0"/>
              <a:t>10/14/2013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175E61-3D83-4E2D-AF5B-BFBD61AC05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714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36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Power Plant Conversion Decision Model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Scott </a:t>
            </a:r>
            <a:r>
              <a:rPr lang="en-US" dirty="0" err="1" smtClean="0">
                <a:solidFill>
                  <a:srgbClr val="FF0000"/>
                </a:solidFill>
              </a:rPr>
              <a:t>Cottier</a:t>
            </a:r>
            <a:r>
              <a:rPr lang="en-US" dirty="0" smtClean="0">
                <a:solidFill>
                  <a:srgbClr val="FF0000"/>
                </a:solidFill>
              </a:rPr>
              <a:t> and Andrew Scott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93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1524000"/>
            <a:ext cx="3429000" cy="49530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800600" y="1524000"/>
            <a:ext cx="327660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486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1600200"/>
            <a:ext cx="3886200" cy="51054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4648200" y="1572490"/>
            <a:ext cx="3886200" cy="5133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664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FUTURE RESEARCH AND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Political Decisions with respect to CO2, Particulate Discharge and Cap and Trade</a:t>
            </a:r>
          </a:p>
          <a:p>
            <a:endParaRPr lang="en-US" dirty="0" smtClean="0"/>
          </a:p>
          <a:p>
            <a:r>
              <a:rPr lang="en-US" dirty="0" smtClean="0"/>
              <a:t>Future price of natural gas</a:t>
            </a:r>
          </a:p>
          <a:p>
            <a:endParaRPr lang="en-US" dirty="0" smtClean="0"/>
          </a:p>
          <a:p>
            <a:r>
              <a:rPr lang="en-US" dirty="0" smtClean="0"/>
              <a:t>Technology Development</a:t>
            </a:r>
          </a:p>
          <a:p>
            <a:endParaRPr lang="en-US" dirty="0"/>
          </a:p>
          <a:p>
            <a:r>
              <a:rPr lang="en-US" dirty="0" smtClean="0"/>
              <a:t>MW Capacity of Power Plant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112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NOTHING</a:t>
            </a:r>
          </a:p>
          <a:p>
            <a:endParaRPr lang="en-US" dirty="0" smtClean="0"/>
          </a:p>
          <a:p>
            <a:r>
              <a:rPr lang="en-US" dirty="0" smtClean="0"/>
              <a:t>CONVERT THE PLANT TO NATURAL GAS FIRED</a:t>
            </a:r>
          </a:p>
          <a:p>
            <a:endParaRPr lang="en-US" dirty="0" smtClean="0"/>
          </a:p>
          <a:p>
            <a:r>
              <a:rPr lang="en-US" dirty="0" smtClean="0"/>
              <a:t>CONVERT THE PLANT TO CO-FIRED</a:t>
            </a:r>
          </a:p>
          <a:p>
            <a:endParaRPr lang="en-US" dirty="0" smtClean="0"/>
          </a:p>
          <a:p>
            <a:r>
              <a:rPr lang="en-US" dirty="0" smtClean="0"/>
              <a:t>PERMANENTLY CLOSE THE PLANT.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47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POLITICAL</a:t>
            </a:r>
          </a:p>
          <a:p>
            <a:pPr lvl="1"/>
            <a:r>
              <a:rPr lang="en-US" dirty="0" smtClean="0"/>
              <a:t>NEW GOVERNMENT REGULATIONS</a:t>
            </a:r>
            <a:endParaRPr lang="en-US" dirty="0"/>
          </a:p>
          <a:p>
            <a:r>
              <a:rPr lang="en-US" dirty="0" smtClean="0"/>
              <a:t>SOCIAL</a:t>
            </a:r>
          </a:p>
          <a:p>
            <a:pPr lvl="1"/>
            <a:r>
              <a:rPr lang="en-US" dirty="0" smtClean="0"/>
              <a:t>EFFECTS OF PLANT CLOSURE</a:t>
            </a:r>
          </a:p>
          <a:p>
            <a:pPr lvl="1"/>
            <a:r>
              <a:rPr lang="en-US" dirty="0" smtClean="0"/>
              <a:t>ENVIRONMENTAL IMPACTS</a:t>
            </a:r>
            <a:endParaRPr lang="en-US" dirty="0"/>
          </a:p>
          <a:p>
            <a:r>
              <a:rPr lang="en-US" dirty="0" smtClean="0"/>
              <a:t>ECONOMICAL</a:t>
            </a:r>
          </a:p>
          <a:p>
            <a:pPr lvl="1"/>
            <a:r>
              <a:rPr lang="en-US" dirty="0" smtClean="0"/>
              <a:t>COSTS </a:t>
            </a:r>
          </a:p>
          <a:p>
            <a:pPr lvl="1"/>
            <a:r>
              <a:rPr lang="en-US" dirty="0" smtClean="0"/>
              <a:t>OPERATIONAL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64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7047061"/>
              </p:ext>
            </p:extLst>
          </p:nvPr>
        </p:nvGraphicFramePr>
        <p:xfrm>
          <a:off x="228600" y="228600"/>
          <a:ext cx="8880764" cy="65531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40382"/>
                <a:gridCol w="4440382"/>
              </a:tblGrid>
              <a:tr h="65531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BENEFITS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Social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People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Electric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Air Quality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Job Creation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Community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Tax Dollars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Social Responsibilities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Brand Image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Economic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Labor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Training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Raw Material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Operational Results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Conversion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Efficiency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Marketing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Flexibility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Political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Operating Results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Tax Benefits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Grants/Research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Lobbying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Governmental Policy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 Cap and Trade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 CO2 </a:t>
                      </a:r>
                      <a:r>
                        <a:rPr lang="en-US" sz="1200" dirty="0" smtClean="0">
                          <a:effectLst/>
                        </a:rPr>
                        <a:t>Emissions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 Particulate Discharge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OPPORTUNITIES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Social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People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Cost of Electricity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Air quality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Job Creation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Community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Tax Dollars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Community Outreach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Brand Image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Economic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Labor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Training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Raw </a:t>
                      </a:r>
                      <a:r>
                        <a:rPr lang="en-US" sz="1200" dirty="0" smtClean="0">
                          <a:effectLst/>
                        </a:rPr>
                        <a:t>Material </a:t>
                      </a:r>
                      <a:r>
                        <a:rPr lang="en-US" sz="1200" dirty="0">
                          <a:effectLst/>
                        </a:rPr>
                        <a:t>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Operational Results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 Conversion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 Efficiency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 Marketing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 Flexibility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Political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Operating Results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Tax Benefits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Grants/Research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Lobbying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Governmental Policy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 Cap and Trade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 CO2 </a:t>
                      </a:r>
                      <a:r>
                        <a:rPr lang="en-US" sz="1200" dirty="0" smtClean="0">
                          <a:effectLst/>
                        </a:rPr>
                        <a:t>Emissions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           Particulate Discharge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70" marR="6107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791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3929456"/>
              </p:ext>
            </p:extLst>
          </p:nvPr>
        </p:nvGraphicFramePr>
        <p:xfrm>
          <a:off x="381000" y="152400"/>
          <a:ext cx="8534400" cy="6553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67200"/>
                <a:gridCol w="4267200"/>
              </a:tblGrid>
              <a:tr h="6553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Social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People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Job Loss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Air Pollution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Toxic Disposal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By Products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Raw Material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Job Creation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Community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Tax Dollars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Image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Marketing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Economic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Labor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Training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Raw Material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Operational Results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Conversion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Efficiency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Marketing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Flexibility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RISKS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Social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People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 Layoffs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Community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 Tax Revenue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 Brand Image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Economic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Labor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Training 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Raw </a:t>
                      </a:r>
                      <a:r>
                        <a:rPr lang="en-US" sz="1400" dirty="0" smtClean="0">
                          <a:effectLst/>
                        </a:rPr>
                        <a:t>Material </a:t>
                      </a:r>
                      <a:r>
                        <a:rPr lang="en-US" sz="1400" dirty="0">
                          <a:effectLst/>
                        </a:rPr>
                        <a:t>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Operational Results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 Availability of Technology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 Capacity Demand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Political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Operating Results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Lobbying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Governmental Policy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 Cap and Trade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 CO2 </a:t>
                      </a:r>
                      <a:r>
                        <a:rPr lang="en-US" sz="1400" dirty="0" smtClean="0">
                          <a:effectLst/>
                        </a:rPr>
                        <a:t>Emissions</a:t>
                      </a:r>
                      <a:endParaRPr lang="en-US" sz="14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           Particulate Discharge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75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RATINGS OF B.O.C.R.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1143000" y="2057400"/>
            <a:ext cx="70104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41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NORMALIZED PRIORITIES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9383127"/>
              </p:ext>
            </p:extLst>
          </p:nvPr>
        </p:nvGraphicFramePr>
        <p:xfrm>
          <a:off x="1142999" y="1447801"/>
          <a:ext cx="7010402" cy="46481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6176"/>
                <a:gridCol w="1646048"/>
                <a:gridCol w="876625"/>
                <a:gridCol w="1053851"/>
                <a:gridCol w="1053851"/>
                <a:gridCol w="1053851"/>
              </a:tblGrid>
              <a:tr h="9974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Sub-Networks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Close Plant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Do Nothing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Full Conversion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Partial Conversion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232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Benefits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.326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Social .136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Economic </a:t>
                      </a:r>
                      <a:r>
                        <a:rPr lang="en-US" sz="1100" dirty="0">
                          <a:effectLst/>
                        </a:rPr>
                        <a:t>.625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Political </a:t>
                      </a:r>
                      <a:r>
                        <a:rPr lang="en-US" sz="1100" dirty="0">
                          <a:effectLst/>
                        </a:rPr>
                        <a:t>.238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.216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.269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.225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.289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5780" algn="l"/>
                        </a:tabLst>
                      </a:pPr>
                      <a:r>
                        <a:rPr lang="en-US" sz="1100">
                          <a:effectLst/>
                        </a:rPr>
                        <a:t>.118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.098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.304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.479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89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.199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.114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.336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.349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232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Opportunities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.326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Social .297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Economic </a:t>
                      </a:r>
                      <a:r>
                        <a:rPr lang="en-US" sz="1100" dirty="0">
                          <a:effectLst/>
                        </a:rPr>
                        <a:t>.539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Political </a:t>
                      </a:r>
                      <a:r>
                        <a:rPr lang="en-US" sz="1100" dirty="0">
                          <a:effectLst/>
                        </a:rPr>
                        <a:t>.163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.187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.133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.319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.361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.118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.098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.271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.512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89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.104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.106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.438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.356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232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.174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Social .333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Economics </a:t>
                      </a:r>
                      <a:r>
                        <a:rPr lang="en-US" sz="1100" dirty="0">
                          <a:effectLst/>
                        </a:rPr>
                        <a:t>.667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.233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.318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.206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.242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911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.007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.373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.382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.238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232"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Risks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.174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Social .105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Economic </a:t>
                      </a:r>
                      <a:r>
                        <a:rPr lang="en-US" sz="1100" dirty="0">
                          <a:effectLst/>
                        </a:rPr>
                        <a:t>.258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</a:rPr>
                        <a:t>Political </a:t>
                      </a:r>
                      <a:r>
                        <a:rPr lang="en-US" sz="1100" dirty="0">
                          <a:effectLst/>
                        </a:rPr>
                        <a:t>.637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.677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.168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.096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.098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92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.428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.125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.219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.228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89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.200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.512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.119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.169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029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RESULTS</a:t>
            </a:r>
            <a:br>
              <a:rPr lang="en-US" dirty="0" smtClean="0"/>
            </a:br>
            <a:r>
              <a:rPr lang="en-US" dirty="0" smtClean="0"/>
              <a:t>Additive negative formula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24000"/>
            <a:ext cx="7467600" cy="4648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147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RESULTS</a:t>
            </a:r>
            <a:br>
              <a:rPr lang="en-US" dirty="0" smtClean="0"/>
            </a:br>
            <a:r>
              <a:rPr lang="en-US" dirty="0" smtClean="0"/>
              <a:t>multiplicative formula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4400" y="1447800"/>
            <a:ext cx="7391400" cy="487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677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488</Words>
  <Application>Microsoft Office PowerPoint</Application>
  <PresentationFormat>On-screen Show (4:3)</PresentationFormat>
  <Paragraphs>212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 Plant Conversion Decision Model</vt:lpstr>
      <vt:lpstr>Alternatives</vt:lpstr>
      <vt:lpstr>CRITERIA</vt:lpstr>
      <vt:lpstr>PowerPoint Presentation</vt:lpstr>
      <vt:lpstr>PowerPoint Presentation</vt:lpstr>
      <vt:lpstr>RATINGS OF B.O.C.R.</vt:lpstr>
      <vt:lpstr>NORMALIZED PRIORITIES</vt:lpstr>
      <vt:lpstr>RESULTS Additive negative formula</vt:lpstr>
      <vt:lpstr>RESULTS multiplicative formula</vt:lpstr>
      <vt:lpstr>SENSITIVITY ANALYSIS</vt:lpstr>
      <vt:lpstr>SENSITIVITY ANALYSIS</vt:lpstr>
      <vt:lpstr>FUTURE RESEARCH AND APPLICATIONS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Plant Conversion Decision Model</dc:title>
  <dc:creator>Lenovo</dc:creator>
  <cp:lastModifiedBy>Scottier</cp:lastModifiedBy>
  <cp:revision>5</cp:revision>
  <dcterms:created xsi:type="dcterms:W3CDTF">2013-10-14T22:21:23Z</dcterms:created>
  <dcterms:modified xsi:type="dcterms:W3CDTF">2013-10-14T23:17:09Z</dcterms:modified>
</cp:coreProperties>
</file>