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77" r:id="rId6"/>
    <p:sldId id="260" r:id="rId7"/>
    <p:sldId id="271" r:id="rId8"/>
    <p:sldId id="270" r:id="rId9"/>
    <p:sldId id="272" r:id="rId10"/>
    <p:sldId id="269" r:id="rId11"/>
    <p:sldId id="273" r:id="rId12"/>
    <p:sldId id="274" r:id="rId13"/>
    <p:sldId id="268" r:id="rId14"/>
    <p:sldId id="275" r:id="rId15"/>
    <p:sldId id="266" r:id="rId16"/>
    <p:sldId id="279" r:id="rId17"/>
    <p:sldId id="278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2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0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3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7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F570871A-492A-4CAC-ADF5-F0866DB31B51}" type="datetimeFigureOut">
              <a:rPr lang="en-US" smtClean="0"/>
              <a:pPr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570B7371-373E-4D93-A138-879E063548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-1024113" y="5332238"/>
            <a:ext cx="1695700" cy="3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bg2">
                <a:lumMod val="75000"/>
              </a:schemeClr>
            </a:gs>
            <a:gs pos="100000">
              <a:schemeClr val="tx1">
                <a:lumMod val="65000"/>
                <a:lumOff val="3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2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53100"/>
            <a:ext cx="1690687" cy="17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8706" y="2705100"/>
            <a:ext cx="680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+mj-lt"/>
              </a:rPr>
              <a:t>Coming to Pittsburgh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181" y="5342156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Garrett Breisinger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Zach Strickler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9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Site#3 - Almono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2925524"/>
            <a:ext cx="3685251" cy="31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southsideworks.com/wp-content/uploads/2014/04/best-night-shot-1024x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1647824"/>
            <a:ext cx="2624866" cy="174307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352925" y="2305050"/>
            <a:ext cx="1781175" cy="1428750"/>
          </a:xfrm>
          <a:prstGeom prst="straightConnector1">
            <a:avLst/>
          </a:prstGeom>
          <a:ln w="95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00774" y="2095500"/>
            <a:ext cx="223837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Site</a:t>
            </a:r>
            <a:endParaRPr lang="en-US" dirty="0"/>
          </a:p>
        </p:txBody>
      </p:sp>
      <p:pic>
        <p:nvPicPr>
          <p:cNvPr id="9222" name="Picture 6" descr="http://www.veritasprep.com/blog/wp-content/uploads/2014/08/Carnegie-Mel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16" y="3390899"/>
            <a:ext cx="2527334" cy="19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4175" y="5534025"/>
            <a:ext cx="2238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Nearby Universities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549134"/>
            <a:ext cx="1857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Southside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7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Site#3 - Almono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Benefits: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rban </a:t>
            </a:r>
            <a:r>
              <a:rPr lang="en-US" dirty="0"/>
              <a:t>area</a:t>
            </a:r>
          </a:p>
          <a:p>
            <a:pPr lvl="1"/>
            <a:r>
              <a:rPr lang="en-US" dirty="0"/>
              <a:t>Large selection of hotels, dining &amp; entertainment</a:t>
            </a:r>
          </a:p>
          <a:p>
            <a:pPr lvl="1"/>
            <a:r>
              <a:rPr lang="en-US" dirty="0"/>
              <a:t>Close to </a:t>
            </a:r>
            <a:r>
              <a:rPr lang="en-US" dirty="0" smtClean="0"/>
              <a:t>universities and Southside </a:t>
            </a:r>
            <a:r>
              <a:rPr lang="en-US" dirty="0"/>
              <a:t>W</a:t>
            </a:r>
            <a:r>
              <a:rPr lang="en-US" dirty="0" smtClean="0"/>
              <a:t>orks</a:t>
            </a:r>
            <a:endParaRPr lang="en-US" dirty="0"/>
          </a:p>
          <a:p>
            <a:pPr lvl="1"/>
            <a:r>
              <a:rPr lang="en-US" dirty="0"/>
              <a:t>Abundant option of living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River front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Setbacks:</a:t>
            </a:r>
          </a:p>
          <a:p>
            <a:pPr lvl="1"/>
            <a:r>
              <a:rPr lang="en-US" dirty="0" smtClean="0"/>
              <a:t>High Congestion</a:t>
            </a:r>
          </a:p>
          <a:p>
            <a:pPr lvl="1"/>
            <a:r>
              <a:rPr lang="en-US" dirty="0" smtClean="0"/>
              <a:t>Expensive </a:t>
            </a:r>
            <a:r>
              <a:rPr lang="en-US" dirty="0"/>
              <a:t>real estate &amp; taxes, high cost of </a:t>
            </a:r>
            <a:r>
              <a:rPr lang="en-US" dirty="0" smtClean="0"/>
              <a:t>living</a:t>
            </a:r>
            <a:endParaRPr lang="en-US" dirty="0"/>
          </a:p>
          <a:p>
            <a:pPr lvl="1"/>
            <a:r>
              <a:rPr lang="en-US" dirty="0" smtClean="0"/>
              <a:t>21 </a:t>
            </a:r>
            <a:r>
              <a:rPr lang="en-US" dirty="0"/>
              <a:t>miles from Airport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7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Site#4 – SouthPointe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105652"/>
            <a:ext cx="3305175" cy="2653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 descr="https://s3-us-west-2.amazonaws.com/g5-orion-clients/g5-c-1t3878m3-morgan-management-llc/g5-cl-54garspri-reserve-at-southpointe/uploads/our-convenient-lo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613693"/>
            <a:ext cx="2635250" cy="1317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1osaz8037wly2.cloudfront.net/images/r/592x498%3E/s/os-uploads.s3.amazonaws.com/b7e7/6be4/f1de/ed6e/Zenith%20Ridge%202%20Flyer%20April%20201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9" y="1681955"/>
            <a:ext cx="2422196" cy="17389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outhpointe.net/images/323_panorama_c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9" y="3724937"/>
            <a:ext cx="3662199" cy="1961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500" y="6172200"/>
            <a:ext cx="71437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Site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452688" y="4962525"/>
            <a:ext cx="468312" cy="12096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24275" y="6162675"/>
            <a:ext cx="18669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Major Highway</a:t>
            </a:r>
            <a:endParaRPr lang="en-US" dirty="0"/>
          </a:p>
        </p:txBody>
      </p:sp>
      <p:cxnSp>
        <p:nvCxnSpPr>
          <p:cNvPr id="9" name="Straight Arrow Connector 8"/>
          <p:cNvCxnSpPr>
            <a:stCxn id="12" idx="0"/>
          </p:cNvCxnSpPr>
          <p:nvPr/>
        </p:nvCxnSpPr>
        <p:spPr>
          <a:xfrm flipH="1" flipV="1">
            <a:off x="4095750" y="4962525"/>
            <a:ext cx="561975" cy="120015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86675" y="2152650"/>
            <a:ext cx="8713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Open Office Space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775" y="1903173"/>
            <a:ext cx="14097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Rural Living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8045" y="5812393"/>
            <a:ext cx="147637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Open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1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Site#4 – SouthPointe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Benefits: </a:t>
            </a:r>
          </a:p>
          <a:p>
            <a:pPr lvl="1"/>
            <a:r>
              <a:rPr lang="en-US" dirty="0" smtClean="0"/>
              <a:t>Residential and more rural area</a:t>
            </a:r>
          </a:p>
          <a:p>
            <a:pPr lvl="1"/>
            <a:r>
              <a:rPr lang="en-US" dirty="0" smtClean="0"/>
              <a:t>Limited congestion and quick access to major highways</a:t>
            </a:r>
          </a:p>
          <a:p>
            <a:pPr lvl="1"/>
            <a:r>
              <a:rPr lang="en-US" dirty="0" smtClean="0"/>
              <a:t>Widely available parking</a:t>
            </a:r>
            <a:endParaRPr lang="en-US" dirty="0"/>
          </a:p>
          <a:p>
            <a:pPr lvl="1"/>
            <a:r>
              <a:rPr lang="en-US" dirty="0" smtClean="0"/>
              <a:t>More options for residential single family home living</a:t>
            </a:r>
          </a:p>
          <a:p>
            <a:pPr lvl="1"/>
            <a:r>
              <a:rPr lang="en-US" dirty="0" smtClean="0"/>
              <a:t>Tax breaks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Setbacks:</a:t>
            </a:r>
          </a:p>
          <a:p>
            <a:pPr lvl="1"/>
            <a:r>
              <a:rPr lang="en-US" dirty="0" smtClean="0"/>
              <a:t>Limited selection </a:t>
            </a:r>
            <a:r>
              <a:rPr lang="en-US" dirty="0"/>
              <a:t>of hotels, dining &amp; entertainment</a:t>
            </a:r>
          </a:p>
          <a:p>
            <a:pPr lvl="1"/>
            <a:r>
              <a:rPr lang="en-US" dirty="0" smtClean="0"/>
              <a:t>Not close to universities</a:t>
            </a:r>
            <a:endParaRPr lang="en-US" dirty="0"/>
          </a:p>
          <a:p>
            <a:pPr lvl="1"/>
            <a:r>
              <a:rPr lang="en-US" dirty="0" smtClean="0"/>
              <a:t>24 </a:t>
            </a:r>
            <a:r>
              <a:rPr lang="en-US" dirty="0"/>
              <a:t>miles from Airport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6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03226"/>
            <a:ext cx="7886700" cy="1325563"/>
          </a:xfrm>
        </p:spPr>
        <p:txBody>
          <a:bodyPr/>
          <a:lstStyle/>
          <a:p>
            <a:r>
              <a:rPr lang="en-US" dirty="0" smtClean="0"/>
              <a:t>Site Map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34" y="1866900"/>
            <a:ext cx="4893945" cy="3495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324" y="1457325"/>
            <a:ext cx="172402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Strip District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181850" y="1481137"/>
            <a:ext cx="1695450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Lower Hill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38935" y="5619750"/>
            <a:ext cx="1871663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Almono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66725" y="5619750"/>
            <a:ext cx="184785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SouthPointe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4" idx="3"/>
          </p:cNvCxnSpPr>
          <p:nvPr/>
        </p:nvCxnSpPr>
        <p:spPr>
          <a:xfrm>
            <a:off x="2038349" y="1785938"/>
            <a:ext cx="2105026" cy="757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"/>
          </p:cNvCxnSpPr>
          <p:nvPr/>
        </p:nvCxnSpPr>
        <p:spPr>
          <a:xfrm>
            <a:off x="2038349" y="1785938"/>
            <a:ext cx="3028951" cy="1371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1"/>
          </p:cNvCxnSpPr>
          <p:nvPr/>
        </p:nvCxnSpPr>
        <p:spPr>
          <a:xfrm flipV="1">
            <a:off x="5276850" y="1857375"/>
            <a:ext cx="1905000" cy="1300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0"/>
          </p:cNvCxnSpPr>
          <p:nvPr/>
        </p:nvCxnSpPr>
        <p:spPr>
          <a:xfrm flipH="1">
            <a:off x="1390650" y="5095875"/>
            <a:ext cx="1700212" cy="5238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0"/>
          </p:cNvCxnSpPr>
          <p:nvPr/>
        </p:nvCxnSpPr>
        <p:spPr>
          <a:xfrm>
            <a:off x="5476875" y="3571875"/>
            <a:ext cx="2197892" cy="2047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2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BOCR Synthesis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350" y="1658937"/>
            <a:ext cx="1974850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Benefits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33350" y="4160837"/>
            <a:ext cx="2051050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Opportunities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5156200"/>
            <a:ext cx="7379138" cy="1380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636187"/>
            <a:ext cx="7366000" cy="13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BOCR Synthesis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90800"/>
            <a:ext cx="7365042" cy="1435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350" y="1658937"/>
            <a:ext cx="1695450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Risks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5059629"/>
            <a:ext cx="7315200" cy="1391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350" y="4160837"/>
            <a:ext cx="1695450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96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252" y="771527"/>
            <a:ext cx="6543675" cy="6635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Overall </a:t>
            </a:r>
            <a:r>
              <a:rPr lang="en-US" dirty="0" smtClean="0"/>
              <a:t>Synthesis 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400300"/>
            <a:ext cx="6527800" cy="151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4279900"/>
            <a:ext cx="6515956" cy="1181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80250" y="2751137"/>
            <a:ext cx="1695450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Short Term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080250" y="4541837"/>
            <a:ext cx="1695450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Term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21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came to the Pittsburgh Market when it partnered with Carnegie Mellon University, by opening a small R&amp;D facility on CMU’s campus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2014 Apple started looking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20,000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sq. ft.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new office space to expand its presence in Pittsburgh. 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decision model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examines what geographic location would be the best fit for Apple to open a new office. 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" y="6067425"/>
            <a:ext cx="1733550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Strip District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5100" y="6067425"/>
            <a:ext cx="1733550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Hill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48225" y="6067425"/>
            <a:ext cx="1733550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Almono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43725" y="6067425"/>
            <a:ext cx="1733550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SouthPointe</a:t>
            </a:r>
            <a:endParaRPr lang="en-US" dirty="0"/>
          </a:p>
        </p:txBody>
      </p:sp>
      <p:cxnSp>
        <p:nvCxnSpPr>
          <p:cNvPr id="12" name="Straight Connector 11"/>
          <p:cNvCxnSpPr>
            <a:endCxn id="4" idx="0"/>
          </p:cNvCxnSpPr>
          <p:nvPr/>
        </p:nvCxnSpPr>
        <p:spPr>
          <a:xfrm>
            <a:off x="1514475" y="5781675"/>
            <a:ext cx="0" cy="2857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5781675"/>
            <a:ext cx="0" cy="2857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71875" y="5781675"/>
            <a:ext cx="0" cy="2857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19275" y="6086475"/>
            <a:ext cx="0" cy="2857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29550" y="5800725"/>
            <a:ext cx="0" cy="2857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14475" y="5781675"/>
            <a:ext cx="6315075" cy="9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14700" y="5476875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Alternatives (Location)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524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03226"/>
            <a:ext cx="7886700" cy="1325563"/>
          </a:xfrm>
        </p:spPr>
        <p:txBody>
          <a:bodyPr/>
          <a:lstStyle/>
          <a:p>
            <a:r>
              <a:rPr lang="en-US" dirty="0" smtClean="0"/>
              <a:t>Site Map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34" y="1866900"/>
            <a:ext cx="4893945" cy="3495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324" y="1457325"/>
            <a:ext cx="172402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Strip District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181850" y="1481137"/>
            <a:ext cx="1695450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Lower Hill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38935" y="5619750"/>
            <a:ext cx="1871663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Almono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66725" y="5619750"/>
            <a:ext cx="184785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SouthPointe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4" idx="3"/>
          </p:cNvCxnSpPr>
          <p:nvPr/>
        </p:nvCxnSpPr>
        <p:spPr>
          <a:xfrm>
            <a:off x="2038349" y="1785938"/>
            <a:ext cx="2105026" cy="757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"/>
          </p:cNvCxnSpPr>
          <p:nvPr/>
        </p:nvCxnSpPr>
        <p:spPr>
          <a:xfrm>
            <a:off x="2038349" y="1785938"/>
            <a:ext cx="3028951" cy="1371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1"/>
          </p:cNvCxnSpPr>
          <p:nvPr/>
        </p:nvCxnSpPr>
        <p:spPr>
          <a:xfrm flipV="1">
            <a:off x="5276850" y="1857375"/>
            <a:ext cx="1905000" cy="1300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0"/>
          </p:cNvCxnSpPr>
          <p:nvPr/>
        </p:nvCxnSpPr>
        <p:spPr>
          <a:xfrm flipH="1">
            <a:off x="1390650" y="5095875"/>
            <a:ext cx="1700212" cy="5238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0"/>
          </p:cNvCxnSpPr>
          <p:nvPr/>
        </p:nvCxnSpPr>
        <p:spPr>
          <a:xfrm>
            <a:off x="5476875" y="3571875"/>
            <a:ext cx="2197892" cy="2047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3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226" y="119061"/>
            <a:ext cx="3607145" cy="871539"/>
          </a:xfrm>
        </p:spPr>
        <p:txBody>
          <a:bodyPr/>
          <a:lstStyle/>
          <a:p>
            <a:r>
              <a:rPr lang="en-US" dirty="0" smtClean="0"/>
              <a:t>BOCR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4" y="990600"/>
            <a:ext cx="7280964" cy="501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Criteria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Proximity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Airport, competitors, universities</a:t>
            </a:r>
          </a:p>
          <a:p>
            <a:r>
              <a:rPr lang="en-US" dirty="0" smtClean="0"/>
              <a:t>Nearby or available housing</a:t>
            </a:r>
          </a:p>
          <a:p>
            <a:r>
              <a:rPr lang="en-US" dirty="0" smtClean="0"/>
              <a:t>Nearby dining</a:t>
            </a:r>
            <a:r>
              <a:rPr lang="en-US" dirty="0"/>
              <a:t> </a:t>
            </a:r>
            <a:r>
              <a:rPr lang="en-US" dirty="0" smtClean="0"/>
              <a:t>&amp; entertainment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Employees, customers, vendors, suppliers</a:t>
            </a:r>
          </a:p>
          <a:p>
            <a:r>
              <a:rPr lang="en-US" dirty="0" smtClean="0"/>
              <a:t>General attractiveness of the area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Crime rate</a:t>
            </a:r>
          </a:p>
          <a:p>
            <a:r>
              <a:rPr lang="en-US" dirty="0" smtClean="0"/>
              <a:t>Cost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Living, office space, taxes</a:t>
            </a:r>
          </a:p>
          <a:p>
            <a:r>
              <a:rPr lang="en-US" dirty="0" smtClean="0"/>
              <a:t>Parking &amp; public transportation</a:t>
            </a:r>
          </a:p>
          <a:p>
            <a:r>
              <a:rPr lang="en-US" dirty="0" smtClean="0"/>
              <a:t>Congestion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60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Site#1 – Strip District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hQXGBwYGBgYGB8dHBwbHRwaHCAeHhsfICgiHxolHB4cITEhJSktLi4uGB8zODMsNygtLisBCgoKDg0OGxAQGzQkICQsLDQsLCwsNCwsLCwsLDQsLCwsLCwsLCwsLCwsLywsLCwsLCwsLCwsLCwsLCwsLCwsLP/AABEIALcBEwMBIgACEQEDEQH/xAAcAAACAgMBAQAAAAAAAAAAAAAFBgMEAAIHAQj/xABMEAACAQIEAwUDCQQGCAUFAAABAhEDIQAEEjEFBkETIlFhcTKBkQcUI0JSobHB0WJykvAVFiRTguEzQ5OiwtLi8TREVLLTFzVjc4P/xAAaAQADAQEBAQAAAAAAAAAAAAAAAQIDBAUG/8QAMREAAgIABAQDCAIDAQEAAAAAAAECEQMSITEEE0FRFKHwIjJhcYGRsdFCwTNS4ZIF/9oADAMBAAIRAxEAPwAvlKQ11CqAEkaj3rxtu0fDGlcMGYFCRJgrUANws7zPTfE+SoHtKhiLi+kid/Hf3eOKXEso+tmWq6ySfIRpG0dcTAcgc+b+nGvTBqQRIDDU0Qb+10xf4oRlc3V00QaYHioiVUiJPjO8e/FevQrIBVq0u2prXINxLGRsD7NgSPXBPmypTGbIbKGqCgLOAJJgwZM7AREdMWpGbgh74HxylWARA4ZVEhl8IG4JHumcce4u85iqYJ+lqHbf6Rp9bWw+8r0lBrPQTS4psFDKF7xMrsYKyu5g+WEStk65+lYCGli4untSe8srveJxcRMiMdjSkGNdWfM6afn6fDG/C1mtRMfWQfCoT+eD3E6b/MOH6Qs6qpJJAAJcx8T+WKnL+UevmqJckGpUcs0fWBZzbzg/HBYUB6kQZm1SfcQZxNXKdikT7Tx66aU9dt8bV8uyh7g6asb7kR0mYmP5GNnDCgii+o1fHqac9ehAF9pjA2gSZDw+O2pARHaJ4+PTz1afdODnKkaD7vjefvwNybvUrU2IHc0Na1lmJ8d+vlgpyuO4bdR+eBjCfEdfc0Qe6ZB9T+mGbkh/oWBADayYHhpUT9x+GFfjtBR2RZiBBAjpcn+fTEnB+JmhTdlabSSb9VAEGSNzePHwwNaE9To+PBhLy/NIeAahDGwABEmLgGAJm3wxFneawjsqu5gkERN5i09MSk+w9B6xzjmx/wC11/7V2UZckrfu3A7XaLbYLZbmN2NMaidZ30jbbfxBn7/DFV0Br12qUKbg0VUF572ppKk/ZEA7bkYmboqCvUFZtCtOofnyrFClck90nsz2h/fH/vwSrqytJYFSmkL4tPtbbRjavTDypoUYYIpkG4XTANjZSLegwC41wnM1XL0q/ZiAAJPTefD78Zwt+8aT29ncgzfAKNZjUqJLPMnUwkWtAtsB8Mb8N4DQo1EqJThln6zHukEGxMbE/HFTMcAz4JC5oQNr9PD2dv1xrV4HxG0ZkTF7+bWHc2jT9+OvmRqjj5WIndjJXy1Y1KOmtTVQlUuh0y8htLC0gKYJj34o0svmdCRmaLkZd5IFO9Ri4SpYewNo2Ok+eL2ToMKdEVqSVqyUnQ1S8GWUhlA0nutMT0HQxiOsgQFjROlKJUBKu0m6qNPX7W/SMcVyWx3rK9y5lEPzb6Uhvou+yxBtcjTaPTEPD6SCq4VWGlEAabMIkR6YnyiI2V7MKwBpgQTdQUW0+IGNOE1DTlDIQDulum9p8P1xopOjNxV6jpwkfQp6H8Ti3jn45vq0C6aFqIpMMTAiOkCIn8cMfKfMPzxXbQqhCB3X1TIPkI/zxrTqzG9aDuMxmMwgMxmMxmADMZjMZgAzGYzGYAOX8EjXmCHLfSmQRGk3sL3GN8xWuQGAN9zEd8XP4e/FXhVEg1dSKpNRtMdV6M0Hf78CuJUV7VoeoskSdRidQHXuxABtbEJamrCOZqmYMxrczfppjyJN/hg/xigSwq/VNNOvU6um+344SMxXrUlNkdixiREbgkxMny28fDDFzG9cHLFUGs0EDKzxBFyNjJkxOJa7DT7hChUAo5pwbihUYEnYgtfYR+lsKf8ASSUapOWrKtKe6dSxUsJ6iIMjp6mwwx8G4oy0M1UdGmnR1aVbUzSWIjzMEDC7wjmcFsrqpZlm0NEAxVnd9IMMB57dMaE3Tsdawp5mhl0rJAdGYaGsCNMxFrkk+7rfGvAuV1oV6VVKjtTQsdJAb2lI3EHr9nAHmDO0qVPh9W9Nuz1KCpkAxOqBIgQI63HmCPAOaVqlVI0VCusRdSoLCZ6bEwfEXJwyRY4py/WQszU6rXuUCssAsZJDSN+oGCPGnVMlw6Z2rkAwd2Xf446DTzwMawD5xOPc/wALo5hNLjWvSSTHvBDfA9MOwOY8oZZa+ZFPUy9xj3drIw6+4/HFvlRgaZhpvGOgZbhgpvqUTYiOtx5xA95wuZfgb0S/cUAsCAh/ZA2IBmQTYYBFTjXaA04QMNM3HizRHljbg9FWFTUgU6bj/EpxpzllkevQRqlRGXLIRpnq5F7eWJeWchpTMOazVSAgAY3WW63JMwPgcD90FuTvkKcx2a+kCOt48fP08MV+OgLqYC7PFybRJkXsZAuMEMu2p1HUkAfHAXmrOIgh2CnWRfxEyPx+GFhtsMVVdF3K55mqURZZU+yYEan3ufsjGufNQUqX9qpF/wCzq5BUam0EuB51D3lHgLYF5LiwFFHVe0kIsA7TUrifZ/Z/z6mWvnFqLDUSNGbpopnqofS/s+z5ffiZxudlYbqFPqWslnGNRR2lIg1GEdopMKgJURuwMkjcA4qU69b6M9uhEVNXep9+FtEDZSJMe/FPhbURVoxRqAlsy6mZCsKQLM1vrbD0OKuXegVpKKVYDs8wyidh9IrTb2mEx64WWtirsM56rme0fTVpx2dUgHROvW4Q/ugaQekgz1xpWrZyLPTJ+bqR7EdqWWT+7Bby2xT4tTy5r1dVOrPYVASCI7NqrSo/aJJPpirxChlQlQGnW0jK5dGAiezikVUX9oWn34rQQbzFTN9m5VqWqV0TEezS1z79ceq4npPnJzGjsiRp7HVtH1tUHx04E8Uy2X7GoGWrD1FDxEk6EURJ2hBPpid89QDVQ6u+vMLTIKrGu8EX9m25v5YmStUhxaT1GI1cx2xUpT7EUQzsAdXaaRYXjTOrpO2NDWHW3rgdks3Sqa3phlIJokkfZA6TddsTdm42f44nDjlWo5yzAvmjMiFAJtqJiSNgOmA3Cc82sKGcghyVGozpQn2TpmN/KJ8sFuOUGKa2CnRaAd9RA+qR4YXwRIOnboZIvb6xOOle7Rg/escOB8arU6gpqWcTqKhSkmAI+kkxbphiPOUBdVKGLgEBjZTc6pAhgLx1kXxy4kawxURIOgC1vWb43evD9ztAguKZfug6YnY3w3FMlWtDs/DeM06zEIQRAIM7g+XT/PEnEOLUqIBqNE7QCT93nbHJ6XHmVGVV06oGoNcABQehtC/ePDBHheXp1aertRTqLUKqiFQxFmDAG8CT06YjLW5evQ6Zl86rgQYN7GxEePgfLGxzSAxqE4U2qJBAqCSdVmEk7/70j+LEVYzqiqQSSQARaxGkf4pPqMSMchmV8cZhRNYeB2HXy9ceYB0L3LRWK2gsfpn1aoHetMR9Xr7ziTMEdqO9BlRETPeNvInacUeRON5nOVglRKCJTKTFN2JBJ7omsALA94hokWOHnP5DLDXVqIqKveLEmwF5jpHgMQl1LdrRnKauU9jY2JJUi51fsxaMNNSmXy+Q1FgeyggMdxoG4N/vwj8S5oXUy0cqy0pIQsTqK3NyZ3kmBtMeeL3D+cStHL0xlGbsy1JB2hBMlGB9nzAw2GVjhwwdllc276hFOmSSCdnqWANz0MftYqcIoKK2VVZD06JFMERKGxLW9qx8OvuF57mV6GXelX4dXpUqulCwr37smART3icQcO+UHKUez05aqBSQU1JgsFH7WkH+TgFTGfmemHOUETNFSJN4I89+mK/Ka01z5uTUWjVaBGkKXaDPU32G3rIF1nev82qhDQApgaKpirpGq+iLAgT0N+l5p8By7Us7VU6DGTqMGCwY1JaSSYGrx64diSFrg3MFWjAVywLewwLLB6jqDPQfDDvluaaaOiVW7CqyJUgmVh9hr2n1jHNlzEQKYnUQdXjM2UG4U7eJ67xj3jjB6jlvqItMQLfRqFI9NQPuM+WCWg6s7hR4nbvCR4jFtKgYd0z5G/37/HHBuDcXrZaFp1DExpYErtJsdutxBw5cL53Rv9MjUyBd1BK/hqHpf1wswqOgZvI0qg01EW21hafDpirQ4IlOm6UyQH0zJJPduLk/jiLIcZDrKstRPEEH+T5YI0s0jbHSfD+fyw7FQHocLdK1Nt0UifH1gTjnXyiUXLjunvVmI8/a6+/HYiPh5fz/AD441a4gwwOGtAepzvMZU08rkVR1oOaOXZ+muRUZlt9Ykk4ky+UrGkX+cqQM6JUD/V6T9F+93gcOGf4JRradazoI0wY06ZiOkCTba+Kv9W0WiadMD/TdvcwdURtgaYJoUOBGsTT1ZlKsJmC+kqdQClRsPqMQDtc3wlZTmHNtWor2zd51BGhbyQOq+f346dwPgDZfVNAIRl6yqVfWAWZTpB0qSWgNt0jHNeVMmxz2VpVWI+kQlTIMBgwEEW2+/DQMh4jzPm+2q6ax06mIHZ0zbVYXScFcvxLO169OklVQz0aB71OmBLUKbGTp+1JjpgLxXL6czXC1AArVFEm4AcgSY8LeuCnHcnUo5w0i6qVSilj/APiQbxtbCn7ry7lwpSVjtxajXUaVNM/SDfT7OqoDv9ayx78UWTM6hC0o+cgmQs9j1P8A+zz3xtxWpSIp6lqma0CAPbFWuJ39iQ3uK4q5VaBZdPa/+KJuVANQaDe8lJj4bbYhaLUbpvQI8PFYU27Wmkmo0BAPYtpJj6284FcQ432dYU+xJkgTq0kWnaDPxGJ+C0aAoJ2TOqF3YagJkkTME9fPrgdnac5mndWljcG9l3PrilRDLnEzTKN7YNt/UdcA67gbfDDHxgMaXeZSCwErE9fDC89FdgWmMNNWRLc1FdlgNtiYhWjofLbFCs7Du7X9+Ju3FrTinfQg3emVImCPHBXluoDXUAX70fA4HZUBnRbmXWR5T1w2sMvQGvs1WzCVXoFJbbyVsTbe5SVlkIwKzlwBa4Yd2NPSekD+EY9XVImhpvvqmLm8T5z78RPVpU9JYAMYiJ3kAfe6/HEC5ulAamCTBqKBMlbDqfGMMoKYzFA1idiceYVDs5BlRmkYdnWdSSBKkj02xe4hV4jT0ipmahkhwO1dgCpBBjVAYGCD0IxPo1WEydo392Nq1F1jtWdvDVGw9Mc+c73hLNRUX+kMwg+kNRUNgzTFhsGO0RiD5xmDSRgRrNVgItstKI8DJwUoU6xB7JmVesU1YedyCdiMetT+iTTuajhbTcLR6ddxh5yeWU+N8V4gwRczcXKg6QJtJhRc3Fz4+ZwFrcSqrAZRf0/TDDmTVaO2MwDp7mjwn16YEcUpDUnofyw073FkajodA4RzfXzZTtaHZItMlagDgHSNE3JDe0dpuMMXLzhqleGLf2ZhIboSOmkHVbfp0icb8nlfmWVRlVppizKDYsx+GI6b0qHatUVVp1FemUVQDUB+ootNj6CbkY0OV7gAcIpUgKiP3wQEEgwwJuYEdz2yPQH2sDKuUOuFJsATGqRuVvN5Nx6HF/MZi9oDE90DVCKQbTYm9yY7xjYAKu+QoBiaSsNTQWclhHtT/iNgPd4QefExK1NYQti+KJ1sxBgGJvEwJk7W/XHhf6IwLsLQzA7QLHygn34NFFuogU1N+8QDAFvQRc+7xxqtEFNTBYCwoL323jxPQfqcRzCspBSOh00NoI3IqEGADYkefTaxwdyXNdVSRUCVEAPe1Q1onYQfCIG2+BmZp3Bka2b+8JizfcPx9cVK3daFcQAZ7wPUR09/w8cEJy6ClFHQOGc2UWIC1dDfYcge4GdJ9xwxUuIj66+8fz+uOHNXksxMjYQV8thHW33Ymy/HK2WSabuDJIRipSAb2JsOlo3GOpOzFndUqq3skH8f5+GNif5P64RqvHDS/wBIurvaZSzDu6tWljGgDdtfTbBLhvM9OpASsCT9R7N/C0E4aYmho1evx/kH4Y0fLIxViillMqSLg+I/yxUp8QH1lI9P0/TFinWB2IPlsfgcVYqFniHyd5KpUNQq6kklwHMNJkg9RJ8Ixe4jyxl3zJzTUtdRioMkstgFHcNpgeGDmv8Ak40qsDpG3e/In8sICpm+G020C4KjpE7k3kHx+/ArivAlC0yjEMagEkAgSQJgaZ9/6QyH7viMDOM1B2RKkl09kKNR1jYaB5xO0dSBfEyaSserKHD+DoyHV0qOBAAFjG0YzMco5dnWoAyMpJ7psZEXBn7sXuEtFEszCNdQkmwgO156CBiduIUhvUp2376/rOGAPqct0mEHbwgRtB+IwPznJFKo09oyeSqoH4dcFOJ8dp0aZcfSR0RlJ2md9sUuD840KxYMRSKgH6RlAPjBJvFp9RgsWUHj5P6Y/wBc/wDCMD+K8jijSeqK5JRWaCoGwmJm2DHM3MDJpGWdWsS2kBzuBHW++Bh4pWfK1hmiUZhop60FMtqBnSG0hiCFJjYXsMCeoOOgp5FlNZG27wkzbxw15jOAr3KqA3vqBHstt74OFzLcsvI7RVvJWHVhYE/UJg7dR13xNwbhGgk/RksLAncmPyJwN60EY0g5xnNmlRLgEldNgJkSJA8yJGA1PjeqFhgYClgBZpud9vLBnNVNVNwCYC7kECZG0+WrAd6+WLMytSI1GIqeF5hZ64nNRag2gpl6mpZDagSYbxuf+2PcC6XGaQEGqim9lp1I36YzFcyIcqfYV11oQygahcTtjfMV6lXTrUAqIGmTPUm+CH9E5gfWnrcY8GQzI+yfUf545M8Drzyu6IMlxSrRUotEOpm5cqbx00nwx4wNOjQYLJWpUbTMTHY2nptiz2GYH1UP+E/riwc3mNOns1388CcFsGeXYE57PtW0TT0aAR7QaZj9PvwE4mO8vp+eGGvXqjeiDP7X/TiEFjBNBf4p8fLFJxXUXMdVQV4dze9PL0qSIilVVdTsSTFu6oAA3O7NMbYoVOJPUbWxZmiNW5gXAHRR4AW8hiIzb6Hb39ceKEBvQPuC/rjR4i7nPkdm1XOwJIZb3udRt4nr/M4vu/ZhdUAMBZWk3k3PTxN/ecUw1L+7YDwv+RxZrcQV41F7CBZ9vCwxDkmilFpnq11JuwH7IcgD12FvD7sWFzXdHfBIFu93V28Rv6X32GBuuiesT+yR+WPGp0SR9IPWR+eIyplWXsxxC8hxM3aR4Ntba/8A3vihUrljvbbcSZ93+ZxF80pbivf95cT5TK94RVnvDqCSPAG8Y1hGKM5WzahSLGIJYsAolfskkkzGw92CNThSDLktDMQC3sG5OyypMCdvMm048pmmheFiSO4W1HaPaN5lfC0nEGey1c0oZwEsoVU9rYiTM+omLbY1UoozcZMpcYzwdyFkkkazFMiQRAEC/mfIDxxSLC8jxjujy8Dhi4HyqamvURqUd0dJJ6909Yxc4Zye9PNMKyo9PSSJggk6YkRAG/w2wm7KUaFrIcw5mj7FVtI+qw1L1sAZj3RhoyXO9UAfOMq4X7aKwB9A1j/FiLjvKpNegURFUsNYUKLahfSo8JvglxfhSVKZAq0kmFljGxFzJ8MLNQ8thvJ81UzTWoHdVfYMpnwuLxi9muOqoUkBjpaooUxqVRBgeALLeOowpUxlqa0qT1gxSnIImCLLaJsWDHrgfw9MpljVrqalRlQyDcQzLMAqt50j0GFzF3LWDJ9GP3AOY1zIJClCsWJ9evu8sDeO8azK1CKJGkGLIDt4nALJcw06KnsaLCYLbCT79cDewxBnuZaorwFSDSVzMmC0ncET8MS8aPctcLN9BzemrZE03YB6ikFdmOpzMDeIJwCp8CFKqKpfWqkiOz8iN5i0/dgJS4xUaoWZtwZgBehi4ExMdcAOH1WempdmY3PeJbc+eIeOuhouDfVh7g/D8vlO3qvUpNTYyyJTXug67EJOq7AAEW0/CLNZfJVkh0DAd5QqEXI89P8AI64F5+pGVqjoSgP8Q/XFinVsbAfycTzmaLhYou0c7RylAvlqOlZCgTpOoz35Gq8QPhiStzBUqaR2YnxZ2Y7dTbAPijTQQeNRR95/TE9M+P44XMkX4eHYs8W4m4y9Vg2lpULptY6g0bnqvxwPp8QqlVBqvsNmI+4YzixnLP5so/3hipTqDz+GJcmaRw49ghkKkVCx73cYSf2lK9fWfdgNwiOyB8SfxwTyTiHY2EG/wwLyWYVKahioherAYSsukWalO+PMVDxKmf8AWp/EP1x7i6ZGaPcFDnjOj/zB/gT80xLT5/zo3qK3rTT/AIQMS8QydNVkIguL6R+mNMnw+myyyKb7xHQeEY19iro4uVLNlskX5Rs2N+xPqh/Jsbf/AFJzX2KB/wADf8+BtbIU+006FiR9r9ca8V4dTp6SixM9SfDxPngy4fYjLKm72H3lTitXPU3aotOmEIjSpknfq1h5dfLFXj/NhydbsmorU7gbVqK7k7CDa2A3LfFHoUoQgSZMifLA3jGU7aqXdm1MATfabwLWHlhcuF6oUVJ7B+n8pKdcp8Kv5aMWU+UPLHfLVB6FT+Ywrf1ep6VM1DI6EHp6Yly/KTOAe+s7aoF/XbD5MBZ2NS8+ZI70aw/wof8AjxOvOPDz0qD1p/oThco8gk711XxkaiOkQpN587dYwc4dyBl6ctVZq3dJ73cT2o2VpkAH6xF9sQ8GA1JstUOYchVYInaMx2C0XJPuAJwWTJZZgDtNgCpBnwIjun96MU8vSytDYrYXWkoAOoiDa0iI+OIq/MKqDopi3aNLGbpYW8D6jbGbjhrqbRw8WWyLH9FA1AEogoZ77EbiZEXsbdeuLGU5fDtTWxL627JIvAYiOm0Rbxwu5vi1VkZS0DsxZbAMxYEjrNx16Y8y9Rg7FWKt3U1AkESFG4v9Y/HDU4rZGnhpNasO0svSpAUHTvqS1rwJ202GrVK9Raett8vXo0+zo9grpqL94gXUruINjqP8OKrf+IefsqPxnEeazCrUUllA0kTtuR4+h+GJ5rb0LXDwW4TbjTU2ApJTQO5JAB8CfLqBivxji9ZaTw7Lbu6bQSwvaLm/xwKr8TpStQVFKgkSCGvG1pvB2xU4rxenUovpJITSTYjdln2gJt+OJzTZqoYUewQyedqM6F6jvBBhmJFjPU4pZOmYYgGCSZA8WJxU4JxhXqooR4JN4WLKT9ry+/EOU5lhNKLYWlje3WIgfHBkmy+ZhrVMLGm71fHTTRegi7HEmcostJ5EAwu/iy2tgfxfjL0qqhFUFlBJMm/8Q88Qvxio9CszaSVCFbGAS4j63lPuwZHuHNjeULdN8RZlPpj+4g+9j+eFE8UzDCTVI9FUfli5zE7NX06mA0qDBIkwN7+X3nF8p3VmT4hVaWwy0TcxuFJj/LAbL8RpU6aq1RZgSNyLeAxFy/w1QKjopLrTcsfBe6JP+LAPI0YAJEglhfpYfrilhK2iJcQ6TSGp+JUnyzsCWRXWbEbFT1jFN+aV0nRSqHbchbe4m2JM3w9kyEtCmo6wsidIVO8QNgTNjfr6i8plGgwLQR5AT1OwHmcVCEdTLExppJoLcR4gwytOo1MBlqyFJJ2V4BsPywPp8Zrm6hFkE+yeg8dX5Yu80FBQo00fW0zUYAhZKuO7qAJ2MmIvirk8gSNR7qkG581W8dRJ6TGKhFNCxcWSqmWeJ5tzkDUZpqdrAPw6bYW6RqPvVcW6E/ZJ/LDJzBWp/MqdOmrCGLM7QNTG1gJhRBib392BfzWHqaiEEmAdyIYWUd73kAeeKhWpniSdLUvctUyq1WDEk02uTtABn4nC/kqPtFut/W4vO/jhr4PmiuWr06VMHWsM5nWVBJAAkgCQLCSepNoEZfJEBe0hO6ZDe17bfU9oG1pgeeBP2mKX+NENDJqyzHj+OMwTy1NAoADkXuWVZv4aGj4nGYoihkzHKdQgQ9Fpv39YHUdEN7Y0ocq1AI10ASdlLx/7Bhp+eUhA+c0hG0r+p8ceHiFHf53l/XUP+fHJ4nD7P7M3ud3aExuV6haQcuYN21vPrHZ7+U4i4tyhXqKpVqUAmZZh4fsYeEzlG/8Aa8t/tR/z/hiT5yhj6fLET0qDy6hp8MHisK+v2f6E1NpoX+DcvFKIDlCwJ+taTMfhgFnOXa3aEjTGwhg23pN8MPFOYVpuyr342CnuEx47nf74wDqcdqtsdKmD3bdfHf78aucasIQmgwuQ0w1RlpwIMdxRadp1W8yTirUz9GnqALuTMgWB/PcRPkMHuDcmrXyr5ipUuFJF5mC1z7iR78Pq8AoFKX9mpN3ACTRRrgKLyPG/uxnDH5lpeun9GSeGnW5yNuYyBpp0kSN2AuRL2mB0RTfxwNzGbeoSajFiBInoRS6DYXabY6/X5cy4C/2SmCd9OWSPaCgEACLFj6T5YG8y8tZYZDM1Rl6a1AjaDo0FTOibE/HwjFPDcup1wxsOGyOY9qim7CxQb9NNvi2KL8QSABfUjiwNioJbfFqhweisFqpYBkHcAutNDsTJkt5WAHVoGHI0VGzMRSImSRqYnUwgWkHSu4Hmb4yUUdTxW9gdW4oWDaVAmmriT1DKACPDrjxc3WOsliFFJGsAAGIpkGfU4NuqyyrTCr3AyBQY0wEB1EmIuwY3MmDM40rZhn7aHVpcFwGuWJUAme7a/ntBxapbGVyluUOJ0qhFHXqLdmpbVMnX3hI94jE/GckVXL0AZ0o1Tsw0wzN1AJGoBj5iT54LVFV27M1KjEaSxSWLEbhi8OQSbzBgdMRf0WzVgq0q5TRBimVBIJOkn6wAH2iQD1k4uL2MJLV/IpcU4eBQpIhVmOpmVL6SFSxiZax2/GcQ1KIOSdRqaqag7iAkae7JkCCZXYTE3wxV+E1Po1FKqwOotJSmDtC7CdoECbbnfEPFeD1jT0LlqgBIOmZHtAyTpUDz6n3YVOvqCnG076APlvKolQ9oWJCtpSnDSxRwNTAwBsbSelsC8nkFWO1MSfYUjVvETdVPrJH2Th0y+SrBCvzYICLw5k26kuFnpJVo8sUslkjShSKFGFgNVqUixne/aT5eyBbbF623RncaSsF8Zpa65YgUxaFJkxfYbn1IjfGnaKctVpqgWSjNVdrmDYARYX+rJJjeQAc+aqHZlqZeWIgmakgAbBUIXr+sWxvmHpMjLWqKTI/0dAx5b00U7dSQI23lKLqi3iRzXYr5TLgBSqrVI03e1KSosZI1DrBKnyOxI5kdrm6rsTUqlkJCLAmD4390DpfBinXQkQ+YYCIAXKIBttdmiPTGjtTBcihmgJkkVdM9L6KQkQBck7m8YvK7szc45aKop1adKoHNSnSKnUig6TEmST3SxAHViIvAiafDMq5pIyBKSG4d6ig6bLOpojvKRKqNvfi1SYAFhkaxJlDqzFXUwIuSex/A7+mLFOhI7nD6cncu1Z723B7MHw3wZWnZPMVJA7PUFp0YCrVZmHsNqBYg27lztO4N+nWavw6/fzNFQZIVA5gGd1VNIa9+tsFFo11sMrlVHX6Buu9jXx45zG/YZUdDNBfTrWOCq6g5qVKgJxaoIy60CjDV7Z3sDfvbQSYsCPHri22VywJLZiq5cQYVRFgJ1M9zacWjXzKsNJylNesJSBjwEgwJ88S5rNZpdLHN0UUgnegs+k0jIwJJdRSk30AfG+KIKS0stUg6wIJXV9YmSLgTHXaMWW4dRkkZau7ve1QR6EhLdPZ1bHbBPKZ6s3/nFuP7ylN/3aP54nqUazqdObefGnVaZ9KcE4TlBbsbzuvZ/IJ+aVRRanTyddGdSBoV2kkH2mMQo8CY6xi1wngdalQAfIq7CQO0B1Qe9EB1AWSb3PkRjb+iagWKteu9t2GZINz9XVFhGBrVsqBHbIT4ilWJ+OoicCcHsymsSqy+QUIzn1OHZZV6CDb4VR+AxmAOnJm+tj59i1/uxmH7PcMmL/r5A7NvTC0wCq6l191N5Zhf+HGlDPkEAVG9dL/teDDy+HliPigh6QkWSIkSO+5kj0Ixe4TkAwUnfyPjq8ja+L0M7aZLlmqFe/majCAFBNQgXJtL26/E4E1FrzAr1TLska2+rpj63UmI6R1wzpwoKF1M24YBWHrE6D6EW9cXsnwioVL0qFQglu8AZJJ70kEzfyxM3WxeFV6gU8MrAgMypEjvNqcj0ExAteDjF4fS61KlQgCQoHQkg7t16fhh04fyPmKi6mAX1KKen7AP/bFgclvJ15hAB1NdjA+NhjzpcXhxdXt8DvWC5dV9wDSzzU0KAFQbBalTTeRBOq2megFwSMdbfmLLGkELtEAgrTdjAIINkaPfhFy/I1AEaszTA8FifjpmZgXOGDN8Pp9oig6khbnqABf4YyweIw5yaw1vuY43CqNNP19SXNcayL6VOZjTrIBBHtzMgoLeWIObeasm+Rq01r0mYqqhO1XURqXpc7X22wMzuV0vTUPSqKzBWGmoLeImqRt4jFFcll6bGpUoo4USQFVSfKRGOrxK5bktQhw9zUZN+vsLlHNZcosqk+BqVrRa4RwPdGJ04mmnSooi2mFoFxG8TWBt5ThmbjOSX6Ncqt37InVMFhqkfuicLfLvOlJVrFstS1LFaQsAQyJpA6AzPrOPPXF4s02odvP6Hpx4HC638m1r5szJV6yQAGmL6MtRAJ3sRBxMM5X0xGavYaQFv5Q++C+Z+UHs+1K0qcUmpsAB9aossJ8AZxrxDnx1XNBVUdhUVlMfWNRQfdvjHxfEt+5286+PxRa4TD/0X/r/AJ61F5s7WNTsiM4X2g1T18pOPM7TYVRSrZWqziCA7LIkmI7pI2i3ni+OaXfidOqAus0aZJ8TUp0yfhqaPXAvmrjb1uI0Xnv06YMjxUs36Y6IcRjuSVfxv1qV4PB0bjpp16vptt8T3i1HsKgFXJaWYTLMkmIv/ovAjFri3CzTo06z5MLTJBWXESbfYEXi+KfyhcfqV6OSdzLsKpPprCj7lxb5g5hqVeFVRUctGYSmk9F0ajf1GBY/EOMH3bT+kq/BD4fBSdxVrfV+X51Icpws1qTZink1ZaZu3aNY+4Ym5YDZx+zpUaZYCbuXA/3t8C/k+49UppXp6z2fYVn0TbUqiD64XuWeNVaNaaTlGMCQfFh1xs3jtzje1U/uQocPa9nfa77dde/boHOY89Xy1VqbjLKyRYoJMgN1Y9MA35wzI2YKD9hKYHuJQn78e/KPxLt8/Wfp3Y9NC4AHLxTLTYPoj3Tju4XNLBhLE3aV/Y8ziHDO4wilX56nSeS6Wez8rSzFRdIknuR9yjrgJxwZynmPm7Zms1XUqhO0YFiwBGzR1AxHyNxSrRrUhTcqC6ho6qSJHwxtzxnO04xUIO1ZQD6aRjkWJjLiXC/Zyt/aq/vr9jslHC5cXlWtLbW+oF4hxDN0qjU6lWrrQ6WU1CYI95xb4PxV6jqjwRNyS/5OMCeLSa9Ukk943O+Iss0G2O5xz4eu9HJhvl4tPZPb5M6nznyhRo06NVKupHKhnliADJO5PQTG9sVavJlKhmMur1qbU6oBLQDpDGBMjyJGIaPEm+YZFQbjM65/dNY9cQc7AjW2onvUo8gfnNvS2PCw3j3y5T6yXz1pP0z3IOLWaS2+C1vVf0X/AJROW6GR7GtQYMhYkEQJgKQR0N/KMJVXjTZqshrtYWkhbAkTZVAOC3PPFTUyfD6f2KbfhT/TCXT2P89Rj0+Bw5SwLxN7lXwVtLyPL4jiJQxVFrbfRa9V07UPfO3BsrQRKmUrdqjFYJEdH1CY8QN/HArluvJk1aiEGyqTBH70iPhgRXzRNGmh2Uk/HGuSqEERi1gy5TjJ3vr8DZY8Fjxa2pXtvXwo+hs5wrLvki9OoxYUyWOo2aOt95wpcD4ac8TRZ1UoYFU6nYhdJIuRAMiR5Yi4BnyOGZu+5AE+dsWfkqqd5zI3Jv6D9MfOwjiYccR3s1X2Wu//AA6cZuMZRu9dG+1WKXG3FOsyMFYgLcIBI0rH3RjMBeba5+d1b7FR8FUfljMe7hYFwi32Q1x0Iqsuw/ZjlE5qkhesVtqUCwEyT3O0EkEkzHXFnK8BoZZVovVqs6kBu4oIkE9QTF/tHcYbcvyZlyi/2mosABSBTBUW2LAwZBusb+N8TnlB6NMjK1GDkgdpWM6U+tp0kd4+MWk49RHy7+YsNym5qJp7XSY9sDa8mN4Ajww9cNydMUqcKtkWLDqAT8TfA3I8FdKnbsz1GtCqzCmDp0d2mGMje5t1uRcTxriGYJFPTVporG6zqMCIBgDT6+t4wmkODY6IngB8MA+elIyNYjeFAt4uoOEytXrf3rLe8qP0Y/HELZ2r/f0yJ2KT/wAOM5YcWqNYYsotOgbl807sTrsvesNzNMx92HvIsZp6zphVny7g6+uAnEOKgKDNKr10uhH36PIbYtZniJ1GAhE2JBEjp1xzcqMKo6Z8RLFDmdakRIqtIBgBzBMRBB3GEjmuqUy9Q6vsj4kflgjW4kfsJ8W/XAbj+YepSZEodoxIhV1knfYLc+7EySk0i8OUouxMTiRWJJkO7e9acYE5esUFQGxakPgWpsPujDvT5JqmO3TLUCSxKPVqtUhhE6KYc7XvGLmV5WoCqz9tRNQkmNFeFkkjdDJBAv8AdbGvKUFsaeKzyVCLnM73aw6F0n/CHxaz3ENXzltu0qAkb7s7Rg5xTkus3aml2VdmbUFp1Dr6/UdUawIFgcJ+YRwaiMrB9ajSQQZ79o3nErDi/L+v0b89ptv1udC4JwpxUp5htOl0pBLybIoPS22NcpwGo+ZeudPZnUgEyQdenaI6HrgVkON5im2k1RoRF00wqkqBG9rX8b4ucucxVnzD0ywKANUA0j2jVVt4ndyYxxywZpWu3l+zRcZFyp9/MCc31QatNBsoYAdAC7HGnGc7/ZBT2U1tXvClfwwP4lXL1qRO5RSfW5wZy3LNXM5darstDLhie1qT3t7U13dvS1jfHTh4OkF2M8Xif8jA/BK2lKpmJo1B8YGB+Qqw4I6EH/eGG+jy3QRGAqZhxpI1dmlOxMzBqMfjghyv8lzVPpK7vSomNJgB3691Zax848gcdSwtZfE4Z8WkoLtuc64xUms58/wAGJ+1+iZenalvLaMdi4hylwiix1ZepXqfWBrsADO7MsQ/TSsgdYOPeXeEcMzFU0PmCU9QJDCs7mRvZ/ETffGvLeVLscniFzHLucz4CNNSn5EH7xipnaofP1GNx2hJ9xw5LxjKUzp+YToJgNm6pvtfoT6i18HuF8L4dm8vVzFHITmaV3oLXqS03kFbtIDQNIJZCPPGK4dqble6o6Zcanhxgls7OTZwAvXbp2jfDVbEeUoalJHQE/AT8cdVqcp9qv8A9lrgEb/PHB8Z+kU39cU6nyeVyIo5KrSGlwwqZinUJJBiD3Ao6fDzOLyNIx56k/XcVMhmCaeWUdDVI9y1D+eDXOl6AbxqKP4fnH64s5P5Pc+lMFsswdZ0halMxqDAzD+EfHrifmLlTPtR0/NqjgVGaEW+7mZ1GZ1bRjgnw8uZGSXV/mz1o8bB4bTfbySRz/mCtKUB4J+S/pgZSHcPnA+8YYOZOXM0mjVlswFVBJNFwB6kqBgLRT6MfvDHdhrLBL1ueZxGJnxnL1tRJmUAVce5VOvljfi6wE9/5Ylo0iyqqqWZhAVRJJJAAAFySemF/ErP7V9qGelxAplaiXuwJ2ix9Z/7YIcg8f7DVCyGJk6o6eAB2v8AHDlytyKiU9ecVGcjUUeDTQC8vPdaOpPdHSd8GKfM1Kn3ctl6QprYMoWmDHUIKZgeFx6DHN4G4NS0s14j/wChGUklqkfPvMOZ1ZmsbXc9fPGY7zU+UOoCR2a2Me1/0YzHbHDqKRxvinY45bJUV6E+RjG+cTXswA8JP5HC0/ONEe2QvrI/HEicz0W2cfEHGdvcdR2ZeqZJwO64jAHPcEqElpFzNsXKvGaR+suKVfiSdCfc2G5yHHDw319fYGcU4M1NdUidiBP8nAhhG6H1k4ODiAHs1ao9W1D4E42Xib/3oPqv/ScZ8x9Ub+Gi9n5r9i+4H2G95n/hwb4PlHqwWML5IWPXzHh4YtDiPj2Z94H5DGjsrf6skTMK9vgCbe7BzY9UHg5/xfl+rCee4flKChq9UrO0xJ9AATifKrl3pD5rW0KZl1Es3kWsRBvaD6YVeJZvXXLVaOYCqsBgutIubae8N/Dp4Yj4YiprZHADkMFam6xAg2AO9jiliw3SInwmItJPzr8jZleDUgi9pVJcDvGmqICYvA0mBN+vnOKH9A5VSTqqSd5dT+CDFAV6vRqPwb86eK9btjMNQn0H5rhPEj6Q4cPiJ2vyi3mOD5MXqVCqblmqBfv0/fIwY4ycpmKeoClUJB0VNVr+DpfykY55xXh1WtXTttJpqOjpGrxgW2tfxOAfEqj5WrWXLo6qyq0CdOqWBgiRqIKkx9kx0mbTi1BqzaeHOLU8ROu4RyfLHaViwpGmrHvAV006VAkICGc3gE3EztbFvM8GyNJi9KvUpvpKtoJq9QwIZggmw8sDst8ojZSvX0U9QKrTUsSbUhpEQywHaXbcyesYaOVqlBZNY5c1yBUZmUs/aP3mHeGhVEwNN7X64uOFpTMJY8VJyr5Ih5K5GydeqtU1u27Pu9i6AQY1LqCtBt3okiDcYdc5yZSrVe1rV6zkCFVdARR4KukwPfOAHB+MZWiKtWsamqpVdzUTvQzWhQhOnSmlRPRfXDpwLNUMxRDUqtQoNywKHabyBaOo8/DG8UlSRyzlKVydlGlyll0IKBww2JIYeNwVjE3F8lUenU7CrpzBWKbsJVDN4UbSJGq5E4B1flD4NTqFPnDtBguBWdZ/evI8xIwS49xpClAZRwTXqoA6kEdmAXY7xdVKgnqwnFmP0I+H5atSpD5xXNarYRTQKot7IC7nztbeAJENbhzUia1DLJ2omBpquSTIN9agWJnePE74aaOd9i4iCCVIMtbwkR7XwFsRZPjgqsQlKvoG1Rgiq3oC3aR5lAD0nDsnL1FfhnJoquXrZXK6Gg2pVVcsbsSXqwonyJN9sWjWy+W15fJLSFVSNaKhLCYvZY22Zz0t4YcdZ6T7yDiF1bVq7gtBt3vK/h5RgseUReKUHq02fVWSoAC3asdEdSGsB6RPgDhbr8C1Nr+c5ptQEGjlK1Vfc4Ok3m+HJuH56tmSczTy7ZcCVQVnIJJsT3BJAGzAgz0wX4hxE5dNVZqFJJ0hqmY0iYJAll3gEx5HBaFGLRyyty82kMubzgDFhfKVZBU6TqCsSt53iYMYYeFcTC5H5lmK1UlgyJWam9Jtyy3fqvm2y3wV4nwfMk0GpVVUIPpB2hAckgsYCkGb3PjijxbhJZB2hprSRtbl8wwA07HV2doMGZEROFZepy3iS8RV2oqMy9Rb6afaNafaKie4fMQfPC1mqJUAlCh7TS6EEFGG4g3A8PCCOl+75bhCNlh29Wm6gg0KtJ+8qkL7NSAD3pIAGmIEQAMEuH8vcPnV2SVnJ1E1IfvWltJ7oYkSSAJOM2m2bRlBRd3fQ+dc1SaqyhBN43AFyBubD+Ttjt3yccr0csiuWSrmiCNSkEKIuEuYWN3N7xbY9CSoukKEXT0XSI+G2PE0oDoRVn7KhZ+AxSSRnJuRzbnjmxVzYyHeA7vaNsGYqHA/cUEAD7RJ3Ax5kymixGG7P8p5OtXOYqUFaqwEsZvAABiYmABIvYYsUuWsou2Xp/D/AKsD1JynOqqrqO25xmOkf1dyfXLUv4Rj3DsWQTc9wKZsPQnAepyqP7keoMfgcPXbN5H3/qMRtJ+qPccY0zexDblsDpVH+In8cVq3AfBnHqP0x0Jwfsn7vzxWYt1pz6RhisRaXC6i7PPqSMWxl6oG0+hnDO9MHek/uU41/o4dJX1kflgpBmYsNXdd1PwxlPPjqBhlbhzdGBxAeGt9amDgyoM7BlHMqfDF6iVPhiUcLTrTI9MSrw1RtI9RhZEPmN7m1NB4YmCY1p5SOuLCIcGQM54EvtidlHhj1R5Yk0jCyDzivxzlLKZl9dSi+uIlGAnzImCfPCfQ4FmKLlXyNOsgnTVDPqM31FGrASeotfqevWCgxoaQxStEumcdzVPPKSKdB6SanYKjGO8eoV9/fHwxU4hzPWSjUy9Sk61GXSWao2x37hsQVkb9fLHaXyynef4iPzxQ4ny7l666aydosyAajWPkQ0jDUmKkK9Xl/LDKTpPZxq1x9H2fRw2mNWi4bVqLd3fu4VuUuP1crRCvRrsurUkKSulh0mwkwZG4J8o6CvIuRAAFGwOoDtKhE+OkvB+GCLcHpnq38R/MnDzBQsUflJACoMu9K5ANU6U8btHW/vOC9L5RcqIDCgdItpYmLXiYxtxHlSjWQo5JB+49CD44EZH5PloyKWbrKDuO6RPjBEavPcYTdjSog4G+e4ya1Y5x8tRRitOnTcooPdMEjchTMkEkz7OI+Fc2ZnK1q2UzFV8w9FhoqFiCUsbyCSYINydyJIjBPg/J9TK6hl80AjC6PSLXiNQZaispIA2P4CNP6jhizVqlOs7GWdqPeOwAHf7qgAAAWEYG7BaFn+vp60z/ALQj/gx6Oej/AHTf7U//ABYC1PkxpGYqEeQJ/Ocar8mij/WE+rH8gMT9Sr+BYzvP4uNDD/8Av+tHA8fKGyAlFZmNlUvqk9BAVcWj8np27SPSq4+4g4FVfk1zAIZa6yGlZLSI2vAv54Sot2EeZH4nXyunMPlzSqFTpVRKiAwYMAQABY6j5DcYKcpVMpkZZ83SOmnpgGPAk6SZ1GAIGBnMPDM+aOte4y7ihUJDbAaaYRSAN4ltz4YSONZHMpSptXLjtZhWN7GLqbi/5Yr2XV9CVKcU1HZrUf8ANfLc6sRQyq6BsajXPmQot6ScFeWflpWtWSlmKApByFFRWlQxsNQIkAnrNvS45zydycc46hnFMMCdRRnAAMbKRcmdyAI88U+ceXPmdVkFRagUgal2IIJBiSQbMCCTt52vMrozo+m0ruABpNrez4e7GNVb7J+GOWcrc/octS7aui1AgVgxvK92TbciDg4vPeW/9TR/iGFmHQ69ofsn4HGYS/695b/1NH+MYzBYUGjHhj3HmMwEmY91YzGYBGA42GMxmAZtPn8b/jjWB4D3SMZjMLKh2YaY6Ej1vjzsz5HGYzCegbkbR1WMZ2anGYzDTA97LwOPCpxmMwxHkeQx5qHhj3GYYGBxja2PMZhAe6R4YzSMZjMOgPOzGPOwxmMwqCzw0MeGjjMZhUOzU08eFceYzCGR1qkX/LGvajrjMZhAatmE6nz2wr88cJTOUQKbgVaZ1JIIBBiVJi02IPiPOceYzAM55wbmGrk20d5WRmBKkEiY1KQQVZZAPSCJBucXMnTfieY0yVpBg9V2I1RtYAAC1goFiSSTM4zGYt6Kydzph5eyk6lpIhiO4NI94FifMicZU5eyx3pof8C/8uMxmMrZpSK/9U8p/dJ/CP0x7jMZh2x6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QTEhUUExQWFhQXGBwYGBgYGB8dHBwbHRwaHCAeHhsfICgiHxolHB4cITEhJSktLi4uGB8zODMsNygtLisBCgoKDg0OGxAQGzQkICQsLDQsLCwsNCwsLCwsLDQsLCwsLCwsLCwsLCwsLywsLCwsLCwsLCwsLCwsLCwsLCwsLP/AABEIALcBEwMBIgACEQEDEQH/xAAcAAACAgMBAQAAAAAAAAAAAAAFBgMEAAIHAQj/xABMEAACAQIEAwUDCQQGCAUFAAABAhEDIQAEEjEFBkETIlFhcTKBkQcUI0JSobHB0WJykvAVFiRTguEzQ5OiwtLi8TREVLLTFzVjc4P/xAAaAQADAQEBAQAAAAAAAAAAAAAAAQIDBAUG/8QAMREAAgIABAQDCAIDAQEAAAAAAAECEQMSITEEE0FRFKHwIjJhcYGRsdFCwTNS4ZIF/9oADAMBAAIRAxEAPwAvlKQ11CqAEkaj3rxtu0fDGlcMGYFCRJgrUANws7zPTfE+SoHtKhiLi+kid/Hf3eOKXEso+tmWq6ySfIRpG0dcTAcgc+b+nGvTBqQRIDDU0Qb+10xf4oRlc3V00QaYHioiVUiJPjO8e/FevQrIBVq0u2prXINxLGRsD7NgSPXBPmypTGbIbKGqCgLOAJJgwZM7AREdMWpGbgh74HxylWARA4ZVEhl8IG4JHumcce4u85iqYJ+lqHbf6Rp9bWw+8r0lBrPQTS4psFDKF7xMrsYKyu5g+WEStk65+lYCGli4untSe8srveJxcRMiMdjSkGNdWfM6afn6fDG/C1mtRMfWQfCoT+eD3E6b/MOH6Qs6qpJJAAJcx8T+WKnL+UevmqJckGpUcs0fWBZzbzg/HBYUB6kQZm1SfcQZxNXKdikT7Tx66aU9dt8bV8uyh7g6asb7kR0mYmP5GNnDCgii+o1fHqac9ehAF9pjA2gSZDw+O2pARHaJ4+PTz1afdODnKkaD7vjefvwNybvUrU2IHc0Na1lmJ8d+vlgpyuO4bdR+eBjCfEdfc0Qe6ZB9T+mGbkh/oWBADayYHhpUT9x+GFfjtBR2RZiBBAjpcn+fTEnB+JmhTdlabSSb9VAEGSNzePHwwNaE9To+PBhLy/NIeAahDGwABEmLgGAJm3wxFneawjsqu5gkERN5i09MSk+w9B6xzjmx/wC11/7V2UZckrfu3A7XaLbYLZbmN2NMaidZ30jbbfxBn7/DFV0Br12qUKbg0VUF572ppKk/ZEA7bkYmboqCvUFZtCtOofnyrFClck90nsz2h/fH/vwSrqytJYFSmkL4tPtbbRjavTDypoUYYIpkG4XTANjZSLegwC41wnM1XL0q/ZiAAJPTefD78Zwt+8aT29ncgzfAKNZjUqJLPMnUwkWtAtsB8Mb8N4DQo1EqJThln6zHukEGxMbE/HFTMcAz4JC5oQNr9PD2dv1xrV4HxG0ZkTF7+bWHc2jT9+OvmRqjj5WIndjJXy1Y1KOmtTVQlUuh0y8htLC0gKYJj34o0svmdCRmaLkZd5IFO9Ri4SpYewNo2Ok+eL2ToMKdEVqSVqyUnQ1S8GWUhlA0nutMT0HQxiOsgQFjROlKJUBKu0m6qNPX7W/SMcVyWx3rK9y5lEPzb6Uhvou+yxBtcjTaPTEPD6SCq4VWGlEAabMIkR6YnyiI2V7MKwBpgQTdQUW0+IGNOE1DTlDIQDulum9p8P1xopOjNxV6jpwkfQp6H8Ti3jn45vq0C6aFqIpMMTAiOkCIn8cMfKfMPzxXbQqhCB3X1TIPkI/zxrTqzG9aDuMxmMwgMxmMxmADMZjMZgAzGYzGYAOX8EjXmCHLfSmQRGk3sL3GN8xWuQGAN9zEd8XP4e/FXhVEg1dSKpNRtMdV6M0Hf78CuJUV7VoeoskSdRidQHXuxABtbEJamrCOZqmYMxrczfppjyJN/hg/xigSwq/VNNOvU6um+344SMxXrUlNkdixiREbgkxMny28fDDFzG9cHLFUGs0EDKzxBFyNjJkxOJa7DT7hChUAo5pwbihUYEnYgtfYR+lsKf8ASSUapOWrKtKe6dSxUsJ6iIMjp6mwwx8G4oy0M1UdGmnR1aVbUzSWIjzMEDC7wjmcFsrqpZlm0NEAxVnd9IMMB57dMaE3Tsdawp5mhl0rJAdGYaGsCNMxFrkk+7rfGvAuV1oV6VVKjtTQsdJAb2lI3EHr9nAHmDO0qVPh9W9Nuz1KCpkAxOqBIgQI63HmCPAOaVqlVI0VCusRdSoLCZ6bEwfEXJwyRY4py/WQszU6rXuUCssAsZJDSN+oGCPGnVMlw6Z2rkAwd2Xf446DTzwMawD5xOPc/wALo5hNLjWvSSTHvBDfA9MOwOY8oZZa+ZFPUy9xj3drIw6+4/HFvlRgaZhpvGOgZbhgpvqUTYiOtx5xA95wuZfgb0S/cUAsCAh/ZA2IBmQTYYBFTjXaA04QMNM3HizRHljbg9FWFTUgU6bj/EpxpzllkevQRqlRGXLIRpnq5F7eWJeWchpTMOazVSAgAY3WW63JMwPgcD90FuTvkKcx2a+kCOt48fP08MV+OgLqYC7PFybRJkXsZAuMEMu2p1HUkAfHAXmrOIgh2CnWRfxEyPx+GFhtsMVVdF3K55mqURZZU+yYEan3ufsjGufNQUqX9qpF/wCzq5BUam0EuB51D3lHgLYF5LiwFFHVe0kIsA7TUrifZ/Z/z6mWvnFqLDUSNGbpopnqofS/s+z5ffiZxudlYbqFPqWslnGNRR2lIg1GEdopMKgJURuwMkjcA4qU69b6M9uhEVNXep9+FtEDZSJMe/FPhbURVoxRqAlsy6mZCsKQLM1vrbD0OKuXegVpKKVYDs8wyidh9IrTb2mEx64WWtirsM56rme0fTVpx2dUgHROvW4Q/ugaQekgz1xpWrZyLPTJ+bqR7EdqWWT+7Bby2xT4tTy5r1dVOrPYVASCI7NqrSo/aJJPpirxChlQlQGnW0jK5dGAiezikVUX9oWn34rQQbzFTN9m5VqWqV0TEezS1z79ceq4npPnJzGjsiRp7HVtH1tUHx04E8Uy2X7GoGWrD1FDxEk6EURJ2hBPpid89QDVQ6u+vMLTIKrGu8EX9m25v5YmStUhxaT1GI1cx2xUpT7EUQzsAdXaaRYXjTOrpO2NDWHW3rgdks3Sqa3phlIJokkfZA6TddsTdm42f44nDjlWo5yzAvmjMiFAJtqJiSNgOmA3Cc82sKGcghyVGozpQn2TpmN/KJ8sFuOUGKa2CnRaAd9RA+qR4YXwRIOnboZIvb6xOOle7Rg/escOB8arU6gpqWcTqKhSkmAI+kkxbphiPOUBdVKGLgEBjZTc6pAhgLx1kXxy4kawxURIOgC1vWb43evD9ztAguKZfug6YnY3w3FMlWtDs/DeM06zEIQRAIM7g+XT/PEnEOLUqIBqNE7QCT93nbHJ6XHmVGVV06oGoNcABQehtC/ePDBHheXp1aertRTqLUKqiFQxFmDAG8CT06YjLW5evQ6Zl86rgQYN7GxEePgfLGxzSAxqE4U2qJBAqCSdVmEk7/70j+LEVYzqiqQSSQARaxGkf4pPqMSMchmV8cZhRNYeB2HXy9ceYB0L3LRWK2gsfpn1aoHetMR9Xr7ziTMEdqO9BlRETPeNvInacUeRON5nOVglRKCJTKTFN2JBJ7omsALA94hokWOHnP5DLDXVqIqKveLEmwF5jpHgMQl1LdrRnKauU9jY2JJUi51fsxaMNNSmXy+Q1FgeyggMdxoG4N/vwj8S5oXUy0cqy0pIQsTqK3NyZ3kmBtMeeL3D+cStHL0xlGbsy1JB2hBMlGB9nzAw2GVjhwwdllc276hFOmSSCdnqWANz0MftYqcIoKK2VVZD06JFMERKGxLW9qx8OvuF57mV6GXelX4dXpUqulCwr37smART3icQcO+UHKUez05aqBSQU1JgsFH7WkH+TgFTGfmemHOUETNFSJN4I89+mK/Ka01z5uTUWjVaBGkKXaDPU32G3rIF1nev82qhDQApgaKpirpGq+iLAgT0N+l5p8By7Us7VU6DGTqMGCwY1JaSSYGrx64diSFrg3MFWjAVywLewwLLB6jqDPQfDDvluaaaOiVW7CqyJUgmVh9hr2n1jHNlzEQKYnUQdXjM2UG4U7eJ67xj3jjB6jlvqItMQLfRqFI9NQPuM+WCWg6s7hR4nbvCR4jFtKgYd0z5G/37/HHBuDcXrZaFp1DExpYErtJsdutxBw5cL53Rv9MjUyBd1BK/hqHpf1wswqOgZvI0qg01EW21hafDpirQ4IlOm6UyQH0zJJPduLk/jiLIcZDrKstRPEEH+T5YI0s0jbHSfD+fyw7FQHocLdK1Nt0UifH1gTjnXyiUXLjunvVmI8/a6+/HYiPh5fz/AD441a4gwwOGtAepzvMZU08rkVR1oOaOXZ+muRUZlt9Ykk4ky+UrGkX+cqQM6JUD/V6T9F+93gcOGf4JRradazoI0wY06ZiOkCTba+Kv9W0WiadMD/TdvcwdURtgaYJoUOBGsTT1ZlKsJmC+kqdQClRsPqMQDtc3wlZTmHNtWor2zd51BGhbyQOq+f346dwPgDZfVNAIRl6yqVfWAWZTpB0qSWgNt0jHNeVMmxz2VpVWI+kQlTIMBgwEEW2+/DQMh4jzPm+2q6ax06mIHZ0zbVYXScFcvxLO169OklVQz0aB71OmBLUKbGTp+1JjpgLxXL6czXC1AArVFEm4AcgSY8LeuCnHcnUo5w0i6qVSilj/APiQbxtbCn7ry7lwpSVjtxajXUaVNM/SDfT7OqoDv9ayx78UWTM6hC0o+cgmQs9j1P8A+zz3xtxWpSIp6lqma0CAPbFWuJ39iQ3uK4q5VaBZdPa/+KJuVANQaDe8lJj4bbYhaLUbpvQI8PFYU27Wmkmo0BAPYtpJj6284FcQ432dYU+xJkgTq0kWnaDPxGJ+C0aAoJ2TOqF3YagJkkTME9fPrgdnac5mndWljcG9l3PrilRDLnEzTKN7YNt/UdcA67gbfDDHxgMaXeZSCwErE9fDC89FdgWmMNNWRLc1FdlgNtiYhWjofLbFCs7Du7X9+Ju3FrTinfQg3emVImCPHBXluoDXUAX70fA4HZUBnRbmXWR5T1w2sMvQGvs1WzCVXoFJbbyVsTbe5SVlkIwKzlwBa4Yd2NPSekD+EY9XVImhpvvqmLm8T5z78RPVpU9JYAMYiJ3kAfe6/HEC5ulAamCTBqKBMlbDqfGMMoKYzFA1idiceYVDs5BlRmkYdnWdSSBKkj02xe4hV4jT0ipmahkhwO1dgCpBBjVAYGCD0IxPo1WEydo392Nq1F1jtWdvDVGw9Mc+c73hLNRUX+kMwg+kNRUNgzTFhsGO0RiD5xmDSRgRrNVgItstKI8DJwUoU6xB7JmVesU1YedyCdiMetT+iTTuajhbTcLR6ddxh5yeWU+N8V4gwRczcXKg6QJtJhRc3Fz4+ZwFrcSqrAZRf0/TDDmTVaO2MwDp7mjwn16YEcUpDUnofyw073FkajodA4RzfXzZTtaHZItMlagDgHSNE3JDe0dpuMMXLzhqleGLf2ZhIboSOmkHVbfp0icb8nlfmWVRlVppizKDYsx+GI6b0qHatUVVp1FemUVQDUB+ootNj6CbkY0OV7gAcIpUgKiP3wQEEgwwJuYEdz2yPQH2sDKuUOuFJsATGqRuVvN5Nx6HF/MZi9oDE90DVCKQbTYm9yY7xjYAKu+QoBiaSsNTQWclhHtT/iNgPd4QefExK1NYQti+KJ1sxBgGJvEwJk7W/XHhf6IwLsLQzA7QLHygn34NFFuogU1N+8QDAFvQRc+7xxqtEFNTBYCwoL323jxPQfqcRzCspBSOh00NoI3IqEGADYkefTaxwdyXNdVSRUCVEAPe1Q1onYQfCIG2+BmZp3Bka2b+8JizfcPx9cVK3daFcQAZ7wPUR09/w8cEJy6ClFHQOGc2UWIC1dDfYcge4GdJ9xwxUuIj66+8fz+uOHNXksxMjYQV8thHW33Ymy/HK2WSabuDJIRipSAb2JsOlo3GOpOzFndUqq3skH8f5+GNif5P64RqvHDS/wBIurvaZSzDu6tWljGgDdtfTbBLhvM9OpASsCT9R7N/C0E4aYmho1evx/kH4Y0fLIxViillMqSLg+I/yxUp8QH1lI9P0/TFinWB2IPlsfgcVYqFniHyd5KpUNQq6kklwHMNJkg9RJ8Ixe4jyxl3zJzTUtdRioMkstgFHcNpgeGDmv8Ak40qsDpG3e/In8sICpm+G020C4KjpE7k3kHx+/ArivAlC0yjEMagEkAgSQJgaZ9/6QyH7viMDOM1B2RKkl09kKNR1jYaB5xO0dSBfEyaSserKHD+DoyHV0qOBAAFjG0YzMco5dnWoAyMpJ7psZEXBn7sXuEtFEszCNdQkmwgO156CBiduIUhvUp2376/rOGAPqct0mEHbwgRtB+IwPznJFKo09oyeSqoH4dcFOJ8dp0aZcfSR0RlJ2md9sUuD840KxYMRSKgH6RlAPjBJvFp9RgsWUHj5P6Y/wBc/wDCMD+K8jijSeqK5JRWaCoGwmJm2DHM3MDJpGWdWsS2kBzuBHW++Bh4pWfK1hmiUZhop60FMtqBnSG0hiCFJjYXsMCeoOOgp5FlNZG27wkzbxw15jOAr3KqA3vqBHstt74OFzLcsvI7RVvJWHVhYE/UJg7dR13xNwbhGgk/RksLAncmPyJwN60EY0g5xnNmlRLgEldNgJkSJA8yJGA1PjeqFhgYClgBZpud9vLBnNVNVNwCYC7kECZG0+WrAd6+WLMytSI1GIqeF5hZ64nNRag2gpl6mpZDagSYbxuf+2PcC6XGaQEGqim9lp1I36YzFcyIcqfYV11oQygahcTtjfMV6lXTrUAqIGmTPUm+CH9E5gfWnrcY8GQzI+yfUf545M8Drzyu6IMlxSrRUotEOpm5cqbx00nwx4wNOjQYLJWpUbTMTHY2nptiz2GYH1UP+E/riwc3mNOns1388CcFsGeXYE57PtW0TT0aAR7QaZj9PvwE4mO8vp+eGGvXqjeiDP7X/TiEFjBNBf4p8fLFJxXUXMdVQV4dze9PL0qSIilVVdTsSTFu6oAA3O7NMbYoVOJPUbWxZmiNW5gXAHRR4AW8hiIzb6Hb39ceKEBvQPuC/rjR4i7nPkdm1XOwJIZb3udRt4nr/M4vu/ZhdUAMBZWk3k3PTxN/ecUw1L+7YDwv+RxZrcQV41F7CBZ9vCwxDkmilFpnq11JuwH7IcgD12FvD7sWFzXdHfBIFu93V28Rv6X32GBuuiesT+yR+WPGp0SR9IPWR+eIyplWXsxxC8hxM3aR4Ntba/8A3vihUrljvbbcSZ93+ZxF80pbivf95cT5TK94RVnvDqCSPAG8Y1hGKM5WzahSLGIJYsAolfskkkzGw92CNThSDLktDMQC3sG5OyypMCdvMm048pmmheFiSO4W1HaPaN5lfC0nEGey1c0oZwEsoVU9rYiTM+omLbY1UoozcZMpcYzwdyFkkkazFMiQRAEC/mfIDxxSLC8jxjujy8Dhi4HyqamvURqUd0dJJ6909Yxc4Zye9PNMKyo9PSSJggk6YkRAG/w2wm7KUaFrIcw5mj7FVtI+qw1L1sAZj3RhoyXO9UAfOMq4X7aKwB9A1j/FiLjvKpNegURFUsNYUKLahfSo8JvglxfhSVKZAq0kmFljGxFzJ8MLNQ8thvJ81UzTWoHdVfYMpnwuLxi9muOqoUkBjpaooUxqVRBgeALLeOowpUxlqa0qT1gxSnIImCLLaJsWDHrgfw9MpljVrqalRlQyDcQzLMAqt50j0GFzF3LWDJ9GP3AOY1zIJClCsWJ9evu8sDeO8azK1CKJGkGLIDt4nALJcw06KnsaLCYLbCT79cDewxBnuZaorwFSDSVzMmC0ncET8MS8aPctcLN9BzemrZE03YB6ikFdmOpzMDeIJwCp8CFKqKpfWqkiOz8iN5i0/dgJS4xUaoWZtwZgBehi4ExMdcAOH1WempdmY3PeJbc+eIeOuhouDfVh7g/D8vlO3qvUpNTYyyJTXug67EJOq7AAEW0/CLNZfJVkh0DAd5QqEXI89P8AI64F5+pGVqjoSgP8Q/XFinVsbAfycTzmaLhYou0c7RylAvlqOlZCgTpOoz35Gq8QPhiStzBUqaR2YnxZ2Y7dTbAPijTQQeNRR95/TE9M+P44XMkX4eHYs8W4m4y9Vg2lpULptY6g0bnqvxwPp8QqlVBqvsNmI+4YzixnLP5so/3hipTqDz+GJcmaRw49ghkKkVCx73cYSf2lK9fWfdgNwiOyB8SfxwTyTiHY2EG/wwLyWYVKahioherAYSsukWalO+PMVDxKmf8AWp/EP1x7i6ZGaPcFDnjOj/zB/gT80xLT5/zo3qK3rTT/AIQMS8QydNVkIguL6R+mNMnw+myyyKb7xHQeEY19iro4uVLNlskX5Rs2N+xPqh/Jsbf/AFJzX2KB/wADf8+BtbIU+006FiR9r9ca8V4dTp6SixM9SfDxPngy4fYjLKm72H3lTitXPU3aotOmEIjSpknfq1h5dfLFXj/NhydbsmorU7gbVqK7k7CDa2A3LfFHoUoQgSZMifLA3jGU7aqXdm1MATfabwLWHlhcuF6oUVJ7B+n8pKdcp8Kv5aMWU+UPLHfLVB6FT+Ywrf1ep6VM1DI6EHp6Yly/KTOAe+s7aoF/XbD5MBZ2NS8+ZI70aw/wof8AjxOvOPDz0qD1p/oThco8gk711XxkaiOkQpN587dYwc4dyBl6ctVZq3dJ73cT2o2VpkAH6xF9sQ8GA1JstUOYchVYInaMx2C0XJPuAJwWTJZZgDtNgCpBnwIjun96MU8vSytDYrYXWkoAOoiDa0iI+OIq/MKqDopi3aNLGbpYW8D6jbGbjhrqbRw8WWyLH9FA1AEogoZ77EbiZEXsbdeuLGU5fDtTWxL627JIvAYiOm0Rbxwu5vi1VkZS0DsxZbAMxYEjrNx16Y8y9Rg7FWKt3U1AkESFG4v9Y/HDU4rZGnhpNasO0svSpAUHTvqS1rwJ202GrVK9Raett8vXo0+zo9grpqL94gXUruINjqP8OKrf+IefsqPxnEeazCrUUllA0kTtuR4+h+GJ5rb0LXDwW4TbjTU2ApJTQO5JAB8CfLqBivxji9ZaTw7Lbu6bQSwvaLm/xwKr8TpStQVFKgkSCGvG1pvB2xU4rxenUovpJITSTYjdln2gJt+OJzTZqoYUewQyedqM6F6jvBBhmJFjPU4pZOmYYgGCSZA8WJxU4JxhXqooR4JN4WLKT9ry+/EOU5lhNKLYWlje3WIgfHBkmy+ZhrVMLGm71fHTTRegi7HEmcostJ5EAwu/iy2tgfxfjL0qqhFUFlBJMm/8Q88Qvxio9CszaSVCFbGAS4j63lPuwZHuHNjeULdN8RZlPpj+4g+9j+eFE8UzDCTVI9FUfli5zE7NX06mA0qDBIkwN7+X3nF8p3VmT4hVaWwy0TcxuFJj/LAbL8RpU6aq1RZgSNyLeAxFy/w1QKjopLrTcsfBe6JP+LAPI0YAJEglhfpYfrilhK2iJcQ6TSGp+JUnyzsCWRXWbEbFT1jFN+aV0nRSqHbchbe4m2JM3w9kyEtCmo6wsidIVO8QNgTNjfr6i8plGgwLQR5AT1OwHmcVCEdTLExppJoLcR4gwytOo1MBlqyFJJ2V4BsPywPp8Zrm6hFkE+yeg8dX5Yu80FBQo00fW0zUYAhZKuO7qAJ2MmIvirk8gSNR7qkG581W8dRJ6TGKhFNCxcWSqmWeJ5tzkDUZpqdrAPw6bYW6RqPvVcW6E/ZJ/LDJzBWp/MqdOmrCGLM7QNTG1gJhRBib392BfzWHqaiEEmAdyIYWUd73kAeeKhWpniSdLUvctUyq1WDEk02uTtABn4nC/kqPtFut/W4vO/jhr4PmiuWr06VMHWsM5nWVBJAAkgCQLCSepNoEZfJEBe0hO6ZDe17bfU9oG1pgeeBP2mKX+NENDJqyzHj+OMwTy1NAoADkXuWVZv4aGj4nGYoihkzHKdQgQ9Fpv39YHUdEN7Y0ocq1AI10ASdlLx/7Bhp+eUhA+c0hG0r+p8ceHiFHf53l/XUP+fHJ4nD7P7M3ud3aExuV6haQcuYN21vPrHZ7+U4i4tyhXqKpVqUAmZZh4fsYeEzlG/8Aa8t/tR/z/hiT5yhj6fLET0qDy6hp8MHisK+v2f6E1NpoX+DcvFKIDlCwJ+taTMfhgFnOXa3aEjTGwhg23pN8MPFOYVpuyr342CnuEx47nf74wDqcdqtsdKmD3bdfHf78aucasIQmgwuQ0w1RlpwIMdxRadp1W8yTirUz9GnqALuTMgWB/PcRPkMHuDcmrXyr5ipUuFJF5mC1z7iR78Pq8AoFKX9mpN3ACTRRrgKLyPG/uxnDH5lpeun9GSeGnW5yNuYyBpp0kSN2AuRL2mB0RTfxwNzGbeoSajFiBInoRS6DYXabY6/X5cy4C/2SmCd9OWSPaCgEACLFj6T5YG8y8tZYZDM1Rl6a1AjaDo0FTOibE/HwjFPDcup1wxsOGyOY9qim7CxQb9NNvi2KL8QSABfUjiwNioJbfFqhweisFqpYBkHcAutNDsTJkt5WAHVoGHI0VGzMRSImSRqYnUwgWkHSu4Hmb4yUUdTxW9gdW4oWDaVAmmriT1DKACPDrjxc3WOsliFFJGsAAGIpkGfU4NuqyyrTCr3AyBQY0wEB1EmIuwY3MmDM40rZhn7aHVpcFwGuWJUAme7a/ntBxapbGVyluUOJ0qhFHXqLdmpbVMnX3hI94jE/GckVXL0AZ0o1Tsw0wzN1AJGoBj5iT54LVFV27M1KjEaSxSWLEbhi8OQSbzBgdMRf0WzVgq0q5TRBimVBIJOkn6wAH2iQD1k4uL2MJLV/IpcU4eBQpIhVmOpmVL6SFSxiZax2/GcQ1KIOSdRqaqag7iAkae7JkCCZXYTE3wxV+E1Po1FKqwOotJSmDtC7CdoECbbnfEPFeD1jT0LlqgBIOmZHtAyTpUDz6n3YVOvqCnG076APlvKolQ9oWJCtpSnDSxRwNTAwBsbSelsC8nkFWO1MSfYUjVvETdVPrJH2Th0y+SrBCvzYICLw5k26kuFnpJVo8sUslkjShSKFGFgNVqUixne/aT5eyBbbF623RncaSsF8Zpa65YgUxaFJkxfYbn1IjfGnaKctVpqgWSjNVdrmDYARYX+rJJjeQAc+aqHZlqZeWIgmakgAbBUIXr+sWxvmHpMjLWqKTI/0dAx5b00U7dSQI23lKLqi3iRzXYr5TLgBSqrVI03e1KSosZI1DrBKnyOxI5kdrm6rsTUqlkJCLAmD4390DpfBinXQkQ+YYCIAXKIBttdmiPTGjtTBcihmgJkkVdM9L6KQkQBck7m8YvK7szc45aKop1adKoHNSnSKnUig6TEmST3SxAHViIvAiafDMq5pIyBKSG4d6ig6bLOpojvKRKqNvfi1SYAFhkaxJlDqzFXUwIuSex/A7+mLFOhI7nD6cncu1Z723B7MHw3wZWnZPMVJA7PUFp0YCrVZmHsNqBYg27lztO4N+nWavw6/fzNFQZIVA5gGd1VNIa9+tsFFo11sMrlVHX6Buu9jXx45zG/YZUdDNBfTrWOCq6g5qVKgJxaoIy60CjDV7Z3sDfvbQSYsCPHri22VywJLZiq5cQYVRFgJ1M9zacWjXzKsNJylNesJSBjwEgwJ88S5rNZpdLHN0UUgnegs+k0jIwJJdRSk30AfG+KIKS0stUg6wIJXV9YmSLgTHXaMWW4dRkkZau7ve1QR6EhLdPZ1bHbBPKZ6s3/nFuP7ylN/3aP54nqUazqdObefGnVaZ9KcE4TlBbsbzuvZ/IJ+aVRRanTyddGdSBoV2kkH2mMQo8CY6xi1wngdalQAfIq7CQO0B1Qe9EB1AWSb3PkRjb+iagWKteu9t2GZINz9XVFhGBrVsqBHbIT4ilWJ+OoicCcHsymsSqy+QUIzn1OHZZV6CDb4VR+AxmAOnJm+tj59i1/uxmH7PcMmL/r5A7NvTC0wCq6l191N5Zhf+HGlDPkEAVG9dL/teDDy+HliPigh6QkWSIkSO+5kj0Ixe4TkAwUnfyPjq8ja+L0M7aZLlmqFe/majCAFBNQgXJtL26/E4E1FrzAr1TLska2+rpj63UmI6R1wzpwoKF1M24YBWHrE6D6EW9cXsnwioVL0qFQglu8AZJJ70kEzfyxM3WxeFV6gU8MrAgMypEjvNqcj0ExAteDjF4fS61KlQgCQoHQkg7t16fhh04fyPmKi6mAX1KKen7AP/bFgclvJ15hAB1NdjA+NhjzpcXhxdXt8DvWC5dV9wDSzzU0KAFQbBalTTeRBOq2megFwSMdbfmLLGkELtEAgrTdjAIINkaPfhFy/I1AEaszTA8FifjpmZgXOGDN8Pp9oig6khbnqABf4YyweIw5yaw1vuY43CqNNP19SXNcayL6VOZjTrIBBHtzMgoLeWIObeasm+Rq01r0mYqqhO1XURqXpc7X22wMzuV0vTUPSqKzBWGmoLeImqRt4jFFcll6bGpUoo4USQFVSfKRGOrxK5bktQhw9zUZN+vsLlHNZcosqk+BqVrRa4RwPdGJ04mmnSooi2mFoFxG8TWBt5ThmbjOSX6Ncqt37InVMFhqkfuicLfLvOlJVrFstS1LFaQsAQyJpA6AzPrOPPXF4s02odvP6Hpx4HC638m1r5szJV6yQAGmL6MtRAJ3sRBxMM5X0xGavYaQFv5Q++C+Z+UHs+1K0qcUmpsAB9aossJ8AZxrxDnx1XNBVUdhUVlMfWNRQfdvjHxfEt+5286+PxRa4TD/0X/r/AJ61F5s7WNTsiM4X2g1T18pOPM7TYVRSrZWqziCA7LIkmI7pI2i3ni+OaXfidOqAus0aZJ8TUp0yfhqaPXAvmrjb1uI0Xnv06YMjxUs36Y6IcRjuSVfxv1qV4PB0bjpp16vptt8T3i1HsKgFXJaWYTLMkmIv/ovAjFri3CzTo06z5MLTJBWXESbfYEXi+KfyhcfqV6OSdzLsKpPprCj7lxb5g5hqVeFVRUctGYSmk9F0ajf1GBY/EOMH3bT+kq/BD4fBSdxVrfV+X51Icpws1qTZink1ZaZu3aNY+4Ym5YDZx+zpUaZYCbuXA/3t8C/k+49UppXp6z2fYVn0TbUqiD64XuWeNVaNaaTlGMCQfFh1xs3jtzje1U/uQocPa9nfa77dde/boHOY89Xy1VqbjLKyRYoJMgN1Y9MA35wzI2YKD9hKYHuJQn78e/KPxLt8/Wfp3Y9NC4AHLxTLTYPoj3Tju4XNLBhLE3aV/Y8ziHDO4wilX56nSeS6Wez8rSzFRdIknuR9yjrgJxwZynmPm7Zms1XUqhO0YFiwBGzR1AxHyNxSrRrUhTcqC6ho6qSJHwxtzxnO04xUIO1ZQD6aRjkWJjLiXC/Zyt/aq/vr9jslHC5cXlWtLbW+oF4hxDN0qjU6lWrrQ6WU1CYI95xb4PxV6jqjwRNyS/5OMCeLSa9Ukk943O+Iss0G2O5xz4eu9HJhvl4tPZPb5M6nznyhRo06NVKupHKhnliADJO5PQTG9sVavJlKhmMur1qbU6oBLQDpDGBMjyJGIaPEm+YZFQbjM65/dNY9cQc7AjW2onvUo8gfnNvS2PCw3j3y5T6yXz1pP0z3IOLWaS2+C1vVf0X/AJROW6GR7GtQYMhYkEQJgKQR0N/KMJVXjTZqshrtYWkhbAkTZVAOC3PPFTUyfD6f2KbfhT/TCXT2P89Rj0+Bw5SwLxN7lXwVtLyPL4jiJQxVFrbfRa9V07UPfO3BsrQRKmUrdqjFYJEdH1CY8QN/HArluvJk1aiEGyqTBH70iPhgRXzRNGmh2Uk/HGuSqEERi1gy5TjJ3vr8DZY8Fjxa2pXtvXwo+hs5wrLvki9OoxYUyWOo2aOt95wpcD4ac8TRZ1UoYFU6nYhdJIuRAMiR5Yi4BnyOGZu+5AE+dsWfkqqd5zI3Jv6D9MfOwjiYccR3s1X2Wu//AA6cZuMZRu9dG+1WKXG3FOsyMFYgLcIBI0rH3RjMBeba5+d1b7FR8FUfljMe7hYFwi32Q1x0Iqsuw/ZjlE5qkhesVtqUCwEyT3O0EkEkzHXFnK8BoZZVovVqs6kBu4oIkE9QTF/tHcYbcvyZlyi/2mosABSBTBUW2LAwZBusb+N8TnlB6NMjK1GDkgdpWM6U+tp0kd4+MWk49RHy7+YsNym5qJp7XSY9sDa8mN4Ajww9cNydMUqcKtkWLDqAT8TfA3I8FdKnbsz1GtCqzCmDp0d2mGMje5t1uRcTxriGYJFPTVporG6zqMCIBgDT6+t4wmkODY6IngB8MA+elIyNYjeFAt4uoOEytXrf3rLe8qP0Y/HELZ2r/f0yJ2KT/wAOM5YcWqNYYsotOgbl807sTrsvesNzNMx92HvIsZp6zphVny7g6+uAnEOKgKDNKr10uhH36PIbYtZniJ1GAhE2JBEjp1xzcqMKo6Z8RLFDmdakRIqtIBgBzBMRBB3GEjmuqUy9Q6vsj4kflgjW4kfsJ8W/XAbj+YepSZEodoxIhV1knfYLc+7EySk0i8OUouxMTiRWJJkO7e9acYE5esUFQGxakPgWpsPujDvT5JqmO3TLUCSxKPVqtUhhE6KYc7XvGLmV5WoCqz9tRNQkmNFeFkkjdDJBAv8AdbGvKUFsaeKzyVCLnM73aw6F0n/CHxaz3ENXzltu0qAkb7s7Rg5xTkus3aml2VdmbUFp1Dr6/UdUawIFgcJ+YRwaiMrB9ajSQQZ79o3nErDi/L+v0b89ptv1udC4JwpxUp5htOl0pBLybIoPS22NcpwGo+ZeudPZnUgEyQdenaI6HrgVkON5im2k1RoRF00wqkqBG9rX8b4ucucxVnzD0ywKANUA0j2jVVt4ndyYxxywZpWu3l+zRcZFyp9/MCc31QatNBsoYAdAC7HGnGc7/ZBT2U1tXvClfwwP4lXL1qRO5RSfW5wZy3LNXM5darstDLhie1qT3t7U13dvS1jfHTh4OkF2M8Xif8jA/BK2lKpmJo1B8YGB+Qqw4I6EH/eGG+jy3QRGAqZhxpI1dmlOxMzBqMfjghyv8lzVPpK7vSomNJgB3691Zax848gcdSwtZfE4Z8WkoLtuc64xUms58/wAGJ+1+iZenalvLaMdi4hylwiix1ZepXqfWBrsADO7MsQ/TSsgdYOPeXeEcMzFU0PmCU9QJDCs7mRvZ/ETffGvLeVLscniFzHLucz4CNNSn5EH7xipnaofP1GNx2hJ9xw5LxjKUzp+YToJgNm6pvtfoT6i18HuF8L4dm8vVzFHITmaV3oLXqS03kFbtIDQNIJZCPPGK4dqble6o6Zcanhxgls7OTZwAvXbp2jfDVbEeUoalJHQE/AT8cdVqcp9qv8A9lrgEb/PHB8Z+kU39cU6nyeVyIo5KrSGlwwqZinUJJBiD3Ao6fDzOLyNIx56k/XcVMhmCaeWUdDVI9y1D+eDXOl6AbxqKP4fnH64s5P5Pc+lMFsswdZ0halMxqDAzD+EfHrifmLlTPtR0/NqjgVGaEW+7mZ1GZ1bRjgnw8uZGSXV/mz1o8bB4bTfbySRz/mCtKUB4J+S/pgZSHcPnA+8YYOZOXM0mjVlswFVBJNFwB6kqBgLRT6MfvDHdhrLBL1ueZxGJnxnL1tRJmUAVce5VOvljfi6wE9/5Ylo0iyqqqWZhAVRJJJAAAFySemF/ErP7V9qGelxAplaiXuwJ2ix9Z/7YIcg8f7DVCyGJk6o6eAB2v8AHDlytyKiU9ecVGcjUUeDTQC8vPdaOpPdHSd8GKfM1Kn3ctl6QprYMoWmDHUIKZgeFx6DHN4G4NS0s14j/wChGUklqkfPvMOZ1ZmsbXc9fPGY7zU+UOoCR2a2Me1/0YzHbHDqKRxvinY45bJUV6E+RjG+cTXswA8JP5HC0/ONEe2QvrI/HEicz0W2cfEHGdvcdR2ZeqZJwO64jAHPcEqElpFzNsXKvGaR+suKVfiSdCfc2G5yHHDw319fYGcU4M1NdUidiBP8nAhhG6H1k4ODiAHs1ao9W1D4E42Xib/3oPqv/ScZ8x9Ub+Gi9n5r9i+4H2G95n/hwb4PlHqwWML5IWPXzHh4YtDiPj2Z94H5DGjsrf6skTMK9vgCbe7BzY9UHg5/xfl+rCee4flKChq9UrO0xJ9AATifKrl3pD5rW0KZl1Es3kWsRBvaD6YVeJZvXXLVaOYCqsBgutIubae8N/Dp4Yj4YiprZHADkMFam6xAg2AO9jiliw3SInwmItJPzr8jZleDUgi9pVJcDvGmqICYvA0mBN+vnOKH9A5VSTqqSd5dT+CDFAV6vRqPwb86eK9btjMNQn0H5rhPEj6Q4cPiJ2vyi3mOD5MXqVCqblmqBfv0/fIwY4ycpmKeoClUJB0VNVr+DpfykY55xXh1WtXTttJpqOjpGrxgW2tfxOAfEqj5WrWXLo6qyq0CdOqWBgiRqIKkx9kx0mbTi1BqzaeHOLU8ROu4RyfLHaViwpGmrHvAV006VAkICGc3gE3EztbFvM8GyNJi9KvUpvpKtoJq9QwIZggmw8sDst8ojZSvX0U9QKrTUsSbUhpEQywHaXbcyesYaOVqlBZNY5c1yBUZmUs/aP3mHeGhVEwNN7X64uOFpTMJY8VJyr5Ih5K5GydeqtU1u27Pu9i6AQY1LqCtBt3okiDcYdc5yZSrVe1rV6zkCFVdARR4KukwPfOAHB+MZWiKtWsamqpVdzUTvQzWhQhOnSmlRPRfXDpwLNUMxRDUqtQoNywKHabyBaOo8/DG8UlSRyzlKVydlGlyll0IKBww2JIYeNwVjE3F8lUenU7CrpzBWKbsJVDN4UbSJGq5E4B1flD4NTqFPnDtBguBWdZ/evI8xIwS49xpClAZRwTXqoA6kEdmAXY7xdVKgnqwnFmP0I+H5atSpD5xXNarYRTQKot7IC7nztbeAJENbhzUia1DLJ2omBpquSTIN9agWJnePE74aaOd9i4iCCVIMtbwkR7XwFsRZPjgqsQlKvoG1Rgiq3oC3aR5lAD0nDsnL1FfhnJoquXrZXK6Gg2pVVcsbsSXqwonyJN9sWjWy+W15fJLSFVSNaKhLCYvZY22Zz0t4YcdZ6T7yDiF1bVq7gtBt3vK/h5RgseUReKUHq02fVWSoAC3asdEdSGsB6RPgDhbr8C1Nr+c5ptQEGjlK1Vfc4Ok3m+HJuH56tmSczTy7ZcCVQVnIJJsT3BJAGzAgz0wX4hxE5dNVZqFJJ0hqmY0iYJAll3gEx5HBaFGLRyyty82kMubzgDFhfKVZBU6TqCsSt53iYMYYeFcTC5H5lmK1UlgyJWam9Jtyy3fqvm2y3wV4nwfMk0GpVVUIPpB2hAckgsYCkGb3PjijxbhJZB2hprSRtbl8wwA07HV2doMGZEROFZepy3iS8RV2oqMy9Rb6afaNafaKie4fMQfPC1mqJUAlCh7TS6EEFGG4g3A8PCCOl+75bhCNlh29Wm6gg0KtJ+8qkL7NSAD3pIAGmIEQAMEuH8vcPnV2SVnJ1E1IfvWltJ7oYkSSAJOM2m2bRlBRd3fQ+dc1SaqyhBN43AFyBubD+Ttjt3yccr0csiuWSrmiCNSkEKIuEuYWN3N7xbY9CSoukKEXT0XSI+G2PE0oDoRVn7KhZ+AxSSRnJuRzbnjmxVzYyHeA7vaNsGYqHA/cUEAD7RJ3Ax5kymixGG7P8p5OtXOYqUFaqwEsZvAABiYmABIvYYsUuWsou2Xp/D/AKsD1JynOqqrqO25xmOkf1dyfXLUv4Rj3DsWQTc9wKZsPQnAepyqP7keoMfgcPXbN5H3/qMRtJ+qPccY0zexDblsDpVH+In8cVq3AfBnHqP0x0Jwfsn7vzxWYt1pz6RhisRaXC6i7PPqSMWxl6oG0+hnDO9MHek/uU41/o4dJX1kflgpBmYsNXdd1PwxlPPjqBhlbhzdGBxAeGt9amDgyoM7BlHMqfDF6iVPhiUcLTrTI9MSrw1RtI9RhZEPmN7m1NB4YmCY1p5SOuLCIcGQM54EvtidlHhj1R5Yk0jCyDzivxzlLKZl9dSi+uIlGAnzImCfPCfQ4FmKLlXyNOsgnTVDPqM31FGrASeotfqevWCgxoaQxStEumcdzVPPKSKdB6SanYKjGO8eoV9/fHwxU4hzPWSjUy9Sk61GXSWao2x37hsQVkb9fLHaXyynef4iPzxQ4ny7l666aydosyAajWPkQ0jDUmKkK9Xl/LDKTpPZxq1x9H2fRw2mNWi4bVqLd3fu4VuUuP1crRCvRrsurUkKSulh0mwkwZG4J8o6CvIuRAAFGwOoDtKhE+OkvB+GCLcHpnq38R/MnDzBQsUflJACoMu9K5ANU6U8btHW/vOC9L5RcqIDCgdItpYmLXiYxtxHlSjWQo5JB+49CD44EZH5PloyKWbrKDuO6RPjBEavPcYTdjSog4G+e4ya1Y5x8tRRitOnTcooPdMEjchTMkEkz7OI+Fc2ZnK1q2UzFV8w9FhoqFiCUsbyCSYINydyJIjBPg/J9TK6hl80AjC6PSLXiNQZaispIA2P4CNP6jhizVqlOs7GWdqPeOwAHf7qgAAAWEYG7BaFn+vp60z/ALQj/gx6Oej/AHTf7U//ABYC1PkxpGYqEeQJ/Ocar8mij/WE+rH8gMT9Sr+BYzvP4uNDD/8Av+tHA8fKGyAlFZmNlUvqk9BAVcWj8np27SPSq4+4g4FVfk1zAIZa6yGlZLSI2vAv54Sot2EeZH4nXyunMPlzSqFTpVRKiAwYMAQABY6j5DcYKcpVMpkZZ83SOmnpgGPAk6SZ1GAIGBnMPDM+aOte4y7ihUJDbAaaYRSAN4ltz4YSONZHMpSptXLjtZhWN7GLqbi/5Yr2XV9CVKcU1HZrUf8ANfLc6sRQyq6BsajXPmQot6ScFeWflpWtWSlmKApByFFRWlQxsNQIkAnrNvS45zydycc46hnFMMCdRRnAAMbKRcmdyAI88U+ceXPmdVkFRagUgal2IIJBiSQbMCCTt52vMrozo+m0ruABpNrez4e7GNVb7J+GOWcrc/octS7aui1AgVgxvK92TbciDg4vPeW/9TR/iGFmHQ69ofsn4HGYS/695b/1NH+MYzBYUGjHhj3HmMwEmY91YzGYBGA42GMxmAZtPn8b/jjWB4D3SMZjMLKh2YaY6Ej1vjzsz5HGYzCegbkbR1WMZ2anGYzDTA97LwOPCpxmMwxHkeQx5qHhj3GYYGBxja2PMZhAe6R4YzSMZjMOgPOzGPOwxmMwqCzw0MeGjjMZhUOzU08eFceYzCGR1qkX/LGvajrjMZhAatmE6nz2wr88cJTOUQKbgVaZ1JIIBBiVJi02IPiPOceYzAM55wbmGrk20d5WRmBKkEiY1KQQVZZAPSCJBucXMnTfieY0yVpBg9V2I1RtYAAC1goFiSSTM4zGYt6Kydzph5eyk6lpIhiO4NI94FifMicZU5eyx3pof8C/8uMxmMrZpSK/9U8p/dJ/CP0x7jMZh2x6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49" y="3142945"/>
            <a:ext cx="36385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http://www.planetware.com/photos-large/pittsburgh-strip-distr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505600"/>
            <a:ext cx="2787650" cy="1907107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://www.oxforddevelopment.com/wp-content/uploads/Three-Crossings-Rendering-616x3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98" y="4119258"/>
            <a:ext cx="3356963" cy="1795767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ost-gazette.com/image/2014/06/19/ca298,201,2207,1473/Produce-terminal-in-Strip-Distri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82132"/>
            <a:ext cx="2530475" cy="1686100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4725" y="1878851"/>
            <a:ext cx="157797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Development Site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3514725" y="2525182"/>
            <a:ext cx="788987" cy="17750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40474" y="3565850"/>
            <a:ext cx="221297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Shops &amp; Dining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78524" y="6187254"/>
            <a:ext cx="221297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Downtown Living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5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Site#1 – Strip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Benefits: </a:t>
            </a:r>
          </a:p>
          <a:p>
            <a:pPr lvl="1"/>
            <a:r>
              <a:rPr lang="en-US" dirty="0" smtClean="0"/>
              <a:t>Downtown urban area</a:t>
            </a:r>
          </a:p>
          <a:p>
            <a:pPr lvl="1"/>
            <a:r>
              <a:rPr lang="en-US" dirty="0" smtClean="0"/>
              <a:t>Large selection of hotels, dining &amp; entertainment</a:t>
            </a:r>
          </a:p>
          <a:p>
            <a:pPr lvl="1"/>
            <a:r>
              <a:rPr lang="en-US" dirty="0" smtClean="0"/>
              <a:t>Close to universities</a:t>
            </a:r>
          </a:p>
          <a:p>
            <a:pPr lvl="1"/>
            <a:r>
              <a:rPr lang="en-US" dirty="0" smtClean="0"/>
              <a:t>Abundant option of living space</a:t>
            </a:r>
          </a:p>
          <a:p>
            <a:pPr lvl="1"/>
            <a:r>
              <a:rPr lang="en-US" dirty="0" smtClean="0"/>
              <a:t>River front</a:t>
            </a:r>
          </a:p>
          <a:p>
            <a:pPr lvl="1"/>
            <a:endParaRPr lang="en-US" dirty="0"/>
          </a:p>
          <a:p>
            <a:r>
              <a:rPr lang="en-US" dirty="0" smtClean="0"/>
              <a:t>Setbacks:</a:t>
            </a:r>
          </a:p>
          <a:p>
            <a:pPr lvl="1"/>
            <a:r>
              <a:rPr lang="en-US" dirty="0" smtClean="0"/>
              <a:t>Congestion</a:t>
            </a:r>
          </a:p>
          <a:p>
            <a:pPr lvl="1"/>
            <a:r>
              <a:rPr lang="en-US" dirty="0" smtClean="0"/>
              <a:t>Limited and expensive parking</a:t>
            </a:r>
          </a:p>
          <a:p>
            <a:pPr lvl="1"/>
            <a:r>
              <a:rPr lang="en-US" dirty="0" smtClean="0"/>
              <a:t>Limited space and room for expansion</a:t>
            </a:r>
          </a:p>
          <a:p>
            <a:pPr lvl="1"/>
            <a:r>
              <a:rPr lang="en-US" dirty="0" smtClean="0"/>
              <a:t>Expensive real estate &amp; taxes, high cost of living</a:t>
            </a:r>
          </a:p>
          <a:p>
            <a:pPr lvl="1"/>
            <a:r>
              <a:rPr lang="en-US" dirty="0" smtClean="0"/>
              <a:t>19 miles from Airport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4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Site#2 – Lower Hill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2" y="2652464"/>
            <a:ext cx="3240088" cy="2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://meeting.physanth.org/local-arrangements/2013/Mkt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833072"/>
            <a:ext cx="2730500" cy="182640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sweetridgesisters.files.wordpress.com/2011/09/mary11-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657350"/>
            <a:ext cx="2701924" cy="179846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doubletree3.hilton.com/resources/media/dt/PITDTDT/en_US/img/shared/full_page_image_gallery/main/DT_guideenang_22_677x380_FitToBoxSmallDimension_Cen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4" y="4797794"/>
            <a:ext cx="3224213" cy="180975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www.renaissancepittsburghpa.com/getmedia/a9bd7134-2625-48cc-b212-e690404b253a/Pittsburgh-Skyline.jpg?width=1800&amp;height=1192&amp;ext=.jpg&amp;maxsidesize=1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797794"/>
            <a:ext cx="2387600" cy="158078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76" y="3801222"/>
            <a:ext cx="2438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Local Dining &amp; Shops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2149" y="6091277"/>
            <a:ext cx="19304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Downtown Living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67501" y="4331083"/>
            <a:ext cx="17240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87723" y="1643153"/>
            <a:ext cx="21018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Site</a:t>
            </a:r>
            <a:endParaRPr lang="en-US" dirty="0"/>
          </a:p>
        </p:txBody>
      </p:sp>
      <p:cxnSp>
        <p:nvCxnSpPr>
          <p:cNvPr id="6" name="Straight Arrow Connector 5"/>
          <p:cNvCxnSpPr>
            <a:stCxn id="13" idx="2"/>
          </p:cNvCxnSpPr>
          <p:nvPr/>
        </p:nvCxnSpPr>
        <p:spPr>
          <a:xfrm>
            <a:off x="4438649" y="2012485"/>
            <a:ext cx="723901" cy="164698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77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Site#2 – Lower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Benefits: </a:t>
            </a:r>
          </a:p>
          <a:p>
            <a:pPr lvl="1"/>
            <a:r>
              <a:rPr lang="en-US" dirty="0"/>
              <a:t>Downtown urban area</a:t>
            </a:r>
          </a:p>
          <a:p>
            <a:pPr lvl="1"/>
            <a:r>
              <a:rPr lang="en-US" dirty="0"/>
              <a:t>Large selection of hotels, dining &amp; entertainment</a:t>
            </a:r>
          </a:p>
          <a:p>
            <a:pPr lvl="1"/>
            <a:r>
              <a:rPr lang="en-US" dirty="0"/>
              <a:t>Close to universities</a:t>
            </a:r>
          </a:p>
          <a:p>
            <a:pPr lvl="1"/>
            <a:r>
              <a:rPr lang="en-US" dirty="0"/>
              <a:t>Abundant option of living space</a:t>
            </a:r>
          </a:p>
          <a:p>
            <a:pPr lvl="1"/>
            <a:endParaRPr lang="en-US" dirty="0"/>
          </a:p>
          <a:p>
            <a:r>
              <a:rPr lang="en-US" dirty="0"/>
              <a:t>Setbacks:</a:t>
            </a:r>
          </a:p>
          <a:p>
            <a:pPr lvl="1"/>
            <a:r>
              <a:rPr lang="en-US" dirty="0"/>
              <a:t>Congestion</a:t>
            </a:r>
          </a:p>
          <a:p>
            <a:pPr lvl="1"/>
            <a:r>
              <a:rPr lang="en-US" dirty="0"/>
              <a:t>Limited and expensive </a:t>
            </a:r>
            <a:r>
              <a:rPr lang="en-US" dirty="0" smtClean="0"/>
              <a:t>parking</a:t>
            </a:r>
          </a:p>
          <a:p>
            <a:pPr lvl="1"/>
            <a:r>
              <a:rPr lang="en-US" dirty="0"/>
              <a:t>Limited space and room for expansion</a:t>
            </a:r>
          </a:p>
          <a:p>
            <a:pPr lvl="1"/>
            <a:r>
              <a:rPr lang="en-US" dirty="0"/>
              <a:t>Expensive real estate &amp; taxes, high cost of </a:t>
            </a:r>
            <a:r>
              <a:rPr lang="en-US" dirty="0" smtClean="0"/>
              <a:t>living</a:t>
            </a:r>
            <a:endParaRPr lang="en-US" dirty="0"/>
          </a:p>
          <a:p>
            <a:pPr lvl="1"/>
            <a:r>
              <a:rPr lang="en-US" dirty="0" smtClean="0"/>
              <a:t>17.5 </a:t>
            </a:r>
            <a:r>
              <a:rPr lang="en-US" dirty="0"/>
              <a:t>miles from Airport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6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ple-PowerPoint-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witter PowerPoint Template" id="{F181650C-8AB8-48D8-84DF-EFC4FB48EED2}" vid="{C0C434E6-EB70-46A6-9403-2030EF8D41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Apple-PowerPoint-Template</Template>
  <TotalTime>623</TotalTime>
  <Words>409</Words>
  <Application>Microsoft Macintosh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Apple-PowerPoint-Template</vt:lpstr>
      <vt:lpstr>PowerPoint Presentation</vt:lpstr>
      <vt:lpstr>Intro</vt:lpstr>
      <vt:lpstr>Site Map</vt:lpstr>
      <vt:lpstr>BOCR </vt:lpstr>
      <vt:lpstr>Other Criteria to Consider</vt:lpstr>
      <vt:lpstr>Site#1 – Strip District</vt:lpstr>
      <vt:lpstr>Site#1 – Strip District</vt:lpstr>
      <vt:lpstr>Site#2 – Lower Hill</vt:lpstr>
      <vt:lpstr>Site#2 – Lower Hill</vt:lpstr>
      <vt:lpstr>Site#3 - Almono</vt:lpstr>
      <vt:lpstr>Site#3 - Almono</vt:lpstr>
      <vt:lpstr>Site#4 – SouthPointe</vt:lpstr>
      <vt:lpstr>Site#4 – SouthPointe</vt:lpstr>
      <vt:lpstr>Site Map</vt:lpstr>
      <vt:lpstr>BOCR Synthesis </vt:lpstr>
      <vt:lpstr>BOCR Synthesis </vt:lpstr>
      <vt:lpstr>Overall Synthesis Results</vt:lpstr>
      <vt:lpstr>Questions..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Breisinger, Garrett</dc:creator>
  <cp:lastModifiedBy>Garrett Breisinger</cp:lastModifiedBy>
  <cp:revision>27</cp:revision>
  <dcterms:created xsi:type="dcterms:W3CDTF">2016-04-18T17:41:41Z</dcterms:created>
  <dcterms:modified xsi:type="dcterms:W3CDTF">2016-04-19T22:30:28Z</dcterms:modified>
</cp:coreProperties>
</file>