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411" r:id="rId4"/>
    <p:sldId id="327" r:id="rId5"/>
    <p:sldId id="412" r:id="rId6"/>
    <p:sldId id="414" r:id="rId7"/>
    <p:sldId id="415" r:id="rId8"/>
    <p:sldId id="416" r:id="rId9"/>
    <p:sldId id="417" r:id="rId10"/>
    <p:sldId id="419" r:id="rId11"/>
    <p:sldId id="418" r:id="rId12"/>
    <p:sldId id="420" r:id="rId13"/>
    <p:sldId id="422" r:id="rId14"/>
    <p:sldId id="42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DE5"/>
    <a:srgbClr val="4477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5" autoAdjust="0"/>
    <p:restoredTop sz="95673" autoAdjust="0"/>
  </p:normalViewPr>
  <p:slideViewPr>
    <p:cSldViewPr snapToGrid="0">
      <p:cViewPr varScale="1">
        <p:scale>
          <a:sx n="64" d="100"/>
          <a:sy n="64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Overhead Expenses per sq. </a:t>
            </a:r>
            <a:r>
              <a:rPr lang="en-US" dirty="0" err="1"/>
              <a:t>ft</a:t>
            </a:r>
            <a:endParaRPr lang="en-US" dirty="0"/>
          </a:p>
        </c:rich>
      </c:tx>
      <c:layout>
        <c:manualLayout>
          <c:xMode val="edge"/>
          <c:yMode val="edge"/>
          <c:x val="9.6999715873604522E-2"/>
          <c:y val="3.5479704107648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Price/sq. ft. NNN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Joplin, MO</c:v>
                </c:pt>
                <c:pt idx="1">
                  <c:v>Fairland, OK</c:v>
                </c:pt>
                <c:pt idx="2">
                  <c:v>Fayetteville, AR</c:v>
                </c:pt>
                <c:pt idx="3">
                  <c:v>Dallas, TX</c:v>
                </c:pt>
              </c:strCache>
            </c:strRef>
          </c:cat>
          <c:val>
            <c:numRef>
              <c:f>Sheet1!$B$2:$B$5</c:f>
              <c:numCache>
                <c:formatCode>"$"#,##0.00_);[Red]\("$"#,##0.00\)</c:formatCode>
                <c:ptCount val="4"/>
                <c:pt idx="0">
                  <c:v>4</c:v>
                </c:pt>
                <c:pt idx="1">
                  <c:v>1.45</c:v>
                </c:pt>
                <c:pt idx="2">
                  <c:v>4.5</c:v>
                </c:pt>
                <c:pt idx="3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55-462A-9840-53FF70043D0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51862224"/>
        <c:axId val="415058416"/>
      </c:barChart>
      <c:catAx>
        <c:axId val="45186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058416"/>
        <c:crosses val="autoZero"/>
        <c:auto val="1"/>
        <c:lblAlgn val="ctr"/>
        <c:lblOffset val="100"/>
        <c:noMultiLvlLbl val="0"/>
      </c:catAx>
      <c:valAx>
        <c:axId val="41505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86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44E26-4A6B-414F-8E27-6C5A11626971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5462B-2793-D24B-A8C4-5E963A3C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60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CDDEA-8E57-43E9-B6AA-95E0093BC0F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0CFE6-4A63-4B88-A583-2A61D870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9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CFE6-4A63-4B88-A583-2A61D870A6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68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CFE6-4A63-4B88-A583-2A61D870A6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51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CFE6-4A63-4B88-A583-2A61D870A6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6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CFE6-4A63-4B88-A583-2A61D870A6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55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CFE6-4A63-4B88-A583-2A61D870A6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4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CFE6-4A63-4B88-A583-2A61D870A6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76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CFE6-4A63-4B88-A583-2A61D870A6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00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CFE6-4A63-4B88-A583-2A61D870A6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25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CFE6-4A63-4B88-A583-2A61D870A6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82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CFE6-4A63-4B88-A583-2A61D870A6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33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CFE6-4A63-4B88-A583-2A61D870A6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15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CFE6-4A63-4B88-A583-2A61D870A6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07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CFE6-4A63-4B88-A583-2A61D870A6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5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Consulting Field Project Midterm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3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Consulting Field Project Midterm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7290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Consulting Field Project Midterm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4216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Consulting Field Project Midterm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546668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Consulting Field Project Midterm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6170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16, 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Consulting Field Project Midterm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6050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16, 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Consulting Field Project Midterm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4192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Consulting Field Project Midterm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69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Consulting Field Project Midterm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Consulting Field Project Midterm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Consulting Field Project Midterm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3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Consulting Field Project Midterm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5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16,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Consulting Field Project Midterm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3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16, 2015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Consulting Field Project Midterm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8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16, 2015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Consulting Field Project Midterm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16, 2015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Consulting Field Project Midterm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6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 Consulting Field Project Midterm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3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March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- Consulting Field Project Midterm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AC35B-BAD7-4C51-90DD-12D6583D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68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54954" y="335280"/>
            <a:ext cx="9452085" cy="4442101"/>
          </a:xfrm>
        </p:spPr>
        <p:txBody>
          <a:bodyPr/>
          <a:lstStyle/>
          <a:p>
            <a:r>
              <a:rPr lang="en-US" dirty="0" smtClean="0"/>
              <a:t>Decision Making in Complex Environments Final </a:t>
            </a:r>
            <a:r>
              <a:rPr lang="en-US" dirty="0"/>
              <a:t>Presentation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54955" y="4792620"/>
            <a:ext cx="8825658" cy="861420"/>
          </a:xfrm>
        </p:spPr>
        <p:txBody>
          <a:bodyPr>
            <a:normAutofit/>
          </a:bodyPr>
          <a:lstStyle/>
          <a:p>
            <a:r>
              <a:rPr lang="en-US" dirty="0" smtClean="0"/>
              <a:t>New optimal location to place American textile company’s Midwest operations</a:t>
            </a:r>
            <a:endParaRPr lang="en-US" dirty="0"/>
          </a:p>
        </p:txBody>
      </p:sp>
      <p:sp>
        <p:nvSpPr>
          <p:cNvPr id="12" name="Subtitle 6"/>
          <p:cNvSpPr txBox="1">
            <a:spLocks/>
          </p:cNvSpPr>
          <p:nvPr/>
        </p:nvSpPr>
        <p:spPr>
          <a:xfrm>
            <a:off x="1154955" y="5654040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Mike </a:t>
            </a:r>
            <a:r>
              <a:rPr lang="en-US" dirty="0" err="1" smtClean="0"/>
              <a:t>Pontzloff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91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48" y="567949"/>
            <a:ext cx="11714922" cy="1379423"/>
          </a:xfrm>
        </p:spPr>
        <p:txBody>
          <a:bodyPr>
            <a:normAutofit/>
          </a:bodyPr>
          <a:lstStyle/>
          <a:p>
            <a:r>
              <a:rPr lang="en-US" sz="3600" cap="none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Costs Summary</a:t>
            </a:r>
            <a:endParaRPr lang="en-US" sz="3600" cap="none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4" y="1947372"/>
            <a:ext cx="10666396" cy="43619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External Impact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Truck traffic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Population demographic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Workforce size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b="1" dirty="0"/>
              <a:t>Dallas 3.3M vs. others not more than </a:t>
            </a:r>
            <a:r>
              <a:rPr lang="en-US" b="1" dirty="0" smtClean="0"/>
              <a:t>250k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Education level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Social ill will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Negative P.R. move if leave Dallas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0263" y="6463444"/>
            <a:ext cx="2154142" cy="274320"/>
          </a:xfrm>
        </p:spPr>
        <p:txBody>
          <a:bodyPr/>
          <a:lstStyle/>
          <a:p>
            <a:r>
              <a:rPr lang="en-US" dirty="0">
                <a:latin typeface="+mn-lt"/>
              </a:rPr>
              <a:t>April 19,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8" y="6324597"/>
            <a:ext cx="1024127" cy="4744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7786" y="6302116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748" y="1379423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 bwMode="gray">
          <a:xfrm>
            <a:off x="376086" y="1439480"/>
            <a:ext cx="3763144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i="1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368" y="2101457"/>
            <a:ext cx="6470037" cy="12643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4368" y="4315692"/>
            <a:ext cx="6511605" cy="16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2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48" y="567949"/>
            <a:ext cx="11714922" cy="1379423"/>
          </a:xfrm>
        </p:spPr>
        <p:txBody>
          <a:bodyPr>
            <a:normAutofit/>
          </a:bodyPr>
          <a:lstStyle/>
          <a:p>
            <a:r>
              <a:rPr lang="en-US" sz="3600" cap="none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Risks Summary</a:t>
            </a:r>
            <a:endParaRPr lang="en-US" sz="3600" cap="none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4" y="1947372"/>
            <a:ext cx="10666396" cy="43619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Internal Impact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Costs of manufacturing increasing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Employee satisfaction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External Impact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Current customer stability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Economic stability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Expense rate stability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Environmental stability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0263" y="6463444"/>
            <a:ext cx="2154142" cy="274320"/>
          </a:xfrm>
        </p:spPr>
        <p:txBody>
          <a:bodyPr/>
          <a:lstStyle/>
          <a:p>
            <a:r>
              <a:rPr lang="en-US" dirty="0">
                <a:latin typeface="+mn-lt"/>
              </a:rPr>
              <a:t>April 19,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8" y="6324597"/>
            <a:ext cx="1024127" cy="4744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7786" y="6302116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748" y="1379423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 bwMode="gray">
          <a:xfrm>
            <a:off x="376086" y="1439480"/>
            <a:ext cx="3763144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i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000" y="4665926"/>
            <a:ext cx="5406739" cy="1391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122" y="1793287"/>
            <a:ext cx="5707958" cy="1343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1801" y="3354286"/>
            <a:ext cx="6324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3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48" y="567949"/>
            <a:ext cx="11714922" cy="1379423"/>
          </a:xfrm>
        </p:spPr>
        <p:txBody>
          <a:bodyPr>
            <a:normAutofit/>
          </a:bodyPr>
          <a:lstStyle/>
          <a:p>
            <a:r>
              <a:rPr lang="en-US" sz="3600" cap="none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Risks Summary</a:t>
            </a:r>
            <a:endParaRPr lang="en-US" sz="3600" cap="none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4" y="1947372"/>
            <a:ext cx="10666396" cy="43619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Evaluating BOCR locations vs. the Corporate Objectives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0263" y="6463444"/>
            <a:ext cx="2154142" cy="274320"/>
          </a:xfrm>
        </p:spPr>
        <p:txBody>
          <a:bodyPr/>
          <a:lstStyle/>
          <a:p>
            <a:r>
              <a:rPr lang="en-US" dirty="0">
                <a:latin typeface="+mn-lt"/>
              </a:rPr>
              <a:t>April 19,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8" y="6324597"/>
            <a:ext cx="1024127" cy="4744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7786" y="6302116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748" y="1379423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 bwMode="gray">
          <a:xfrm>
            <a:off x="376086" y="1439480"/>
            <a:ext cx="3763144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i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08" y="2758846"/>
            <a:ext cx="10394231" cy="285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1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48" y="567949"/>
            <a:ext cx="11714922" cy="1379423"/>
          </a:xfrm>
        </p:spPr>
        <p:txBody>
          <a:bodyPr>
            <a:normAutofit/>
          </a:bodyPr>
          <a:lstStyle/>
          <a:p>
            <a:r>
              <a:rPr lang="en-US" sz="3600" cap="none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Final Decision</a:t>
            </a:r>
            <a:endParaRPr lang="en-US" sz="3600" cap="none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0263" y="6463444"/>
            <a:ext cx="2154142" cy="274320"/>
          </a:xfrm>
        </p:spPr>
        <p:txBody>
          <a:bodyPr/>
          <a:lstStyle/>
          <a:p>
            <a:r>
              <a:rPr lang="en-US" dirty="0">
                <a:latin typeface="+mn-lt"/>
              </a:rPr>
              <a:t>April 19,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8" y="6324597"/>
            <a:ext cx="1024127" cy="4744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7786" y="6302116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748" y="1379423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 bwMode="gray">
          <a:xfrm>
            <a:off x="247747" y="2475711"/>
            <a:ext cx="10956478" cy="4354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i="1" dirty="0" smtClean="0">
                <a:latin typeface="+mn-lt"/>
              </a:rPr>
              <a:t>                      Short Term (Additive)                                                         Long Term (Multiplicative)</a:t>
            </a:r>
            <a:endParaRPr lang="en-US" sz="1800" b="0" i="1" dirty="0">
              <a:latin typeface="+mn-lt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247747" y="3043659"/>
            <a:ext cx="5118731" cy="185812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5994191" y="3043659"/>
            <a:ext cx="5563225" cy="18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27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48" y="567949"/>
            <a:ext cx="11714922" cy="1379423"/>
          </a:xfrm>
        </p:spPr>
        <p:txBody>
          <a:bodyPr>
            <a:normAutofit/>
          </a:bodyPr>
          <a:lstStyle/>
          <a:p>
            <a:r>
              <a:rPr lang="en-US" sz="3600" cap="none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Sensitivity Analysis</a:t>
            </a:r>
            <a:endParaRPr lang="en-US" sz="3600" cap="none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0263" y="6463444"/>
            <a:ext cx="2154142" cy="274320"/>
          </a:xfrm>
        </p:spPr>
        <p:txBody>
          <a:bodyPr/>
          <a:lstStyle/>
          <a:p>
            <a:r>
              <a:rPr lang="en-US" dirty="0">
                <a:latin typeface="+mn-lt"/>
              </a:rPr>
              <a:t>April 19,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8" y="6324597"/>
            <a:ext cx="1024127" cy="4744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7786" y="6302116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748" y="1379423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 bwMode="gray">
          <a:xfrm>
            <a:off x="195006" y="1567643"/>
            <a:ext cx="11412482" cy="3797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i="1" dirty="0" smtClean="0">
                <a:latin typeface="+mn-lt"/>
              </a:rPr>
              <a:t>               Benefits                            Opportunities                             Costs                                      Risks</a:t>
            </a:r>
            <a:endParaRPr lang="en-US" sz="1800" b="0" i="1" dirty="0">
              <a:latin typeface="+mn-lt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6" y="2108699"/>
            <a:ext cx="2718402" cy="3001498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28" y="2108699"/>
            <a:ext cx="2715400" cy="300149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48" y="2108699"/>
            <a:ext cx="2639028" cy="3001498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651" y="2108699"/>
            <a:ext cx="2599837" cy="300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5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48" y="739327"/>
            <a:ext cx="11714922" cy="1379423"/>
          </a:xfrm>
        </p:spPr>
        <p:txBody>
          <a:bodyPr>
            <a:normAutofit/>
          </a:bodyPr>
          <a:lstStyle/>
          <a:p>
            <a:r>
              <a:rPr lang="en-US" sz="3600" cap="none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Background on American Textile Company (ATC)</a:t>
            </a:r>
            <a:endParaRPr lang="en-US" sz="3600" cap="none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952" y="1507014"/>
            <a:ext cx="10892590" cy="43619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Pillow and bedding products manufacturer based in Pittsburgh, PA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Currently have four locations for manufacturing and distribution: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Pittsburgh, PA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Tifton, GA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Salt Lake City, 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Dallas, TX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u="sng" dirty="0" smtClean="0"/>
              <a:t>Problem</a:t>
            </a:r>
            <a:r>
              <a:rPr lang="en-US" dirty="0" smtClean="0"/>
              <a:t>: Recent growth has Dallas, TX facility at full capacity (need 200k sq. ft.)</a:t>
            </a:r>
            <a:endParaRPr lang="en-US" sz="22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0263" y="6463444"/>
            <a:ext cx="2154142" cy="274320"/>
          </a:xfrm>
        </p:spPr>
        <p:txBody>
          <a:bodyPr/>
          <a:lstStyle/>
          <a:p>
            <a:r>
              <a:rPr lang="en-US" dirty="0">
                <a:latin typeface="+mn-lt"/>
              </a:rPr>
              <a:t>April 19,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08295" y="43788"/>
            <a:ext cx="838199" cy="767687"/>
          </a:xfrm>
        </p:spPr>
        <p:txBody>
          <a:bodyPr/>
          <a:lstStyle/>
          <a:p>
            <a:fld id="{067AC35B-BAD7-4C51-90DD-12D6583D998F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8" y="6324597"/>
            <a:ext cx="1024127" cy="4744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7786" y="6302116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748" y="1379423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7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48" y="243036"/>
            <a:ext cx="11714922" cy="1379423"/>
          </a:xfrm>
        </p:spPr>
        <p:txBody>
          <a:bodyPr>
            <a:normAutofit/>
          </a:bodyPr>
          <a:lstStyle/>
          <a:p>
            <a:r>
              <a:rPr lang="en-US" sz="3600" cap="none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Using Analytical Hierarchy Process (AHP) to determine optimal location</a:t>
            </a:r>
            <a:endParaRPr lang="en-US" sz="3600" cap="none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4" y="1947372"/>
            <a:ext cx="10666396" cy="43619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Structure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 dirty="0" smtClean="0"/>
              <a:t>Goal</a:t>
            </a:r>
            <a:r>
              <a:rPr lang="en-US" dirty="0"/>
              <a:t>: Find new optimal location to place ATC Midwest </a:t>
            </a:r>
            <a:r>
              <a:rPr lang="en-US" dirty="0" smtClean="0"/>
              <a:t>operations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Corporate Objectives: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Minimize distance to customers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Continue growth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Brand equity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Long term financial stability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0263" y="6463444"/>
            <a:ext cx="2154142" cy="274320"/>
          </a:xfrm>
        </p:spPr>
        <p:txBody>
          <a:bodyPr/>
          <a:lstStyle/>
          <a:p>
            <a:r>
              <a:rPr lang="en-US" dirty="0">
                <a:latin typeface="+mn-lt"/>
              </a:rPr>
              <a:t>April 19,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8" y="6324597"/>
            <a:ext cx="1024127" cy="4744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7786" y="6302116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748" y="1379423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 bwMode="gray">
          <a:xfrm>
            <a:off x="376086" y="1439480"/>
            <a:ext cx="3763144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i="1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5880" y="1738885"/>
            <a:ext cx="2930659" cy="432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9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48" y="243036"/>
            <a:ext cx="11714922" cy="1379423"/>
          </a:xfrm>
        </p:spPr>
        <p:txBody>
          <a:bodyPr>
            <a:normAutofit/>
          </a:bodyPr>
          <a:lstStyle/>
          <a:p>
            <a:r>
              <a:rPr lang="en-US" sz="3600" cap="none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Using Analytical Hierarchy Process (AHP) to determine optimal location</a:t>
            </a:r>
            <a:endParaRPr lang="en-US" sz="3600" cap="none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4" y="1947372"/>
            <a:ext cx="10666396" cy="43619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Structure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BOCR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Control Criteria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Internal Impacts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External Impacts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Alternatives (found using COG model)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Joplin, MO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Fairland, OK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Fayetteville, AR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Dallas, TX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0263" y="6463444"/>
            <a:ext cx="2154142" cy="274320"/>
          </a:xfrm>
        </p:spPr>
        <p:txBody>
          <a:bodyPr/>
          <a:lstStyle/>
          <a:p>
            <a:r>
              <a:rPr lang="en-US" dirty="0">
                <a:latin typeface="+mn-lt"/>
              </a:rPr>
              <a:t>April 19,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8" y="6324597"/>
            <a:ext cx="1024127" cy="4744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7786" y="6302116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748" y="1379423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 bwMode="gray">
          <a:xfrm>
            <a:off x="376086" y="1439480"/>
            <a:ext cx="3763144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i="1" dirty="0"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31" y="2198993"/>
            <a:ext cx="6148739" cy="34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48" y="567949"/>
            <a:ext cx="11714922" cy="1379423"/>
          </a:xfrm>
        </p:spPr>
        <p:txBody>
          <a:bodyPr>
            <a:normAutofit/>
          </a:bodyPr>
          <a:lstStyle/>
          <a:p>
            <a:r>
              <a:rPr lang="en-US" sz="3600" cap="none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Benefits</a:t>
            </a:r>
            <a:endParaRPr lang="en-US" sz="3600" cap="none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4" y="1947372"/>
            <a:ext cx="10666396" cy="43619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Internal Impact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Transportation Cost Savings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Every 1 degree (69 miles) from optimal coordinates = $30,000 in transportation costs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Ability to Increase Operation Site Size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Currently at 105k, Need 200k </a:t>
            </a:r>
            <a:r>
              <a:rPr lang="en-US" b="1" dirty="0" err="1" smtClean="0"/>
              <a:t>sq</a:t>
            </a:r>
            <a:r>
              <a:rPr lang="en-US" b="1" dirty="0" smtClean="0"/>
              <a:t> ft.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Better Employees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Brand Awareness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0263" y="6463444"/>
            <a:ext cx="2154142" cy="274320"/>
          </a:xfrm>
        </p:spPr>
        <p:txBody>
          <a:bodyPr/>
          <a:lstStyle/>
          <a:p>
            <a:r>
              <a:rPr lang="en-US" dirty="0">
                <a:latin typeface="+mn-lt"/>
              </a:rPr>
              <a:t>April 19,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8" y="6324597"/>
            <a:ext cx="1024127" cy="4744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7786" y="6302116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748" y="1379423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 bwMode="gray">
          <a:xfrm>
            <a:off x="376086" y="1439480"/>
            <a:ext cx="3763144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i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4867" y="3967956"/>
            <a:ext cx="7641705" cy="21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4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48" y="567949"/>
            <a:ext cx="11714922" cy="1379423"/>
          </a:xfrm>
        </p:spPr>
        <p:txBody>
          <a:bodyPr>
            <a:normAutofit/>
          </a:bodyPr>
          <a:lstStyle/>
          <a:p>
            <a:r>
              <a:rPr lang="en-US" sz="3600" cap="none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Benefits</a:t>
            </a:r>
            <a:endParaRPr lang="en-US" sz="3600" cap="none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4" y="1947372"/>
            <a:ext cx="10666396" cy="43619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External Impact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Access to Highways/Interstates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New site must have access to highways, particularly N-S highways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Tax Incentives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OK projects $1.1M over 10 </a:t>
            </a:r>
            <a:r>
              <a:rPr lang="en-US" b="1" dirty="0" err="1" smtClean="0"/>
              <a:t>yrs</a:t>
            </a:r>
            <a:endParaRPr lang="en-US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Economic Environment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High Unemployment Rate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Higher rate = easier to find new workers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New Markets/Customers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Operations in new area of country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0263" y="6463444"/>
            <a:ext cx="2154142" cy="274320"/>
          </a:xfrm>
        </p:spPr>
        <p:txBody>
          <a:bodyPr/>
          <a:lstStyle/>
          <a:p>
            <a:r>
              <a:rPr lang="en-US" dirty="0">
                <a:latin typeface="+mn-lt"/>
              </a:rPr>
              <a:t>April 19,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8" y="6324597"/>
            <a:ext cx="1024127" cy="4744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7786" y="6302116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748" y="1379423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 bwMode="gray">
          <a:xfrm>
            <a:off x="376086" y="1439480"/>
            <a:ext cx="3763144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i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109" y="3434348"/>
            <a:ext cx="7059561" cy="105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8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48" y="567949"/>
            <a:ext cx="11714922" cy="1379423"/>
          </a:xfrm>
        </p:spPr>
        <p:txBody>
          <a:bodyPr>
            <a:normAutofit/>
          </a:bodyPr>
          <a:lstStyle/>
          <a:p>
            <a:r>
              <a:rPr lang="en-US" sz="3600" cap="none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Benefits Summary</a:t>
            </a:r>
            <a:endParaRPr lang="en-US" sz="3600" cap="none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4" y="1947372"/>
            <a:ext cx="10666396" cy="43619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Joplin, MO highest score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Very low transportation costs to Midwest customers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Economic environment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Dallas, TX (current location) lowest score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Very far from center of gravity for customers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0263" y="6463444"/>
            <a:ext cx="2154142" cy="274320"/>
          </a:xfrm>
        </p:spPr>
        <p:txBody>
          <a:bodyPr/>
          <a:lstStyle/>
          <a:p>
            <a:r>
              <a:rPr lang="en-US" dirty="0">
                <a:latin typeface="+mn-lt"/>
              </a:rPr>
              <a:t>April 19,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8" y="6324597"/>
            <a:ext cx="1024127" cy="4744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7786" y="6302116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748" y="1379423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 bwMode="gray">
          <a:xfrm>
            <a:off x="376086" y="1439480"/>
            <a:ext cx="3763144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i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000" y="4214230"/>
            <a:ext cx="7025763" cy="18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2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48" y="567949"/>
            <a:ext cx="11714922" cy="1379423"/>
          </a:xfrm>
        </p:spPr>
        <p:txBody>
          <a:bodyPr>
            <a:normAutofit/>
          </a:bodyPr>
          <a:lstStyle/>
          <a:p>
            <a:r>
              <a:rPr lang="en-US" sz="3600" cap="none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Opportunities Summary</a:t>
            </a:r>
            <a:endParaRPr lang="en-US" sz="3600" cap="none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4" y="1947372"/>
            <a:ext cx="10666396" cy="43619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Internal Impact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Increase speed to market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Opportunity for LT growth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R&amp;D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External Impact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Future tax incentives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Regional impact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New markets/customers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0263" y="6463444"/>
            <a:ext cx="2154142" cy="274320"/>
          </a:xfrm>
        </p:spPr>
        <p:txBody>
          <a:bodyPr/>
          <a:lstStyle/>
          <a:p>
            <a:r>
              <a:rPr lang="en-US" dirty="0">
                <a:latin typeface="+mn-lt"/>
              </a:rPr>
              <a:t>April 19,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8" y="6324597"/>
            <a:ext cx="1024127" cy="4744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7786" y="6302116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748" y="1379423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 bwMode="gray">
          <a:xfrm>
            <a:off x="376086" y="1439480"/>
            <a:ext cx="3763144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i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067" y="2758846"/>
            <a:ext cx="6122671" cy="158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1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48" y="567949"/>
            <a:ext cx="11714922" cy="1379423"/>
          </a:xfrm>
        </p:spPr>
        <p:txBody>
          <a:bodyPr>
            <a:normAutofit/>
          </a:bodyPr>
          <a:lstStyle/>
          <a:p>
            <a:r>
              <a:rPr lang="en-US" sz="3600" cap="none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Costs</a:t>
            </a:r>
            <a:endParaRPr lang="en-US" sz="3600" cap="none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4" y="1947372"/>
            <a:ext cx="10666396" cy="43619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Internal Impact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Proximity to raw goods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Transportation costs to customers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Overhead costs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Dallas most expense; Fairland, OK cheapest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Transition costs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1" dirty="0" smtClean="0"/>
              <a:t>Moving from current Dallas facility to new facility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Utility costs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Wage exp.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0263" y="6463444"/>
            <a:ext cx="2154142" cy="274320"/>
          </a:xfrm>
        </p:spPr>
        <p:txBody>
          <a:bodyPr/>
          <a:lstStyle/>
          <a:p>
            <a:r>
              <a:rPr lang="en-US" dirty="0">
                <a:latin typeface="+mn-lt"/>
              </a:rPr>
              <a:t>April 19,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C35B-BAD7-4C51-90DD-12D6583D998F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8" y="6324597"/>
            <a:ext cx="1024127" cy="47446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7786" y="6302116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748" y="1379423"/>
            <a:ext cx="11714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 bwMode="gray">
          <a:xfrm>
            <a:off x="376086" y="1439480"/>
            <a:ext cx="3763144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i="1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993" y="4877588"/>
            <a:ext cx="9198602" cy="1221436"/>
          </a:xfrm>
          <a:prstGeom prst="rect">
            <a:avLst/>
          </a:prstGeom>
        </p:spPr>
      </p:pic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638770801"/>
              </p:ext>
            </p:extLst>
          </p:nvPr>
        </p:nvGraphicFramePr>
        <p:xfrm>
          <a:off x="6739660" y="1511783"/>
          <a:ext cx="5054764" cy="311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61997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5581</TotalTime>
  <Words>502</Words>
  <Application>Microsoft Office PowerPoint</Application>
  <PresentationFormat>Widescreen</PresentationFormat>
  <Paragraphs>140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Verdana</vt:lpstr>
      <vt:lpstr>Wingdings</vt:lpstr>
      <vt:lpstr>Wingdings 3</vt:lpstr>
      <vt:lpstr>Ion</vt:lpstr>
      <vt:lpstr>Decision Making in Complex Environments Final Presentation</vt:lpstr>
      <vt:lpstr>Background on American Textile Company (ATC)</vt:lpstr>
      <vt:lpstr>Using Analytical Hierarchy Process (AHP) to determine optimal location</vt:lpstr>
      <vt:lpstr>Using Analytical Hierarchy Process (AHP) to determine optimal location</vt:lpstr>
      <vt:lpstr>Benefits</vt:lpstr>
      <vt:lpstr>Benefits</vt:lpstr>
      <vt:lpstr>Benefits Summary</vt:lpstr>
      <vt:lpstr>Opportunities Summary</vt:lpstr>
      <vt:lpstr>Costs</vt:lpstr>
      <vt:lpstr>Costs Summary</vt:lpstr>
      <vt:lpstr>Risks Summary</vt:lpstr>
      <vt:lpstr>Risks Summary</vt:lpstr>
      <vt:lpstr>Final Decision</vt:lpstr>
      <vt:lpstr>Sensitivity Analysis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Nupur Gupta</dc:creator>
  <cp:lastModifiedBy>Michael</cp:lastModifiedBy>
  <cp:revision>174</cp:revision>
  <cp:lastPrinted>2016-03-16T01:38:04Z</cp:lastPrinted>
  <dcterms:created xsi:type="dcterms:W3CDTF">2016-02-20T15:56:16Z</dcterms:created>
  <dcterms:modified xsi:type="dcterms:W3CDTF">2016-04-29T03:11:04Z</dcterms:modified>
</cp:coreProperties>
</file>