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6384"/>
  </p:normalViewPr>
  <p:slideViewPr>
    <p:cSldViewPr snapToGrid="0" snapToObjects="1">
      <p:cViewPr varScale="1">
        <p:scale>
          <a:sx n="90" d="100"/>
          <a:sy n="90" d="100"/>
        </p:scale>
        <p:origin x="232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E2D0-1F4D-F341-B858-450A81CAFB88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98C3-99B8-0E46-BCB2-D1D933EC9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p-media.petersons.com/blog/wp-content/uploads/2019/05/30111501/iStock-112745393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cdn.choosechicago.com/uploads/2019/05/loop-1800x900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EFC3C-6BDC-A44B-8EC1-3C823213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Kraft Heinz HQ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45136-5FCE-024A-96E9-BC7C7ECD4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300">
                <a:solidFill>
                  <a:schemeClr val="accent1"/>
                </a:solidFill>
              </a:rPr>
              <a:t>Julia Schaller</a:t>
            </a:r>
          </a:p>
          <a:p>
            <a:pPr algn="ctr">
              <a:lnSpc>
                <a:spcPct val="110000"/>
              </a:lnSpc>
            </a:pPr>
            <a:r>
              <a:rPr lang="en-US" sz="1300">
                <a:solidFill>
                  <a:schemeClr val="accent1"/>
                </a:solidFill>
              </a:rPr>
              <a:t>BQOM 2521 final Project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4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BE7DB-1EE4-5B4C-B53D-20685787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Results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A9D764-7A65-9C47-807F-F1BA54539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724885"/>
              </p:ext>
            </p:extLst>
          </p:nvPr>
        </p:nvGraphicFramePr>
        <p:xfrm>
          <a:off x="6914601" y="805583"/>
          <a:ext cx="3320063" cy="4660772"/>
        </p:xfrm>
        <a:graphic>
          <a:graphicData uri="http://schemas.openxmlformats.org/drawingml/2006/table">
            <a:tbl>
              <a:tblPr/>
              <a:tblGrid>
                <a:gridCol w="1834465">
                  <a:extLst>
                    <a:ext uri="{9D8B030D-6E8A-4147-A177-3AD203B41FA5}">
                      <a16:colId xmlns:a16="http://schemas.microsoft.com/office/drawing/2014/main" val="1156654050"/>
                    </a:ext>
                  </a:extLst>
                </a:gridCol>
                <a:gridCol w="1485598">
                  <a:extLst>
                    <a:ext uri="{9D8B030D-6E8A-4147-A177-3AD203B41FA5}">
                      <a16:colId xmlns:a16="http://schemas.microsoft.com/office/drawing/2014/main" val="705292577"/>
                    </a:ext>
                  </a:extLst>
                </a:gridCol>
              </a:tblGrid>
              <a:tr h="363038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76" marR="106776" marT="53388" marB="533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49078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13557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19582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63034"/>
                  </a:ext>
                </a:extLst>
              </a:tr>
              <a:tr h="363038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76" marR="106776" marT="53388" marB="533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32331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72799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634438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41510"/>
                  </a:ext>
                </a:extLst>
              </a:tr>
              <a:tr h="363038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76" marR="106776" marT="53388" marB="533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88074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78587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76857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78949"/>
                  </a:ext>
                </a:extLst>
              </a:tr>
              <a:tr h="363038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76" marR="106776" marT="53388" marB="533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16646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44224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534797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2" marR="11122" marT="11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E352-0466-D049-BC36-1A7748FA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04520"/>
            <a:ext cx="10035571" cy="881406"/>
          </a:xfrm>
        </p:spPr>
        <p:txBody>
          <a:bodyPr>
            <a:normAutofit/>
          </a:bodyPr>
          <a:lstStyle/>
          <a:p>
            <a:r>
              <a:rPr lang="en-US" sz="3100" dirty="0"/>
              <a:t>Sensitivity analysis- Benefits and Opportunities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5A8829-A00E-C944-A893-EB4DF3A58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564" y="2052519"/>
            <a:ext cx="2628598" cy="3449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070216-A685-2748-A443-799C8C15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903" y="1995370"/>
            <a:ext cx="2857501" cy="3506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0ED494-BB85-D340-8491-C41E89FF0FF7}"/>
              </a:ext>
            </a:extLst>
          </p:cNvPr>
          <p:cNvSpPr txBox="1"/>
          <p:nvPr/>
        </p:nvSpPr>
        <p:spPr>
          <a:xfrm>
            <a:off x="1451579" y="242887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1EACD-3A49-0546-8361-CDFB32B8A54A}"/>
              </a:ext>
            </a:extLst>
          </p:cNvPr>
          <p:cNvSpPr txBox="1"/>
          <p:nvPr/>
        </p:nvSpPr>
        <p:spPr>
          <a:xfrm>
            <a:off x="6009936" y="2428875"/>
            <a:ext cx="151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97701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E352-0466-D049-BC36-1A7748FA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analysis- Cost and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ED494-BB85-D340-8491-C41E89FF0FF7}"/>
              </a:ext>
            </a:extLst>
          </p:cNvPr>
          <p:cNvSpPr txBox="1"/>
          <p:nvPr/>
        </p:nvSpPr>
        <p:spPr>
          <a:xfrm>
            <a:off x="1451579" y="242887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1EACD-3A49-0546-8361-CDFB32B8A54A}"/>
              </a:ext>
            </a:extLst>
          </p:cNvPr>
          <p:cNvSpPr txBox="1"/>
          <p:nvPr/>
        </p:nvSpPr>
        <p:spPr>
          <a:xfrm>
            <a:off x="6433155" y="242887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50F7F-B533-2B48-9604-57E8BB2E3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050" y="2038232"/>
            <a:ext cx="2653073" cy="3449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89BBF-57C9-0147-9FFE-880ED547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6" y="2038232"/>
            <a:ext cx="283303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D9FC-4361-844C-94A4-E5C6A82F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Ratings and Outcome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367F19-A69A-2044-880D-C220B5C7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712" y="2515394"/>
            <a:ext cx="7454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3F47-3E25-5B43-AC62-35CBE7F6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9592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E99A-DE2F-9F46-B589-8967B471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C27A-62F7-D14C-88DE-71E9328E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89855" cy="3450613"/>
          </a:xfrm>
        </p:spPr>
        <p:txBody>
          <a:bodyPr>
            <a:normAutofit/>
          </a:bodyPr>
          <a:lstStyle/>
          <a:p>
            <a:r>
              <a:rPr lang="en-US" dirty="0"/>
              <a:t>Kraft Heinz company founded in 2015</a:t>
            </a:r>
          </a:p>
          <a:p>
            <a:pPr lvl="1"/>
            <a:r>
              <a:rPr lang="en-US" dirty="0"/>
              <a:t>Merger between Kraft Foods and Heinz</a:t>
            </a:r>
          </a:p>
          <a:p>
            <a:r>
              <a:rPr lang="en-US" dirty="0"/>
              <a:t>Dual headquartered in Pittsburgh and Chicago </a:t>
            </a:r>
          </a:p>
          <a:p>
            <a:r>
              <a:rPr lang="en-US" dirty="0"/>
              <a:t>Covid-19 WFH Environment</a:t>
            </a:r>
          </a:p>
          <a:p>
            <a:r>
              <a:rPr lang="en-US" dirty="0"/>
              <a:t>Decision: Should KHC close one HQ location or maintain dual HQ locations?</a:t>
            </a:r>
          </a:p>
          <a:p>
            <a:pPr lvl="1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9F92B2B-FFD3-4035-92AA-B71F0EC72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29260" y="2012810"/>
            <a:ext cx="3108945" cy="3453535"/>
            <a:chOff x="7807230" y="2012810"/>
            <a:chExt cx="3251252" cy="345986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46E14EA-7AF6-429C-AD18-61B06CD6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73">
              <a:extLst>
                <a:ext uri="{FF2B5EF4-FFF2-40B4-BE49-F238E27FC236}">
                  <a16:creationId xmlns:a16="http://schemas.microsoft.com/office/drawing/2014/main" id="{F17FFF58-B4DC-4979-94AF-477E84BDA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5" name="Picture 2" descr="15 Reasons Why Pittsburgh is the Best Up-and-Coming College Town">
            <a:extLst>
              <a:ext uri="{FF2B5EF4-FFF2-40B4-BE49-F238E27FC236}">
                <a16:creationId xmlns:a16="http://schemas.microsoft.com/office/drawing/2014/main" id="{7554F493-C88C-A442-8EFF-05BA87C8B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r="1" b="1"/>
          <a:stretch>
            <a:fillRect/>
          </a:stretch>
        </p:blipFill>
        <p:spPr bwMode="auto">
          <a:xfrm>
            <a:off x="8100012" y="2174243"/>
            <a:ext cx="2762372" cy="14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hicago Loop | Explore Downtown Chicago | Choose Chicago">
            <a:extLst>
              <a:ext uri="{FF2B5EF4-FFF2-40B4-BE49-F238E27FC236}">
                <a16:creationId xmlns:a16="http://schemas.microsoft.com/office/drawing/2014/main" id="{BE8552C5-6979-B849-B4EA-2CC194442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-5" b="-5"/>
          <a:stretch>
            <a:fillRect/>
          </a:stretch>
        </p:blipFill>
        <p:spPr bwMode="auto">
          <a:xfrm>
            <a:off x="8100012" y="3817135"/>
            <a:ext cx="2762372" cy="14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E37A8D2-4CD3-D74A-B797-029FC2F44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2761C-A84F-A246-AB37-16116743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C6F7-06E7-2C4A-A184-9A76CB10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6946-02D6-7046-B69D-47E68FFAA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Locations</a:t>
            </a:r>
          </a:p>
          <a:p>
            <a:pPr lvl="1"/>
            <a:r>
              <a:rPr lang="en-US" dirty="0"/>
              <a:t>AON- Chicago </a:t>
            </a:r>
          </a:p>
          <a:p>
            <a:pPr lvl="2"/>
            <a:r>
              <a:rPr lang="en-US" dirty="0"/>
              <a:t>Average lease price: $49.75/</a:t>
            </a:r>
            <a:r>
              <a:rPr lang="en-US" dirty="0" err="1"/>
              <a:t>sqft</a:t>
            </a:r>
            <a:r>
              <a:rPr lang="en-US" dirty="0"/>
              <a:t>/year</a:t>
            </a:r>
          </a:p>
          <a:p>
            <a:pPr lvl="1"/>
            <a:r>
              <a:rPr lang="en-US" dirty="0"/>
              <a:t>PPG- Pittsburgh</a:t>
            </a:r>
          </a:p>
          <a:p>
            <a:pPr lvl="2"/>
            <a:r>
              <a:rPr lang="en-US" dirty="0"/>
              <a:t>Average lease price: $27.75/</a:t>
            </a:r>
            <a:r>
              <a:rPr lang="en-US" dirty="0" err="1"/>
              <a:t>sqft</a:t>
            </a:r>
            <a:r>
              <a:rPr lang="en-US" dirty="0"/>
              <a:t>/year</a:t>
            </a:r>
          </a:p>
          <a:p>
            <a:r>
              <a:rPr lang="en-US" dirty="0"/>
              <a:t>Cost of Living</a:t>
            </a:r>
          </a:p>
          <a:p>
            <a:pPr lvl="1"/>
            <a:r>
              <a:rPr lang="en-US" dirty="0"/>
              <a:t>Cost of living in Chicago is 21.6% higher than Pittsburgh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9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53D-EF5C-674A-A265-4699C0B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6021-2567-554B-A16E-0AD111FE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89855" cy="3450613"/>
          </a:xfrm>
        </p:spPr>
        <p:txBody>
          <a:bodyPr>
            <a:normAutofit/>
          </a:bodyPr>
          <a:lstStyle/>
          <a:p>
            <a:r>
              <a:rPr lang="en-US" dirty="0"/>
              <a:t>Close Pittsburgh HQ </a:t>
            </a:r>
          </a:p>
          <a:p>
            <a:r>
              <a:rPr lang="en-US" dirty="0"/>
              <a:t>Close Chicago HQ</a:t>
            </a:r>
          </a:p>
          <a:p>
            <a:r>
              <a:rPr lang="en-US" dirty="0"/>
              <a:t>Maintain Dual HQ Locations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F92B2B-FFD3-4035-92AA-B71F0EC72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29260" y="2012810"/>
            <a:ext cx="3108945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6E14EA-7AF6-429C-AD18-61B06CD6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7FFF58-B4DC-4979-94AF-477E84BDA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2D92F6-AD07-8844-BDA3-7C30750D3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3"/>
          <a:stretch/>
        </p:blipFill>
        <p:spPr>
          <a:xfrm>
            <a:off x="8100012" y="2174243"/>
            <a:ext cx="2762372" cy="1489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288D4-A687-DB44-AF33-B6597A0F9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80" r="4" b="5"/>
          <a:stretch/>
        </p:blipFill>
        <p:spPr>
          <a:xfrm>
            <a:off x="8100012" y="3817135"/>
            <a:ext cx="2762372" cy="14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39A1-ABCC-F543-89EB-27C66134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Criteria- BOCR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D1A971-BAC6-2D4C-82BE-B836D7026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488" y="2016125"/>
            <a:ext cx="620934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4DBC-D349-8848-A3C5-1D940A6A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CFF1-193C-6446-9C85-FF53C59F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Rent cost</a:t>
            </a:r>
          </a:p>
          <a:p>
            <a:pPr lvl="1"/>
            <a:r>
              <a:rPr lang="en-US" dirty="0"/>
              <a:t>Employee salary</a:t>
            </a:r>
          </a:p>
          <a:p>
            <a:pPr lvl="1"/>
            <a:r>
              <a:rPr lang="en-US" dirty="0"/>
              <a:t># Buildings Needed</a:t>
            </a:r>
          </a:p>
          <a:p>
            <a:r>
              <a:rPr lang="en-US" dirty="0"/>
              <a:t>Operational </a:t>
            </a:r>
          </a:p>
          <a:p>
            <a:pPr lvl="1"/>
            <a:r>
              <a:rPr lang="en-US" dirty="0"/>
              <a:t>Agile Management</a:t>
            </a:r>
          </a:p>
          <a:p>
            <a:pPr lvl="1"/>
            <a:r>
              <a:rPr lang="en-US" dirty="0"/>
              <a:t>Hiring Availability </a:t>
            </a:r>
          </a:p>
          <a:p>
            <a:pPr lvl="1"/>
            <a:r>
              <a:rPr lang="en-US" dirty="0"/>
              <a:t>Travelling requirements</a:t>
            </a:r>
          </a:p>
          <a:p>
            <a:r>
              <a:rPr lang="en-US" dirty="0"/>
              <a:t>Organizational </a:t>
            </a:r>
          </a:p>
          <a:p>
            <a:pPr lvl="1"/>
            <a:r>
              <a:rPr lang="en-US" dirty="0"/>
              <a:t>Business continuity</a:t>
            </a:r>
          </a:p>
          <a:p>
            <a:pPr lvl="1"/>
            <a:r>
              <a:rPr lang="en-US" dirty="0"/>
              <a:t>Collaboration </a:t>
            </a:r>
          </a:p>
          <a:p>
            <a:pPr lvl="1"/>
            <a:r>
              <a:rPr lang="en-US" dirty="0"/>
              <a:t>Travel requirements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592FC-7C5F-3744-92D8-0556D934B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87" y="2718657"/>
            <a:ext cx="5197475" cy="20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BFFC-B8E7-7D4D-851C-90779DEB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69C5E-5F4B-1241-B4F9-C8466F3D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Travel expenses</a:t>
            </a:r>
          </a:p>
          <a:p>
            <a:pPr lvl="1"/>
            <a:r>
              <a:rPr lang="en-US" dirty="0"/>
              <a:t>Salary expenses</a:t>
            </a:r>
          </a:p>
          <a:p>
            <a:pPr lvl="1"/>
            <a:r>
              <a:rPr lang="en-US" dirty="0"/>
              <a:t>Rent expenses</a:t>
            </a:r>
          </a:p>
          <a:p>
            <a:r>
              <a:rPr lang="en-US" dirty="0"/>
              <a:t>Operational </a:t>
            </a:r>
          </a:p>
          <a:p>
            <a:pPr lvl="1"/>
            <a:r>
              <a:rPr lang="en-US" dirty="0"/>
              <a:t>Collaborative workforce</a:t>
            </a:r>
          </a:p>
          <a:p>
            <a:pPr lvl="1"/>
            <a:r>
              <a:rPr lang="en-US" dirty="0"/>
              <a:t>University presence</a:t>
            </a:r>
          </a:p>
          <a:p>
            <a:pPr lvl="1"/>
            <a:r>
              <a:rPr lang="en-US" dirty="0"/>
              <a:t>Centralized locations</a:t>
            </a:r>
          </a:p>
          <a:p>
            <a:r>
              <a:rPr lang="en-US" dirty="0"/>
              <a:t>Organizational</a:t>
            </a:r>
          </a:p>
          <a:p>
            <a:pPr lvl="1"/>
            <a:r>
              <a:rPr lang="en-US" dirty="0"/>
              <a:t>Employee growth</a:t>
            </a:r>
          </a:p>
          <a:p>
            <a:pPr lvl="1"/>
            <a:r>
              <a:rPr lang="en-US" dirty="0"/>
              <a:t>Locational continuation </a:t>
            </a:r>
          </a:p>
          <a:p>
            <a:pPr lvl="1"/>
            <a:r>
              <a:rPr lang="en-US" dirty="0"/>
              <a:t>Location growth/ presence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BD13E-E9A5-094D-9AE5-DA98C1C4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2459037"/>
            <a:ext cx="6189157" cy="21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0A6B-599E-DA4D-8801-27CF0E69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7B23-DE8D-5541-864F-FF5E5990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Rent</a:t>
            </a:r>
          </a:p>
          <a:p>
            <a:pPr lvl="1"/>
            <a:r>
              <a:rPr lang="en-US" dirty="0"/>
              <a:t>Salary</a:t>
            </a:r>
          </a:p>
          <a:p>
            <a:pPr lvl="1"/>
            <a:r>
              <a:rPr lang="en-US" dirty="0"/>
              <a:t>Relocation bonus payout</a:t>
            </a:r>
          </a:p>
          <a:p>
            <a:r>
              <a:rPr lang="en-US" dirty="0"/>
              <a:t>Operational </a:t>
            </a:r>
          </a:p>
          <a:p>
            <a:pPr lvl="1"/>
            <a:r>
              <a:rPr lang="en-US" dirty="0"/>
              <a:t>Hiring expense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Standard salary</a:t>
            </a:r>
          </a:p>
          <a:p>
            <a:r>
              <a:rPr lang="en-US" dirty="0"/>
              <a:t>Organizational</a:t>
            </a:r>
          </a:p>
          <a:p>
            <a:pPr lvl="1"/>
            <a:r>
              <a:rPr lang="en-US" dirty="0"/>
              <a:t>Office restructuring </a:t>
            </a:r>
          </a:p>
          <a:p>
            <a:pPr lvl="1"/>
            <a:r>
              <a:rPr lang="en-US" dirty="0"/>
              <a:t>Relocation</a:t>
            </a:r>
          </a:p>
          <a:p>
            <a:pPr lvl="1"/>
            <a:r>
              <a:rPr lang="en-US" dirty="0"/>
              <a:t>Employee satisfaction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D342D-DD28-4943-B029-3589F40C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341" y="2724231"/>
            <a:ext cx="6005513" cy="20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9C2B-D145-A84B-B1E3-D5E19E96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B3C2-4980-4A49-9FEE-B99BCD1F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Hiring Expenses</a:t>
            </a:r>
          </a:p>
          <a:p>
            <a:pPr lvl="1"/>
            <a:r>
              <a:rPr lang="en-US" dirty="0"/>
              <a:t>Increased salary expectations</a:t>
            </a:r>
          </a:p>
          <a:p>
            <a:pPr lvl="1"/>
            <a:r>
              <a:rPr lang="en-US" dirty="0"/>
              <a:t>Rent expense</a:t>
            </a:r>
          </a:p>
          <a:p>
            <a:r>
              <a:rPr lang="en-US" dirty="0"/>
              <a:t>Operational </a:t>
            </a:r>
          </a:p>
          <a:p>
            <a:pPr lvl="1"/>
            <a:r>
              <a:rPr lang="en-US" dirty="0"/>
              <a:t>Agile management</a:t>
            </a:r>
          </a:p>
          <a:p>
            <a:pPr lvl="1"/>
            <a:r>
              <a:rPr lang="en-US" dirty="0"/>
              <a:t>Synergy disruption</a:t>
            </a:r>
          </a:p>
          <a:p>
            <a:pPr lvl="1"/>
            <a:r>
              <a:rPr lang="en-US" dirty="0"/>
              <a:t>Travel requirements</a:t>
            </a:r>
          </a:p>
          <a:p>
            <a:r>
              <a:rPr lang="en-US" dirty="0"/>
              <a:t>Organizational</a:t>
            </a:r>
          </a:p>
          <a:p>
            <a:pPr lvl="1"/>
            <a:r>
              <a:rPr lang="en-US" dirty="0"/>
              <a:t>Employee retention</a:t>
            </a:r>
          </a:p>
          <a:p>
            <a:pPr lvl="1"/>
            <a:r>
              <a:rPr lang="en-US" dirty="0"/>
              <a:t>Growth opportunities</a:t>
            </a:r>
          </a:p>
          <a:p>
            <a:pPr lvl="1"/>
            <a:r>
              <a:rPr lang="en-US" dirty="0"/>
              <a:t>Process continuation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FBC0D-9A92-2B44-BC89-6C2A86D5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94" y="2476500"/>
            <a:ext cx="611306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23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251</Words>
  <Application>Microsoft Macintosh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Gallery</vt:lpstr>
      <vt:lpstr>Kraft Heinz HQ </vt:lpstr>
      <vt:lpstr>Introduction</vt:lpstr>
      <vt:lpstr>Economic Background</vt:lpstr>
      <vt:lpstr>Alternatives</vt:lpstr>
      <vt:lpstr>Strategic Criteria- BOCR</vt:lpstr>
      <vt:lpstr>Benefits</vt:lpstr>
      <vt:lpstr>Opportunities</vt:lpstr>
      <vt:lpstr>Costs</vt:lpstr>
      <vt:lpstr>Risks</vt:lpstr>
      <vt:lpstr>Results</vt:lpstr>
      <vt:lpstr>Sensitivity analysis- Benefits and Opportunities</vt:lpstr>
      <vt:lpstr>Sensitivity analysis- Cost and Risk</vt:lpstr>
      <vt:lpstr>BOCR Ratings and Outcome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Kraft Heinz HQ </dc:title>
  <dc:creator>Schaller, Julia</dc:creator>
  <cp:lastModifiedBy>Schaller, Julia</cp:lastModifiedBy>
  <cp:revision>3</cp:revision>
  <dcterms:created xsi:type="dcterms:W3CDTF">2020-10-01T00:50:13Z</dcterms:created>
  <dcterms:modified xsi:type="dcterms:W3CDTF">2020-10-01T04:38:10Z</dcterms:modified>
</cp:coreProperties>
</file>