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0" r:id="rId4"/>
    <p:sldId id="292" r:id="rId5"/>
    <p:sldId id="302" r:id="rId6"/>
    <p:sldId id="277" r:id="rId7"/>
    <p:sldId id="283" r:id="rId8"/>
    <p:sldId id="296" r:id="rId9"/>
    <p:sldId id="288" r:id="rId10"/>
    <p:sldId id="287" r:id="rId11"/>
    <p:sldId id="289" r:id="rId12"/>
    <p:sldId id="297" r:id="rId13"/>
    <p:sldId id="290" r:id="rId14"/>
    <p:sldId id="298" r:id="rId15"/>
    <p:sldId id="291" r:id="rId16"/>
    <p:sldId id="301" r:id="rId17"/>
    <p:sldId id="293" r:id="rId18"/>
    <p:sldId id="299" r:id="rId19"/>
    <p:sldId id="300" r:id="rId20"/>
    <p:sldId id="295" r:id="rId21"/>
    <p:sldId id="282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8704F-CDF5-47D7-B1F8-7BAD3A2A464E}" v="5" dt="2019-04-15T22:26:07.473"/>
    <p1510:client id="{AF638506-11E8-0958-325F-072A9C4F3682}" v="1" dt="2019-04-16T14:26:46.214"/>
    <p1510:client id="{F04A859B-B930-4C60-5E2B-A849116780BA}" v="172" dt="2019-04-16T02:03:22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4"/>
  </p:normalViewPr>
  <p:slideViewPr>
    <p:cSldViewPr snapToGrid="0">
      <p:cViewPr varScale="1">
        <p:scale>
          <a:sx n="89" d="100"/>
          <a:sy n="89" d="100"/>
        </p:scale>
        <p:origin x="192" y="40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 of Benefits increases above about 50% the best alternative changes from the implementation of Ex-Ante Laws to the government having full control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 of Opportunities increases above about 30% the best alternative changes from Ex-Ante Laws to government having full government having full control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 of Costs increases above about 50% the best alternative changes from the implementation of Ex-Ante Laws to the implementation of Ex-Post Laws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 of Risks increases above about 55% the best alternative changes from the implementation of Ex-Ante Laws to the implementation of Ex-Posts Laws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7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 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As the priority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5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0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Mauriq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6036"/>
            <a:ext cx="9144000" cy="1828193"/>
          </a:xfrm>
        </p:spPr>
        <p:txBody>
          <a:bodyPr lIns="0" tIns="0" rIns="0" bIns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Data Security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Care or Convenience?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4000">
                <a:solidFill>
                  <a:schemeClr val="accent4"/>
                </a:solidFill>
              </a:rPr>
              <a:t>Chris Nan and </a:t>
            </a:r>
            <a:r>
              <a:rPr lang="en-US" sz="4000" err="1">
                <a:solidFill>
                  <a:schemeClr val="accent4"/>
                </a:solidFill>
              </a:rPr>
              <a:t>Mauriq</a:t>
            </a:r>
            <a:r>
              <a:rPr lang="en-US" sz="4000">
                <a:solidFill>
                  <a:schemeClr val="accent4"/>
                </a:solidFill>
              </a:rPr>
              <a:t> Hill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1220551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58050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AEB2-FC22-47F5-9C96-DA96A86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7" y="965200"/>
            <a:ext cx="4474140" cy="3082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Opportunities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6F8F5A-EAFE-459F-8F54-9D86D539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2231-FFDF-4250-983C-D460855A3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8DD249-7BAF-43E4-96D2-897DF827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709A93-4FBF-496D-9228-3D3DBCF5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7064A0-01F8-AC46-85A1-36799797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721" y="3537301"/>
            <a:ext cx="1451160" cy="327945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DF57CB1-214E-425B-96B6-75E40F16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C27CF-29BA-CA4E-AFFD-3CEB86A1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721" y="91173"/>
            <a:ext cx="1451160" cy="320698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2432BA-6068-0346-9A58-8D3F9F4C0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41" y="3634183"/>
            <a:ext cx="1471941" cy="318257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FB2D73-3505-4B4B-9563-7F228C09F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5" y="116600"/>
            <a:ext cx="1700794" cy="29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51059" y="522898"/>
            <a:ext cx="484094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Priorities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78715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5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38%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Full Control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First Priority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25%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Ex-Ante Laws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610600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Ex-Post Laws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BD579-B8B2-4BF9-9F71-D4B652B8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34" y="1826524"/>
            <a:ext cx="78962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AEB2-FC22-47F5-9C96-DA96A86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7" y="965200"/>
            <a:ext cx="4474140" cy="3082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Costs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F8F5A-EAFE-459F-8F54-9D86D539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FA2231-FFDF-4250-983C-D460855A3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8DD249-7BAF-43E4-96D2-897DF827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709A93-4FBF-496D-9228-3D3DBCF5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4307A9-F956-9147-B70A-17D9691D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919" y="3545647"/>
            <a:ext cx="1245704" cy="30949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DF57CB1-214E-425B-96B6-75E40F16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A4E937-9271-3C45-B457-6B59CC0D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19" y="98093"/>
            <a:ext cx="1245704" cy="3038305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5E1EE-8D28-634E-869B-CF9F2C267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567" y="3545647"/>
            <a:ext cx="1474848" cy="324142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6B43D8-1439-4742-8B98-D9C449CAA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609" y="98093"/>
            <a:ext cx="1616765" cy="3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95565" y="522898"/>
            <a:ext cx="50964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Priorities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21745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5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41%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Full Control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First Priority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25%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Do Nothing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610600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18%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Ex-Ante Laws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4A217-7AA3-49D7-8F0C-363D738F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1534581"/>
            <a:ext cx="7867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AEB2-FC22-47F5-9C96-DA96A86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7" y="965200"/>
            <a:ext cx="4474140" cy="3082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Risk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6F8F5A-EAFE-459F-8F54-9D86D539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FA2231-FFDF-4250-983C-D460855A3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8DD249-7BAF-43E4-96D2-897DF827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709A93-4FBF-496D-9228-3D3DBCF5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1701AC-60ED-D14C-A3E1-342B99035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92" y="3599297"/>
            <a:ext cx="1427478" cy="317217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F57CB1-214E-425B-96B6-75E40F16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A5FB97-A0D7-AA43-9C91-DCD3667D6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92" y="122628"/>
            <a:ext cx="1427478" cy="317217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978072-34FC-8745-9D62-DDC9D427F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374" y="3554993"/>
            <a:ext cx="1447736" cy="316445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D20981-9D48-1D4B-B084-90078516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048" y="152103"/>
            <a:ext cx="1587062" cy="3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43165" y="522898"/>
            <a:ext cx="52488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Priorities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Risks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19504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5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39%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Full Control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First Priority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30%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Do Nothing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610600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15%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Ex-Ante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89DB8-C45B-4005-88E2-9B2DD66CE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686293"/>
            <a:ext cx="7867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20092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43165" y="522898"/>
            <a:ext cx="52488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Ratings</a:t>
            </a:r>
          </a:p>
          <a:p>
            <a:pPr algn="ctr"/>
            <a:br>
              <a:rPr lang="en-US" sz="2800"/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19504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A382F0D-1038-47E4-90FA-BCEEB17D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089160"/>
            <a:ext cx="11471562" cy="15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8682" y="522898"/>
            <a:ext cx="525331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Ratings</a:t>
            </a:r>
          </a:p>
          <a:p>
            <a:pPr algn="ctr"/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23538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5" y="5521007"/>
            <a:ext cx="2743195" cy="2300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7%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Ex-Ante Laws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First Priority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300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-9%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Ex-Post Laws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610600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-35%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Full Control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81EE9-2806-3845-801B-0D8F158AF5DE}"/>
              </a:ext>
            </a:extLst>
          </p:cNvPr>
          <p:cNvSpPr/>
          <p:nvPr/>
        </p:nvSpPr>
        <p:spPr>
          <a:xfrm>
            <a:off x="242452" y="4084459"/>
            <a:ext cx="3962402" cy="4655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/>
              </a:rPr>
              <a:t>Additive (Negative) Value = 0.999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/>
              </a:rPr>
              <a:t>  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8FC8CB-3E92-F746-A694-F1C4300E9653}"/>
              </a:ext>
            </a:extLst>
          </p:cNvPr>
          <p:cNvSpPr/>
          <p:nvPr/>
        </p:nvSpPr>
        <p:spPr>
          <a:xfrm>
            <a:off x="228598" y="4282298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The Best Long-Term Alternative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D00136-5D35-4EAD-B741-289B2BFB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7" y="1602654"/>
            <a:ext cx="9628908" cy="2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7C70995F-D8C5-410A-AA8B-1EE172A29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/>
              <a:t>Sensitivity Analysis</a:t>
            </a:r>
            <a:br>
              <a:rPr lang="en-US" sz="2800"/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2954CFD-DCEB-4D5B-B637-72FF9E15CA1D}"/>
              </a:ext>
            </a:extLst>
          </p:cNvPr>
          <p:cNvSpPr/>
          <p:nvPr/>
        </p:nvSpPr>
        <p:spPr>
          <a:xfrm>
            <a:off x="1080657" y="4374501"/>
            <a:ext cx="1191486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/>
              </a:rPr>
              <a:t>Benefits</a:t>
            </a:r>
            <a:endParaRPr lang="en-US" sz="1400" b="1">
              <a:solidFill>
                <a:schemeClr val="accent4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19E3DC-F3B5-4E9B-AE29-D5ABD445CB20}"/>
              </a:ext>
            </a:extLst>
          </p:cNvPr>
          <p:cNvSpPr/>
          <p:nvPr/>
        </p:nvSpPr>
        <p:spPr>
          <a:xfrm>
            <a:off x="7121239" y="4485337"/>
            <a:ext cx="1842650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/>
              </a:rPr>
              <a:t>Costs</a:t>
            </a:r>
            <a:endParaRPr lang="en-US" sz="1400" b="1">
              <a:solidFill>
                <a:schemeClr val="accent4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A0F012-45F7-45DF-B94B-392B864BAEA4}"/>
              </a:ext>
            </a:extLst>
          </p:cNvPr>
          <p:cNvSpPr/>
          <p:nvPr/>
        </p:nvSpPr>
        <p:spPr>
          <a:xfrm>
            <a:off x="3733805" y="2725811"/>
            <a:ext cx="1523995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/>
              </a:rPr>
              <a:t>Opportunities</a:t>
            </a:r>
            <a:endParaRPr lang="en-US" sz="1400" b="1">
              <a:solidFill>
                <a:schemeClr val="accent3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E1C7D5-457B-4891-B294-9257E92C3A32}"/>
              </a:ext>
            </a:extLst>
          </p:cNvPr>
          <p:cNvSpPr/>
          <p:nvPr/>
        </p:nvSpPr>
        <p:spPr>
          <a:xfrm>
            <a:off x="10383986" y="2628829"/>
            <a:ext cx="1523995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/>
              </a:rPr>
              <a:t>Risks</a:t>
            </a:r>
            <a:endParaRPr lang="en-US" sz="1400" b="1">
              <a:solidFill>
                <a:schemeClr val="accent3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5C01EE-E4C7-49A0-A596-B3DA9FDAB184}"/>
              </a:ext>
            </a:extLst>
          </p:cNvPr>
          <p:cNvSpPr/>
          <p:nvPr/>
        </p:nvSpPr>
        <p:spPr>
          <a:xfrm>
            <a:off x="8102598" y="190076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Bottom Level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5DDEF0A0-3ED6-4A91-BF9E-FCC10816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594751"/>
            <a:ext cx="2867890" cy="3784279"/>
          </a:xfrm>
          <a:prstGeom prst="rect">
            <a:avLst/>
          </a:prstGeom>
        </p:spPr>
      </p:pic>
      <p:pic>
        <p:nvPicPr>
          <p:cNvPr id="9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A701FFFD-178F-4130-8E8D-0045B3FC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455" y="2840028"/>
            <a:ext cx="2964871" cy="3865725"/>
          </a:xfrm>
          <a:prstGeom prst="rect">
            <a:avLst/>
          </a:prstGeom>
        </p:spPr>
      </p:pic>
      <p:pic>
        <p:nvPicPr>
          <p:cNvPr id="12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11DEBF8A-E5EE-4089-8000-B4D1D879A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455" y="592513"/>
            <a:ext cx="2881745" cy="3899592"/>
          </a:xfrm>
          <a:prstGeom prst="rect">
            <a:avLst/>
          </a:prstGeom>
        </p:spPr>
      </p:pic>
      <p:pic>
        <p:nvPicPr>
          <p:cNvPr id="18" name="Picture 20" descr="A close up of a map&#10;&#10;Description generated with high confidence">
            <a:extLst>
              <a:ext uri="{FF2B5EF4-FFF2-40B4-BE49-F238E27FC236}">
                <a16:creationId xmlns:a16="http://schemas.microsoft.com/office/drawing/2014/main" id="{768C0E14-1A5E-45CA-936A-8B629364F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146" y="2954251"/>
            <a:ext cx="2826327" cy="3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7C70995F-D8C5-410A-AA8B-1EE172A29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/>
              <a:t>Sensitivity Analysis</a:t>
            </a:r>
            <a:br>
              <a:rPr lang="en-US" sz="2800"/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DA38A6A-3155-40F3-8397-9E67EB1A6D50}"/>
              </a:ext>
            </a:extLst>
          </p:cNvPr>
          <p:cNvSpPr/>
          <p:nvPr/>
        </p:nvSpPr>
        <p:spPr>
          <a:xfrm>
            <a:off x="8102598" y="190076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Top Level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9917F4B-ECB0-43F1-94F5-F6FE651F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1312642"/>
            <a:ext cx="3117272" cy="4149590"/>
          </a:xfrm>
          <a:prstGeom prst="rect">
            <a:avLst/>
          </a:prstGeom>
        </p:spPr>
      </p:pic>
      <p:pic>
        <p:nvPicPr>
          <p:cNvPr id="9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FB889823-003D-4643-9FD9-EAFE3D3D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092" y="1310389"/>
            <a:ext cx="3228108" cy="4251076"/>
          </a:xfrm>
          <a:prstGeom prst="rect">
            <a:avLst/>
          </a:prstGeom>
        </p:spPr>
      </p:pic>
      <p:pic>
        <p:nvPicPr>
          <p:cNvPr id="18" name="Picture 20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9878226-82F9-4D5D-86CD-7566A48AB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746" y="1269955"/>
            <a:ext cx="3144981" cy="4193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F260C82-E450-425B-BEA2-EAC8B540781C}"/>
              </a:ext>
            </a:extLst>
          </p:cNvPr>
          <p:cNvSpPr/>
          <p:nvPr/>
        </p:nvSpPr>
        <p:spPr>
          <a:xfrm>
            <a:off x="778733" y="981474"/>
            <a:ext cx="2062304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Economic Stability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F74BDB-3A5F-4F09-88F6-59C237D9B7A9}"/>
              </a:ext>
            </a:extLst>
          </p:cNvPr>
          <p:cNvSpPr/>
          <p:nvPr/>
        </p:nvSpPr>
        <p:spPr>
          <a:xfrm>
            <a:off x="4712629" y="981475"/>
            <a:ext cx="1895903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National Security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49E016-A759-4F5A-B058-6D8B3AB3214D}"/>
              </a:ext>
            </a:extLst>
          </p:cNvPr>
          <p:cNvSpPr/>
          <p:nvPr/>
        </p:nvSpPr>
        <p:spPr>
          <a:xfrm>
            <a:off x="8785910" y="981475"/>
            <a:ext cx="2061804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Feasibility of Execution</a:t>
            </a:r>
          </a:p>
        </p:txBody>
      </p:sp>
    </p:spTree>
    <p:extLst>
      <p:ext uri="{BB962C8B-B14F-4D97-AF65-F5344CB8AC3E}">
        <p14:creationId xmlns:p14="http://schemas.microsoft.com/office/powerpoint/2010/main" val="426075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453C-D73B-4CBA-972E-589FECBC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&amp;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2763-D6D6-4883-9212-CEAB1410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~50% of Americans believe that their data is less secure than in priors year</a:t>
            </a:r>
          </a:p>
          <a:p>
            <a:endParaRPr lang="en-US"/>
          </a:p>
          <a:p>
            <a:r>
              <a:rPr lang="en-US"/>
              <a:t>Experts agree that some kind of federal privacy legislation is necessary to establish</a:t>
            </a:r>
          </a:p>
          <a:p>
            <a:endParaRPr lang="en-US"/>
          </a:p>
          <a:p>
            <a:r>
              <a:rPr lang="en-US" u="sng"/>
              <a:t>Question: </a:t>
            </a:r>
            <a:r>
              <a:rPr lang="en-US"/>
              <a:t>What is the most effective way to ensure that data is kept private without the government stifling growth/operations for businesses from a citizens perspective?</a:t>
            </a:r>
          </a:p>
        </p:txBody>
      </p:sp>
    </p:spTree>
    <p:extLst>
      <p:ext uri="{BB962C8B-B14F-4D97-AF65-F5344CB8AC3E}">
        <p14:creationId xmlns:p14="http://schemas.microsoft.com/office/powerpoint/2010/main" val="294727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71135" y="515709"/>
            <a:ext cx="525331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Multiplicative Formula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1229140" y="515709"/>
            <a:ext cx="523538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29%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Ex-Post Laws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3F4C9-6E39-0241-B245-A23D4B1E5731}"/>
              </a:ext>
            </a:extLst>
          </p:cNvPr>
          <p:cNvSpPr/>
          <p:nvPr/>
        </p:nvSpPr>
        <p:spPr>
          <a:xfrm>
            <a:off x="838205" y="4748574"/>
            <a:ext cx="2743195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/>
              </a:rPr>
              <a:t>First Priority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A300D2-9C4B-2A46-A611-9A0E1FBBAB24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Ex-Ante Laws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09F7CC-5FCC-544D-9A67-B310EB6E9BD2}"/>
              </a:ext>
            </a:extLst>
          </p:cNvPr>
          <p:cNvSpPr/>
          <p:nvPr/>
        </p:nvSpPr>
        <p:spPr>
          <a:xfrm>
            <a:off x="838205" y="5521007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48%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6C680-D407-7146-A104-821C2B3F9D67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1D9E8-52D9-8449-87E9-8CE6ED871AD3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Full Control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953C35-4987-3D47-8CDC-DD6593861400}"/>
              </a:ext>
            </a:extLst>
          </p:cNvPr>
          <p:cNvSpPr/>
          <p:nvPr/>
        </p:nvSpPr>
        <p:spPr>
          <a:xfrm>
            <a:off x="8610600" y="5521007"/>
            <a:ext cx="2743195" cy="2300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37%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37A39F-A270-8A43-8318-789F9B580498}"/>
              </a:ext>
            </a:extLst>
          </p:cNvPr>
          <p:cNvSpPr/>
          <p:nvPr/>
        </p:nvSpPr>
        <p:spPr>
          <a:xfrm>
            <a:off x="228598" y="4060378"/>
            <a:ext cx="3352802" cy="2219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Multiplicative Formula Value = 0.8960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F2A096-F18A-C54F-8C9E-7BD7B3B0ABDA}"/>
              </a:ext>
            </a:extLst>
          </p:cNvPr>
          <p:cNvSpPr/>
          <p:nvPr/>
        </p:nvSpPr>
        <p:spPr>
          <a:xfrm>
            <a:off x="228598" y="4282298"/>
            <a:ext cx="2743195" cy="2301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The Best Short-Term Alternative 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CE785A-D57A-4C91-8869-32982247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7" y="1493467"/>
            <a:ext cx="8991599" cy="19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7C70995F-D8C5-410A-AA8B-1EE172A29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Final Results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997C66-4ED4-4017-9439-1D07ED31D783}"/>
              </a:ext>
            </a:extLst>
          </p:cNvPr>
          <p:cNvSpPr/>
          <p:nvPr/>
        </p:nvSpPr>
        <p:spPr>
          <a:xfrm>
            <a:off x="3971667" y="1865818"/>
            <a:ext cx="4268298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Overall Synthesis</a:t>
            </a:r>
          </a:p>
        </p:txBody>
      </p:sp>
      <p:sp>
        <p:nvSpPr>
          <p:cNvPr id="15" name="Freeform 931" descr="Icon of line chart.">
            <a:extLst>
              <a:ext uri="{FF2B5EF4-FFF2-40B4-BE49-F238E27FC236}">
                <a16:creationId xmlns:a16="http://schemas.microsoft.com/office/drawing/2014/main" id="{D6E99607-03B7-41E5-AD6F-79DCFC17E713}"/>
              </a:ext>
            </a:extLst>
          </p:cNvPr>
          <p:cNvSpPr>
            <a:spLocks noEditPoints="1"/>
          </p:cNvSpPr>
          <p:nvPr/>
        </p:nvSpPr>
        <p:spPr bwMode="auto">
          <a:xfrm>
            <a:off x="5996279" y="1453596"/>
            <a:ext cx="219075" cy="285750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89F6F7-9110-4AC4-A090-8678B28EB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28327"/>
              </p:ext>
            </p:extLst>
          </p:nvPr>
        </p:nvGraphicFramePr>
        <p:xfrm>
          <a:off x="1542473" y="2308393"/>
          <a:ext cx="9235140" cy="18748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7028">
                  <a:extLst>
                    <a:ext uri="{9D8B030D-6E8A-4147-A177-3AD203B41FA5}">
                      <a16:colId xmlns:a16="http://schemas.microsoft.com/office/drawing/2014/main" val="854371189"/>
                    </a:ext>
                  </a:extLst>
                </a:gridCol>
                <a:gridCol w="1847028">
                  <a:extLst>
                    <a:ext uri="{9D8B030D-6E8A-4147-A177-3AD203B41FA5}">
                      <a16:colId xmlns:a16="http://schemas.microsoft.com/office/drawing/2014/main" val="1542126981"/>
                    </a:ext>
                  </a:extLst>
                </a:gridCol>
                <a:gridCol w="1847028">
                  <a:extLst>
                    <a:ext uri="{9D8B030D-6E8A-4147-A177-3AD203B41FA5}">
                      <a16:colId xmlns:a16="http://schemas.microsoft.com/office/drawing/2014/main" val="1900791165"/>
                    </a:ext>
                  </a:extLst>
                </a:gridCol>
                <a:gridCol w="1847028">
                  <a:extLst>
                    <a:ext uri="{9D8B030D-6E8A-4147-A177-3AD203B41FA5}">
                      <a16:colId xmlns:a16="http://schemas.microsoft.com/office/drawing/2014/main" val="3271532245"/>
                    </a:ext>
                  </a:extLst>
                </a:gridCol>
                <a:gridCol w="1847028">
                  <a:extLst>
                    <a:ext uri="{9D8B030D-6E8A-4147-A177-3AD203B41FA5}">
                      <a16:colId xmlns:a16="http://schemas.microsoft.com/office/drawing/2014/main" val="830808912"/>
                    </a:ext>
                  </a:extLst>
                </a:gridCol>
              </a:tblGrid>
              <a:tr h="3708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Do Nothing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Ex-Post Laws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Ex-Ante Laws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137371"/>
                  </a:ext>
                </a:extLst>
              </a:tr>
              <a:tr h="3759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29.2%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19840"/>
                  </a:ext>
                </a:extLst>
              </a:tr>
              <a:tr h="3759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25.4%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45164"/>
                  </a:ext>
                </a:extLst>
              </a:tr>
              <a:tr h="3759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18.3%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618583"/>
                  </a:ext>
                </a:extLst>
              </a:tr>
              <a:tr h="3759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3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3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anchor="ctr">
            <a:sp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Thank You</a:t>
            </a:r>
            <a:endParaRPr lang="en-US" sz="72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3266" y="509044"/>
            <a:ext cx="4418734" cy="1385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Four Alternatives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522898"/>
            <a:ext cx="441873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69CE3F0-8651-4FF1-8CAF-1E986C38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6326" y="239475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59423939-1DC9-4306-AA5D-6C011133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2377" y="2381024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B5265A05-9A0F-4DEC-9382-F51EEE74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3619" y="239475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770E695-5D11-488D-931B-4C4259EC2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7998" y="239475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3AB221-FD8D-4664-9B4C-AE1B1660ECAA}"/>
              </a:ext>
            </a:extLst>
          </p:cNvPr>
          <p:cNvSpPr/>
          <p:nvPr/>
        </p:nvSpPr>
        <p:spPr>
          <a:xfrm>
            <a:off x="2483758" y="4219678"/>
            <a:ext cx="875457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Introduce Ex-Ante Laws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F5EDC0-C02E-4790-A681-CA7AB9133338}"/>
              </a:ext>
            </a:extLst>
          </p:cNvPr>
          <p:cNvSpPr/>
          <p:nvPr/>
        </p:nvSpPr>
        <p:spPr>
          <a:xfrm>
            <a:off x="8756117" y="4226290"/>
            <a:ext cx="1078131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Assume Full Control of the Internet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F5A313-1C6C-4AEE-8556-576074B1BF06}"/>
              </a:ext>
            </a:extLst>
          </p:cNvPr>
          <p:cNvSpPr/>
          <p:nvPr/>
        </p:nvSpPr>
        <p:spPr>
          <a:xfrm>
            <a:off x="5968553" y="4349175"/>
            <a:ext cx="242887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Do Nothing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310CC8-6624-4352-A642-89EF6FA7DCE6}"/>
              </a:ext>
            </a:extLst>
          </p:cNvPr>
          <p:cNvSpPr/>
          <p:nvPr/>
        </p:nvSpPr>
        <p:spPr>
          <a:xfrm>
            <a:off x="4412292" y="4226290"/>
            <a:ext cx="1314202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Implement Further Ex-Post Laws</a:t>
            </a:r>
          </a:p>
        </p:txBody>
      </p:sp>
      <p:grpSp>
        <p:nvGrpSpPr>
          <p:cNvPr id="53" name="Group 52" descr="Icon of books. ">
            <a:extLst>
              <a:ext uri="{FF2B5EF4-FFF2-40B4-BE49-F238E27FC236}">
                <a16:creationId xmlns:a16="http://schemas.microsoft.com/office/drawing/2014/main" id="{8567F01D-3435-4405-B8A9-9C2446E042DD}"/>
              </a:ext>
            </a:extLst>
          </p:cNvPr>
          <p:cNvGrpSpPr/>
          <p:nvPr/>
        </p:nvGrpSpPr>
        <p:grpSpPr>
          <a:xfrm>
            <a:off x="2801049" y="3000464"/>
            <a:ext cx="344413" cy="382447"/>
            <a:chOff x="2608263" y="1920875"/>
            <a:chExt cx="258763" cy="287338"/>
          </a:xfrm>
          <a:solidFill>
            <a:schemeClr val="accent4">
              <a:lumMod val="75000"/>
            </a:schemeClr>
          </a:solidFill>
        </p:grpSpPr>
        <p:sp>
          <p:nvSpPr>
            <p:cNvPr id="54" name="Rectangle 705">
              <a:extLst>
                <a:ext uri="{FF2B5EF4-FFF2-40B4-BE49-F238E27FC236}">
                  <a16:creationId xmlns:a16="http://schemas.microsoft.com/office/drawing/2014/main" id="{D0A6A593-47E4-4B49-AA6D-52F8874CB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2122488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06">
              <a:extLst>
                <a:ext uri="{FF2B5EF4-FFF2-40B4-BE49-F238E27FC236}">
                  <a16:creationId xmlns:a16="http://schemas.microsoft.com/office/drawing/2014/main" id="{B6E4140A-62C5-4AC5-9815-F2E1EC9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1920875"/>
              <a:ext cx="58738" cy="192088"/>
            </a:xfrm>
            <a:custGeom>
              <a:avLst/>
              <a:gdLst>
                <a:gd name="T0" fmla="*/ 163 w 181"/>
                <a:gd name="T1" fmla="*/ 0 h 602"/>
                <a:gd name="T2" fmla="*/ 158 w 181"/>
                <a:gd name="T3" fmla="*/ 3 h 602"/>
                <a:gd name="T4" fmla="*/ 154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8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6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8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60" y="2"/>
                  </a:lnTo>
                  <a:lnTo>
                    <a:pt x="158" y="3"/>
                  </a:lnTo>
                  <a:lnTo>
                    <a:pt x="156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4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5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8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6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5" y="3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07">
              <a:extLst>
                <a:ext uri="{FF2B5EF4-FFF2-40B4-BE49-F238E27FC236}">
                  <a16:creationId xmlns:a16="http://schemas.microsoft.com/office/drawing/2014/main" id="{2BB05B54-8B23-444D-95F1-028389DE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151063"/>
              <a:ext cx="58738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8 w 181"/>
                <a:gd name="T9" fmla="*/ 126 h 182"/>
                <a:gd name="T10" fmla="*/ 12 w 181"/>
                <a:gd name="T11" fmla="*/ 134 h 182"/>
                <a:gd name="T12" fmla="*/ 16 w 181"/>
                <a:gd name="T13" fmla="*/ 142 h 182"/>
                <a:gd name="T14" fmla="*/ 22 w 181"/>
                <a:gd name="T15" fmla="*/ 148 h 182"/>
                <a:gd name="T16" fmla="*/ 27 w 181"/>
                <a:gd name="T17" fmla="*/ 155 h 182"/>
                <a:gd name="T18" fmla="*/ 33 w 181"/>
                <a:gd name="T19" fmla="*/ 161 h 182"/>
                <a:gd name="T20" fmla="*/ 41 w 181"/>
                <a:gd name="T21" fmla="*/ 165 h 182"/>
                <a:gd name="T22" fmla="*/ 47 w 181"/>
                <a:gd name="T23" fmla="*/ 171 h 182"/>
                <a:gd name="T24" fmla="*/ 56 w 181"/>
                <a:gd name="T25" fmla="*/ 174 h 182"/>
                <a:gd name="T26" fmla="*/ 65 w 181"/>
                <a:gd name="T27" fmla="*/ 177 h 182"/>
                <a:gd name="T28" fmla="*/ 73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10 w 181"/>
                <a:gd name="T37" fmla="*/ 179 h 182"/>
                <a:gd name="T38" fmla="*/ 118 w 181"/>
                <a:gd name="T39" fmla="*/ 177 h 182"/>
                <a:gd name="T40" fmla="*/ 126 w 181"/>
                <a:gd name="T41" fmla="*/ 174 h 182"/>
                <a:gd name="T42" fmla="*/ 134 w 181"/>
                <a:gd name="T43" fmla="*/ 171 h 182"/>
                <a:gd name="T44" fmla="*/ 142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1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6"/>
                  </a:lnTo>
                  <a:lnTo>
                    <a:pt x="12" y="134"/>
                  </a:lnTo>
                  <a:lnTo>
                    <a:pt x="16" y="142"/>
                  </a:lnTo>
                  <a:lnTo>
                    <a:pt x="22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1" y="165"/>
                  </a:lnTo>
                  <a:lnTo>
                    <a:pt x="47" y="171"/>
                  </a:lnTo>
                  <a:lnTo>
                    <a:pt x="56" y="174"/>
                  </a:lnTo>
                  <a:lnTo>
                    <a:pt x="65" y="177"/>
                  </a:lnTo>
                  <a:lnTo>
                    <a:pt x="73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10" y="179"/>
                  </a:lnTo>
                  <a:lnTo>
                    <a:pt x="118" y="177"/>
                  </a:lnTo>
                  <a:lnTo>
                    <a:pt x="126" y="174"/>
                  </a:lnTo>
                  <a:lnTo>
                    <a:pt x="134" y="171"/>
                  </a:lnTo>
                  <a:lnTo>
                    <a:pt x="142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1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08">
              <a:extLst>
                <a:ext uri="{FF2B5EF4-FFF2-40B4-BE49-F238E27FC236}">
                  <a16:creationId xmlns:a16="http://schemas.microsoft.com/office/drawing/2014/main" id="{FCD192F6-CF13-4B1C-AF7D-85317A2D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09">
              <a:extLst>
                <a:ext uri="{FF2B5EF4-FFF2-40B4-BE49-F238E27FC236}">
                  <a16:creationId xmlns:a16="http://schemas.microsoft.com/office/drawing/2014/main" id="{01062624-ADFC-42E8-A6C7-0C7AF44A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1920875"/>
              <a:ext cx="57150" cy="192088"/>
            </a:xfrm>
            <a:custGeom>
              <a:avLst/>
              <a:gdLst>
                <a:gd name="T0" fmla="*/ 162 w 180"/>
                <a:gd name="T1" fmla="*/ 0 h 602"/>
                <a:gd name="T2" fmla="*/ 157 w 180"/>
                <a:gd name="T3" fmla="*/ 3 h 602"/>
                <a:gd name="T4" fmla="*/ 153 w 180"/>
                <a:gd name="T5" fmla="*/ 7 h 602"/>
                <a:gd name="T6" fmla="*/ 151 w 180"/>
                <a:gd name="T7" fmla="*/ 12 h 602"/>
                <a:gd name="T8" fmla="*/ 150 w 180"/>
                <a:gd name="T9" fmla="*/ 211 h 602"/>
                <a:gd name="T10" fmla="*/ 149 w 180"/>
                <a:gd name="T11" fmla="*/ 222 h 602"/>
                <a:gd name="T12" fmla="*/ 146 w 180"/>
                <a:gd name="T13" fmla="*/ 234 h 602"/>
                <a:gd name="T14" fmla="*/ 140 w 180"/>
                <a:gd name="T15" fmla="*/ 245 h 602"/>
                <a:gd name="T16" fmla="*/ 133 w 180"/>
                <a:gd name="T17" fmla="*/ 254 h 602"/>
                <a:gd name="T18" fmla="*/ 123 w 180"/>
                <a:gd name="T19" fmla="*/ 261 h 602"/>
                <a:gd name="T20" fmla="*/ 114 w 180"/>
                <a:gd name="T21" fmla="*/ 266 h 602"/>
                <a:gd name="T22" fmla="*/ 102 w 180"/>
                <a:gd name="T23" fmla="*/ 270 h 602"/>
                <a:gd name="T24" fmla="*/ 90 w 180"/>
                <a:gd name="T25" fmla="*/ 271 h 602"/>
                <a:gd name="T26" fmla="*/ 78 w 180"/>
                <a:gd name="T27" fmla="*/ 270 h 602"/>
                <a:gd name="T28" fmla="*/ 66 w 180"/>
                <a:gd name="T29" fmla="*/ 266 h 602"/>
                <a:gd name="T30" fmla="*/ 57 w 180"/>
                <a:gd name="T31" fmla="*/ 261 h 602"/>
                <a:gd name="T32" fmla="*/ 47 w 180"/>
                <a:gd name="T33" fmla="*/ 254 h 602"/>
                <a:gd name="T34" fmla="*/ 41 w 180"/>
                <a:gd name="T35" fmla="*/ 245 h 602"/>
                <a:gd name="T36" fmla="*/ 34 w 180"/>
                <a:gd name="T37" fmla="*/ 234 h 602"/>
                <a:gd name="T38" fmla="*/ 31 w 180"/>
                <a:gd name="T39" fmla="*/ 224 h 602"/>
                <a:gd name="T40" fmla="*/ 30 w 180"/>
                <a:gd name="T41" fmla="*/ 211 h 602"/>
                <a:gd name="T42" fmla="*/ 30 w 180"/>
                <a:gd name="T43" fmla="*/ 12 h 602"/>
                <a:gd name="T44" fmla="*/ 28 w 180"/>
                <a:gd name="T45" fmla="*/ 7 h 602"/>
                <a:gd name="T46" fmla="*/ 24 w 180"/>
                <a:gd name="T47" fmla="*/ 3 h 602"/>
                <a:gd name="T48" fmla="*/ 18 w 180"/>
                <a:gd name="T49" fmla="*/ 0 h 602"/>
                <a:gd name="T50" fmla="*/ 12 w 180"/>
                <a:gd name="T51" fmla="*/ 0 h 602"/>
                <a:gd name="T52" fmla="*/ 6 w 180"/>
                <a:gd name="T53" fmla="*/ 3 h 602"/>
                <a:gd name="T54" fmla="*/ 2 w 180"/>
                <a:gd name="T55" fmla="*/ 7 h 602"/>
                <a:gd name="T56" fmla="*/ 0 w 180"/>
                <a:gd name="T57" fmla="*/ 12 h 602"/>
                <a:gd name="T58" fmla="*/ 0 w 180"/>
                <a:gd name="T59" fmla="*/ 211 h 602"/>
                <a:gd name="T60" fmla="*/ 180 w 180"/>
                <a:gd name="T61" fmla="*/ 602 h 602"/>
                <a:gd name="T62" fmla="*/ 180 w 180"/>
                <a:gd name="T63" fmla="*/ 15 h 602"/>
                <a:gd name="T64" fmla="*/ 179 w 180"/>
                <a:gd name="T65" fmla="*/ 9 h 602"/>
                <a:gd name="T66" fmla="*/ 176 w 180"/>
                <a:gd name="T67" fmla="*/ 5 h 602"/>
                <a:gd name="T68" fmla="*/ 172 w 180"/>
                <a:gd name="T69" fmla="*/ 2 h 602"/>
                <a:gd name="T70" fmla="*/ 165 w 180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602">
                  <a:moveTo>
                    <a:pt x="165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4" y="5"/>
                  </a:lnTo>
                  <a:lnTo>
                    <a:pt x="153" y="7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0" y="15"/>
                  </a:lnTo>
                  <a:lnTo>
                    <a:pt x="150" y="211"/>
                  </a:lnTo>
                  <a:lnTo>
                    <a:pt x="150" y="217"/>
                  </a:lnTo>
                  <a:lnTo>
                    <a:pt x="149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6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3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2" y="270"/>
                  </a:lnTo>
                  <a:lnTo>
                    <a:pt x="96" y="271"/>
                  </a:lnTo>
                  <a:lnTo>
                    <a:pt x="90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2" y="269"/>
                  </a:lnTo>
                  <a:lnTo>
                    <a:pt x="66" y="266"/>
                  </a:lnTo>
                  <a:lnTo>
                    <a:pt x="61" y="264"/>
                  </a:lnTo>
                  <a:lnTo>
                    <a:pt x="57" y="261"/>
                  </a:lnTo>
                  <a:lnTo>
                    <a:pt x="51" y="258"/>
                  </a:lnTo>
                  <a:lnTo>
                    <a:pt x="47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7" y="240"/>
                  </a:lnTo>
                  <a:lnTo>
                    <a:pt x="34" y="234"/>
                  </a:lnTo>
                  <a:lnTo>
                    <a:pt x="32" y="229"/>
                  </a:lnTo>
                  <a:lnTo>
                    <a:pt x="31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0" y="602"/>
                  </a:lnTo>
                  <a:lnTo>
                    <a:pt x="180" y="211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10">
              <a:extLst>
                <a:ext uri="{FF2B5EF4-FFF2-40B4-BE49-F238E27FC236}">
                  <a16:creationId xmlns:a16="http://schemas.microsoft.com/office/drawing/2014/main" id="{8AA6F9D2-5C11-4285-A4B0-23EFFF22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151063"/>
              <a:ext cx="57150" cy="57150"/>
            </a:xfrm>
            <a:custGeom>
              <a:avLst/>
              <a:gdLst>
                <a:gd name="T0" fmla="*/ 0 w 180"/>
                <a:gd name="T1" fmla="*/ 91 h 182"/>
                <a:gd name="T2" fmla="*/ 0 w 180"/>
                <a:gd name="T3" fmla="*/ 100 h 182"/>
                <a:gd name="T4" fmla="*/ 2 w 180"/>
                <a:gd name="T5" fmla="*/ 110 h 182"/>
                <a:gd name="T6" fmla="*/ 4 w 180"/>
                <a:gd name="T7" fmla="*/ 118 h 182"/>
                <a:gd name="T8" fmla="*/ 7 w 180"/>
                <a:gd name="T9" fmla="*/ 126 h 182"/>
                <a:gd name="T10" fmla="*/ 11 w 180"/>
                <a:gd name="T11" fmla="*/ 134 h 182"/>
                <a:gd name="T12" fmla="*/ 15 w 180"/>
                <a:gd name="T13" fmla="*/ 142 h 182"/>
                <a:gd name="T14" fmla="*/ 20 w 180"/>
                <a:gd name="T15" fmla="*/ 148 h 182"/>
                <a:gd name="T16" fmla="*/ 27 w 180"/>
                <a:gd name="T17" fmla="*/ 155 h 182"/>
                <a:gd name="T18" fmla="*/ 33 w 180"/>
                <a:gd name="T19" fmla="*/ 161 h 182"/>
                <a:gd name="T20" fmla="*/ 40 w 180"/>
                <a:gd name="T21" fmla="*/ 165 h 182"/>
                <a:gd name="T22" fmla="*/ 47 w 180"/>
                <a:gd name="T23" fmla="*/ 171 h 182"/>
                <a:gd name="T24" fmla="*/ 55 w 180"/>
                <a:gd name="T25" fmla="*/ 174 h 182"/>
                <a:gd name="T26" fmla="*/ 63 w 180"/>
                <a:gd name="T27" fmla="*/ 177 h 182"/>
                <a:gd name="T28" fmla="*/ 72 w 180"/>
                <a:gd name="T29" fmla="*/ 179 h 182"/>
                <a:gd name="T30" fmla="*/ 80 w 180"/>
                <a:gd name="T31" fmla="*/ 181 h 182"/>
                <a:gd name="T32" fmla="*/ 90 w 180"/>
                <a:gd name="T33" fmla="*/ 182 h 182"/>
                <a:gd name="T34" fmla="*/ 100 w 180"/>
                <a:gd name="T35" fmla="*/ 181 h 182"/>
                <a:gd name="T36" fmla="*/ 108 w 180"/>
                <a:gd name="T37" fmla="*/ 179 h 182"/>
                <a:gd name="T38" fmla="*/ 117 w 180"/>
                <a:gd name="T39" fmla="*/ 177 h 182"/>
                <a:gd name="T40" fmla="*/ 125 w 180"/>
                <a:gd name="T41" fmla="*/ 174 h 182"/>
                <a:gd name="T42" fmla="*/ 133 w 180"/>
                <a:gd name="T43" fmla="*/ 171 h 182"/>
                <a:gd name="T44" fmla="*/ 140 w 180"/>
                <a:gd name="T45" fmla="*/ 165 h 182"/>
                <a:gd name="T46" fmla="*/ 148 w 180"/>
                <a:gd name="T47" fmla="*/ 161 h 182"/>
                <a:gd name="T48" fmla="*/ 154 w 180"/>
                <a:gd name="T49" fmla="*/ 155 h 182"/>
                <a:gd name="T50" fmla="*/ 160 w 180"/>
                <a:gd name="T51" fmla="*/ 148 h 182"/>
                <a:gd name="T52" fmla="*/ 165 w 180"/>
                <a:gd name="T53" fmla="*/ 142 h 182"/>
                <a:gd name="T54" fmla="*/ 169 w 180"/>
                <a:gd name="T55" fmla="*/ 134 h 182"/>
                <a:gd name="T56" fmla="*/ 174 w 180"/>
                <a:gd name="T57" fmla="*/ 126 h 182"/>
                <a:gd name="T58" fmla="*/ 177 w 180"/>
                <a:gd name="T59" fmla="*/ 118 h 182"/>
                <a:gd name="T60" fmla="*/ 179 w 180"/>
                <a:gd name="T61" fmla="*/ 110 h 182"/>
                <a:gd name="T62" fmla="*/ 180 w 180"/>
                <a:gd name="T63" fmla="*/ 100 h 182"/>
                <a:gd name="T64" fmla="*/ 180 w 180"/>
                <a:gd name="T65" fmla="*/ 91 h 182"/>
                <a:gd name="T66" fmla="*/ 180 w 180"/>
                <a:gd name="T67" fmla="*/ 0 h 182"/>
                <a:gd name="T68" fmla="*/ 0 w 180"/>
                <a:gd name="T69" fmla="*/ 0 h 182"/>
                <a:gd name="T70" fmla="*/ 0 w 180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82">
                  <a:moveTo>
                    <a:pt x="0" y="91"/>
                  </a:moveTo>
                  <a:lnTo>
                    <a:pt x="0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3" y="177"/>
                  </a:lnTo>
                  <a:lnTo>
                    <a:pt x="72" y="179"/>
                  </a:lnTo>
                  <a:lnTo>
                    <a:pt x="80" y="181"/>
                  </a:lnTo>
                  <a:lnTo>
                    <a:pt x="90" y="182"/>
                  </a:lnTo>
                  <a:lnTo>
                    <a:pt x="100" y="181"/>
                  </a:lnTo>
                  <a:lnTo>
                    <a:pt x="108" y="179"/>
                  </a:lnTo>
                  <a:lnTo>
                    <a:pt x="117" y="177"/>
                  </a:lnTo>
                  <a:lnTo>
                    <a:pt x="125" y="174"/>
                  </a:lnTo>
                  <a:lnTo>
                    <a:pt x="133" y="171"/>
                  </a:lnTo>
                  <a:lnTo>
                    <a:pt x="140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0" y="148"/>
                  </a:lnTo>
                  <a:lnTo>
                    <a:pt x="165" y="142"/>
                  </a:lnTo>
                  <a:lnTo>
                    <a:pt x="169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0" y="91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711">
              <a:extLst>
                <a:ext uri="{FF2B5EF4-FFF2-40B4-BE49-F238E27FC236}">
                  <a16:creationId xmlns:a16="http://schemas.microsoft.com/office/drawing/2014/main" id="{972C0779-96D7-4A7C-B110-5886B8B5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61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12">
              <a:extLst>
                <a:ext uri="{FF2B5EF4-FFF2-40B4-BE49-F238E27FC236}">
                  <a16:creationId xmlns:a16="http://schemas.microsoft.com/office/drawing/2014/main" id="{4533D40B-18F2-4A93-B829-E6C6A0AC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3">
              <a:extLst>
                <a:ext uri="{FF2B5EF4-FFF2-40B4-BE49-F238E27FC236}">
                  <a16:creationId xmlns:a16="http://schemas.microsoft.com/office/drawing/2014/main" id="{0B3AC97E-B521-48C2-8635-E6E2BFE5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7 w 181"/>
                <a:gd name="T9" fmla="*/ 126 h 182"/>
                <a:gd name="T10" fmla="*/ 11 w 181"/>
                <a:gd name="T11" fmla="*/ 134 h 182"/>
                <a:gd name="T12" fmla="*/ 16 w 181"/>
                <a:gd name="T13" fmla="*/ 142 h 182"/>
                <a:gd name="T14" fmla="*/ 21 w 181"/>
                <a:gd name="T15" fmla="*/ 148 h 182"/>
                <a:gd name="T16" fmla="*/ 26 w 181"/>
                <a:gd name="T17" fmla="*/ 155 h 182"/>
                <a:gd name="T18" fmla="*/ 33 w 181"/>
                <a:gd name="T19" fmla="*/ 161 h 182"/>
                <a:gd name="T20" fmla="*/ 40 w 181"/>
                <a:gd name="T21" fmla="*/ 165 h 182"/>
                <a:gd name="T22" fmla="*/ 47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3 w 181"/>
                <a:gd name="T29" fmla="*/ 179 h 182"/>
                <a:gd name="T30" fmla="*/ 81 w 181"/>
                <a:gd name="T31" fmla="*/ 181 h 182"/>
                <a:gd name="T32" fmla="*/ 91 w 181"/>
                <a:gd name="T33" fmla="*/ 182 h 182"/>
                <a:gd name="T34" fmla="*/ 99 w 181"/>
                <a:gd name="T35" fmla="*/ 181 h 182"/>
                <a:gd name="T36" fmla="*/ 109 w 181"/>
                <a:gd name="T37" fmla="*/ 179 h 182"/>
                <a:gd name="T38" fmla="*/ 118 w 181"/>
                <a:gd name="T39" fmla="*/ 177 h 182"/>
                <a:gd name="T40" fmla="*/ 125 w 181"/>
                <a:gd name="T41" fmla="*/ 174 h 182"/>
                <a:gd name="T42" fmla="*/ 134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4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0 w 181"/>
                <a:gd name="T55" fmla="*/ 134 h 182"/>
                <a:gd name="T56" fmla="*/ 173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3" y="179"/>
                  </a:lnTo>
                  <a:lnTo>
                    <a:pt x="81" y="181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109" y="179"/>
                  </a:lnTo>
                  <a:lnTo>
                    <a:pt x="118" y="177"/>
                  </a:lnTo>
                  <a:lnTo>
                    <a:pt x="125" y="174"/>
                  </a:lnTo>
                  <a:lnTo>
                    <a:pt x="134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0" y="134"/>
                  </a:lnTo>
                  <a:lnTo>
                    <a:pt x="173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4">
              <a:extLst>
                <a:ext uri="{FF2B5EF4-FFF2-40B4-BE49-F238E27FC236}">
                  <a16:creationId xmlns:a16="http://schemas.microsoft.com/office/drawing/2014/main" id="{7F864FC8-AB3C-49D8-83BB-14DA0256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920875"/>
              <a:ext cx="57150" cy="192088"/>
            </a:xfrm>
            <a:custGeom>
              <a:avLst/>
              <a:gdLst>
                <a:gd name="T0" fmla="*/ 163 w 181"/>
                <a:gd name="T1" fmla="*/ 0 h 602"/>
                <a:gd name="T2" fmla="*/ 157 w 181"/>
                <a:gd name="T3" fmla="*/ 3 h 602"/>
                <a:gd name="T4" fmla="*/ 153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0 w 181"/>
                <a:gd name="T15" fmla="*/ 245 h 602"/>
                <a:gd name="T16" fmla="*/ 133 w 181"/>
                <a:gd name="T17" fmla="*/ 254 h 602"/>
                <a:gd name="T18" fmla="*/ 124 w 181"/>
                <a:gd name="T19" fmla="*/ 261 h 602"/>
                <a:gd name="T20" fmla="*/ 113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0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3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1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59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8" y="258"/>
                  </a:lnTo>
                  <a:lnTo>
                    <a:pt x="124" y="261"/>
                  </a:lnTo>
                  <a:lnTo>
                    <a:pt x="119" y="264"/>
                  </a:lnTo>
                  <a:lnTo>
                    <a:pt x="113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6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0" y="245"/>
                  </a:lnTo>
                  <a:lnTo>
                    <a:pt x="37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715">
              <a:extLst>
                <a:ext uri="{FF2B5EF4-FFF2-40B4-BE49-F238E27FC236}">
                  <a16:creationId xmlns:a16="http://schemas.microsoft.com/office/drawing/2014/main" id="{F62F4F23-3E58-4391-99F6-14D56BFA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16">
              <a:extLst>
                <a:ext uri="{FF2B5EF4-FFF2-40B4-BE49-F238E27FC236}">
                  <a16:creationId xmlns:a16="http://schemas.microsoft.com/office/drawing/2014/main" id="{66455EB6-E255-40C5-AFB5-4353F10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0 w 30"/>
                <a:gd name="T5" fmla="*/ 180 h 181"/>
                <a:gd name="T6" fmla="*/ 22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2 w 30"/>
                <a:gd name="T29" fmla="*/ 3 h 181"/>
                <a:gd name="T30" fmla="*/ 20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8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8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0" y="180"/>
                  </a:lnTo>
                  <a:lnTo>
                    <a:pt x="22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8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17">
              <a:extLst>
                <a:ext uri="{FF2B5EF4-FFF2-40B4-BE49-F238E27FC236}">
                  <a16:creationId xmlns:a16="http://schemas.microsoft.com/office/drawing/2014/main" id="{ACB7783E-196C-43E0-BB10-D454ACB8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1920875"/>
              <a:ext cx="57150" cy="192088"/>
            </a:xfrm>
            <a:custGeom>
              <a:avLst/>
              <a:gdLst>
                <a:gd name="T0" fmla="*/ 162 w 181"/>
                <a:gd name="T1" fmla="*/ 0 h 602"/>
                <a:gd name="T2" fmla="*/ 157 w 181"/>
                <a:gd name="T3" fmla="*/ 3 h 602"/>
                <a:gd name="T4" fmla="*/ 154 w 181"/>
                <a:gd name="T5" fmla="*/ 7 h 602"/>
                <a:gd name="T6" fmla="*/ 152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2 w 181"/>
                <a:gd name="T23" fmla="*/ 270 h 602"/>
                <a:gd name="T24" fmla="*/ 91 w 181"/>
                <a:gd name="T25" fmla="*/ 271 h 602"/>
                <a:gd name="T26" fmla="*/ 79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9 w 181"/>
                <a:gd name="T49" fmla="*/ 0 h 602"/>
                <a:gd name="T50" fmla="*/ 12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0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6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2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1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20" y="264"/>
                  </a:lnTo>
                  <a:lnTo>
                    <a:pt x="114" y="266"/>
                  </a:lnTo>
                  <a:lnTo>
                    <a:pt x="109" y="269"/>
                  </a:lnTo>
                  <a:lnTo>
                    <a:pt x="102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2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718">
              <a:extLst>
                <a:ext uri="{FF2B5EF4-FFF2-40B4-BE49-F238E27FC236}">
                  <a16:creationId xmlns:a16="http://schemas.microsoft.com/office/drawing/2014/main" id="{CB587A79-A690-4BE1-9A7B-D4D179008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19">
              <a:extLst>
                <a:ext uri="{FF2B5EF4-FFF2-40B4-BE49-F238E27FC236}">
                  <a16:creationId xmlns:a16="http://schemas.microsoft.com/office/drawing/2014/main" id="{9B27E552-9858-46C0-912C-43657887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0 w 181"/>
                <a:gd name="T3" fmla="*/ 100 h 182"/>
                <a:gd name="T4" fmla="*/ 3 w 181"/>
                <a:gd name="T5" fmla="*/ 110 h 182"/>
                <a:gd name="T6" fmla="*/ 5 w 181"/>
                <a:gd name="T7" fmla="*/ 118 h 182"/>
                <a:gd name="T8" fmla="*/ 8 w 181"/>
                <a:gd name="T9" fmla="*/ 126 h 182"/>
                <a:gd name="T10" fmla="*/ 11 w 181"/>
                <a:gd name="T11" fmla="*/ 134 h 182"/>
                <a:gd name="T12" fmla="*/ 15 w 181"/>
                <a:gd name="T13" fmla="*/ 142 h 182"/>
                <a:gd name="T14" fmla="*/ 21 w 181"/>
                <a:gd name="T15" fmla="*/ 148 h 182"/>
                <a:gd name="T16" fmla="*/ 27 w 181"/>
                <a:gd name="T17" fmla="*/ 155 h 182"/>
                <a:gd name="T18" fmla="*/ 34 w 181"/>
                <a:gd name="T19" fmla="*/ 161 h 182"/>
                <a:gd name="T20" fmla="*/ 40 w 181"/>
                <a:gd name="T21" fmla="*/ 165 h 182"/>
                <a:gd name="T22" fmla="*/ 48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2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09 w 181"/>
                <a:gd name="T37" fmla="*/ 179 h 182"/>
                <a:gd name="T38" fmla="*/ 117 w 181"/>
                <a:gd name="T39" fmla="*/ 177 h 182"/>
                <a:gd name="T40" fmla="*/ 126 w 181"/>
                <a:gd name="T41" fmla="*/ 174 h 182"/>
                <a:gd name="T42" fmla="*/ 133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0 w 181"/>
                <a:gd name="T51" fmla="*/ 148 h 182"/>
                <a:gd name="T52" fmla="*/ 166 w 181"/>
                <a:gd name="T53" fmla="*/ 142 h 182"/>
                <a:gd name="T54" fmla="*/ 170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80 w 181"/>
                <a:gd name="T61" fmla="*/ 110 h 182"/>
                <a:gd name="T62" fmla="*/ 181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0" y="100"/>
                  </a:lnTo>
                  <a:lnTo>
                    <a:pt x="3" y="110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4" y="161"/>
                  </a:lnTo>
                  <a:lnTo>
                    <a:pt x="40" y="165"/>
                  </a:lnTo>
                  <a:lnTo>
                    <a:pt x="48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2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09" y="179"/>
                  </a:lnTo>
                  <a:lnTo>
                    <a:pt x="117" y="177"/>
                  </a:lnTo>
                  <a:lnTo>
                    <a:pt x="126" y="174"/>
                  </a:lnTo>
                  <a:lnTo>
                    <a:pt x="133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0" y="148"/>
                  </a:lnTo>
                  <a:lnTo>
                    <a:pt x="166" y="142"/>
                  </a:lnTo>
                  <a:lnTo>
                    <a:pt x="170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80" y="110"/>
                  </a:lnTo>
                  <a:lnTo>
                    <a:pt x="181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20">
              <a:extLst>
                <a:ext uri="{FF2B5EF4-FFF2-40B4-BE49-F238E27FC236}">
                  <a16:creationId xmlns:a16="http://schemas.microsoft.com/office/drawing/2014/main" id="{445A4A3C-20C5-4624-9209-D11A75CE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7 w 30"/>
                <a:gd name="T11" fmla="*/ 174 h 181"/>
                <a:gd name="T12" fmla="*/ 28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8 w 30"/>
                <a:gd name="T23" fmla="*/ 9 h 181"/>
                <a:gd name="T24" fmla="*/ 27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1 w 30"/>
                <a:gd name="T37" fmla="*/ 0 h 181"/>
                <a:gd name="T38" fmla="*/ 9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9 w 30"/>
                <a:gd name="T65" fmla="*/ 180 h 181"/>
                <a:gd name="T66" fmla="*/ 11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7" y="174"/>
                  </a:lnTo>
                  <a:lnTo>
                    <a:pt x="28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9" y="180"/>
                  </a:lnTo>
                  <a:lnTo>
                    <a:pt x="11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3886" descr="Icon of magnifying glass to represent search. ">
            <a:extLst>
              <a:ext uri="{FF2B5EF4-FFF2-40B4-BE49-F238E27FC236}">
                <a16:creationId xmlns:a16="http://schemas.microsoft.com/office/drawing/2014/main" id="{EC8E95A8-22FE-44FA-B5A6-2AA2D47A5BB3}"/>
              </a:ext>
            </a:extLst>
          </p:cNvPr>
          <p:cNvSpPr>
            <a:spLocks noEditPoints="1"/>
          </p:cNvSpPr>
          <p:nvPr/>
        </p:nvSpPr>
        <p:spPr bwMode="auto">
          <a:xfrm>
            <a:off x="4879325" y="3001520"/>
            <a:ext cx="382447" cy="38033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No clipart">
            <a:extLst>
              <a:ext uri="{FF2B5EF4-FFF2-40B4-BE49-F238E27FC236}">
                <a16:creationId xmlns:a16="http://schemas.microsoft.com/office/drawing/2014/main" id="{89ACBF82-5A34-4ED5-AF53-E5BB01BF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16" y="2945811"/>
            <a:ext cx="553221" cy="4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avel clipart">
            <a:extLst>
              <a:ext uri="{FF2B5EF4-FFF2-40B4-BE49-F238E27FC236}">
                <a16:creationId xmlns:a16="http://schemas.microsoft.com/office/drawing/2014/main" id="{10BC7368-D2E5-4834-B9A5-F31C5ABE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4038" l="10000" r="90000">
                        <a14:foregroundMark x1="48222" y1="9038" x2="49889" y2="4038"/>
                        <a14:foregroundMark x1="48889" y1="93269" x2="57667" y2="92500"/>
                        <a14:foregroundMark x1="57667" y1="92500" x2="75000" y2="94038"/>
                        <a14:foregroundMark x1="60556" y1="27308" x2="58222" y2="29423"/>
                        <a14:foregroundMark x1="62333" y1="33462" x2="57778" y2="27500"/>
                        <a14:foregroundMark x1="57778" y1="27500" x2="62778" y2="33269"/>
                        <a14:foregroundMark x1="62778" y1="33269" x2="58667" y2="26538"/>
                        <a14:foregroundMark x1="58667" y1="26538" x2="62889" y2="33269"/>
                        <a14:foregroundMark x1="62889" y1="33269" x2="58556" y2="2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58" y="2841801"/>
            <a:ext cx="991721" cy="5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2188" y="509043"/>
            <a:ext cx="399377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Three Strategic Criteria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07818" y="509043"/>
            <a:ext cx="4038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59423939-1DC9-4306-AA5D-6C011133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4533" y="2170354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B5265A05-9A0F-4DEC-9382-F51EEE74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5775" y="218408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770E695-5D11-488D-931B-4C4259EC2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20154" y="218408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F5EDC0-C02E-4790-A681-CA7AB9133338}"/>
              </a:ext>
            </a:extLst>
          </p:cNvPr>
          <p:cNvSpPr/>
          <p:nvPr/>
        </p:nvSpPr>
        <p:spPr>
          <a:xfrm>
            <a:off x="7635982" y="4015620"/>
            <a:ext cx="939586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Feasibility of Execution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F5A313-1C6C-4AEE-8556-576074B1BF06}"/>
              </a:ext>
            </a:extLst>
          </p:cNvPr>
          <p:cNvSpPr/>
          <p:nvPr/>
        </p:nvSpPr>
        <p:spPr>
          <a:xfrm>
            <a:off x="5530046" y="4015620"/>
            <a:ext cx="884522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National Security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310CC8-6624-4352-A642-89EF6FA7DCE6}"/>
              </a:ext>
            </a:extLst>
          </p:cNvPr>
          <p:cNvSpPr/>
          <p:nvPr/>
        </p:nvSpPr>
        <p:spPr>
          <a:xfrm>
            <a:off x="3411096" y="4015620"/>
            <a:ext cx="1023215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/>
              </a:rPr>
              <a:t>Economic Stability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12" name="Group 11" descr="Icon of abacus. ">
            <a:extLst>
              <a:ext uri="{FF2B5EF4-FFF2-40B4-BE49-F238E27FC236}">
                <a16:creationId xmlns:a16="http://schemas.microsoft.com/office/drawing/2014/main" id="{59357E94-3327-43E7-BA5C-585785DC5212}"/>
              </a:ext>
            </a:extLst>
          </p:cNvPr>
          <p:cNvGrpSpPr/>
          <p:nvPr/>
        </p:nvGrpSpPr>
        <p:grpSpPr>
          <a:xfrm>
            <a:off x="3731481" y="2789793"/>
            <a:ext cx="382447" cy="382447"/>
            <a:chOff x="877888" y="771525"/>
            <a:chExt cx="287338" cy="287338"/>
          </a:xfrm>
          <a:solidFill>
            <a:schemeClr val="accent3">
              <a:lumMod val="75000"/>
            </a:schemeClr>
          </a:solidFill>
        </p:grpSpPr>
        <p:sp>
          <p:nvSpPr>
            <p:cNvPr id="13" name="Freeform 324">
              <a:extLst>
                <a:ext uri="{FF2B5EF4-FFF2-40B4-BE49-F238E27FC236}">
                  <a16:creationId xmlns:a16="http://schemas.microsoft.com/office/drawing/2014/main" id="{499EE159-22C7-4A32-9C8E-4FA33888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25">
              <a:extLst>
                <a:ext uri="{FF2B5EF4-FFF2-40B4-BE49-F238E27FC236}">
                  <a16:creationId xmlns:a16="http://schemas.microsoft.com/office/drawing/2014/main" id="{55FA7F0F-EF37-4268-A6AF-CFF2F29C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6">
              <a:extLst>
                <a:ext uri="{FF2B5EF4-FFF2-40B4-BE49-F238E27FC236}">
                  <a16:creationId xmlns:a16="http://schemas.microsoft.com/office/drawing/2014/main" id="{56746299-C986-4123-8418-276A6ABB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27">
              <a:extLst>
                <a:ext uri="{FF2B5EF4-FFF2-40B4-BE49-F238E27FC236}">
                  <a16:creationId xmlns:a16="http://schemas.microsoft.com/office/drawing/2014/main" id="{74D4E30C-3188-4C11-B7D5-4B252E58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Image result for thumbs up clipart">
            <a:extLst>
              <a:ext uri="{FF2B5EF4-FFF2-40B4-BE49-F238E27FC236}">
                <a16:creationId xmlns:a16="http://schemas.microsoft.com/office/drawing/2014/main" id="{B86C0A43-E8BB-475B-930B-A35D0D5B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9" b="96087" l="4110" r="94064">
                        <a14:foregroundMark x1="8219" y1="53478" x2="10959" y2="89565"/>
                        <a14:foregroundMark x1="14155" y1="94783" x2="4566" y2="90435"/>
                        <a14:foregroundMark x1="9589" y1="95217" x2="16438" y2="59130"/>
                        <a14:foregroundMark x1="6393" y1="89130" x2="5936" y2="59565"/>
                        <a14:foregroundMark x1="6849" y1="96087" x2="4110" y2="56087"/>
                        <a14:foregroundMark x1="57534" y1="83478" x2="66667" y2="13043"/>
                        <a14:foregroundMark x1="92237" y1="78696" x2="94064" y2="46957"/>
                        <a14:foregroundMark x1="60274" y1="21739" x2="62557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47" y="2752825"/>
            <a:ext cx="399805" cy="4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curity clipart">
            <a:extLst>
              <a:ext uri="{FF2B5EF4-FFF2-40B4-BE49-F238E27FC236}">
                <a16:creationId xmlns:a16="http://schemas.microsoft.com/office/drawing/2014/main" id="{997EAC6C-301E-4E95-B793-AEB172FF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4600" l="10000" r="90000">
                        <a14:foregroundMark x1="48000" y1="17400" x2="48200" y2="8200"/>
                        <a14:foregroundMark x1="44000" y1="53400" x2="49400" y2="48600"/>
                        <a14:foregroundMark x1="54000" y1="53600" x2="55000" y2="45800"/>
                        <a14:foregroundMark x1="48400" y1="35200" x2="49600" y2="26600"/>
                        <a14:foregroundMark x1="42400" y1="91400" x2="42400" y2="9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02" y="2607501"/>
            <a:ext cx="719561" cy="7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7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2188" y="509043"/>
            <a:ext cx="399377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Three Strategic Criteria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07818" y="509043"/>
            <a:ext cx="4038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6182753-15AD-4AD8-B811-BD725839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78" y="817418"/>
            <a:ext cx="3316806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31703" y="509044"/>
            <a:ext cx="4460297" cy="1385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Control Criteria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53625"/>
            <a:ext cx="447415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34860" y="2673357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01659" y="2673357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408621" y="2631261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89DA262E-0502-4E65-8ABA-E063880E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229245" y="2631261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417131" y="2886560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4583930" y="2886560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Political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8882015" y="2886560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6711516" y="2844464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2226910" y="3653603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bg1"/>
                </a:solidFill>
                <a:cs typeface="Segoe UI" panose="020B0502040204020203" pitchFamily="34" charset="0"/>
              </a:rPr>
              <a:t>Society at large is connected to the internet – whatever choice is made will affect the majority of the US population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534162-B6E2-4579-9DAD-AD8DE07459BC}"/>
              </a:ext>
            </a:extLst>
          </p:cNvPr>
          <p:cNvSpPr/>
          <p:nvPr/>
        </p:nvSpPr>
        <p:spPr>
          <a:xfrm>
            <a:off x="4393709" y="3653603"/>
            <a:ext cx="1752042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bg1"/>
                </a:solidFill>
                <a:cs typeface="Segoe UI" panose="020B0502040204020203" pitchFamily="34" charset="0"/>
              </a:rPr>
              <a:t>The decision comes down to politicians and their choice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FF18A5-7B4E-4493-B38D-E732E033F82F}"/>
              </a:ext>
            </a:extLst>
          </p:cNvPr>
          <p:cNvSpPr/>
          <p:nvPr/>
        </p:nvSpPr>
        <p:spPr>
          <a:xfrm>
            <a:off x="8691794" y="3653603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bg1"/>
                </a:solidFill>
                <a:cs typeface="Segoe UI" panose="020B0502040204020203" pitchFamily="34" charset="0"/>
              </a:rPr>
              <a:t>Knowing that the internet is tied to overall productivity, the decision could impact businesses, jobs, &amp; consumers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CD242F-9A97-473E-8E17-3F6C3C75CE68}"/>
              </a:ext>
            </a:extLst>
          </p:cNvPr>
          <p:cNvSpPr/>
          <p:nvPr/>
        </p:nvSpPr>
        <p:spPr>
          <a:xfrm>
            <a:off x="6521295" y="3611507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>
                <a:solidFill>
                  <a:schemeClr val="bg1"/>
                </a:solidFill>
                <a:cs typeface="Segoe UI" panose="020B0502040204020203" pitchFamily="34" charset="0"/>
              </a:rPr>
              <a:t>Just like with markets, if American society is impacted, eventually it will impact the world – the internet is not just in America</a:t>
            </a:r>
          </a:p>
        </p:txBody>
      </p:sp>
      <p:grpSp>
        <p:nvGrpSpPr>
          <p:cNvPr id="67" name="Group 66" descr="Icon of abacus. ">
            <a:extLst>
              <a:ext uri="{FF2B5EF4-FFF2-40B4-BE49-F238E27FC236}">
                <a16:creationId xmlns:a16="http://schemas.microsoft.com/office/drawing/2014/main" id="{201B668C-AA5F-454E-8E64-CEA32A839FB8}"/>
              </a:ext>
            </a:extLst>
          </p:cNvPr>
          <p:cNvGrpSpPr/>
          <p:nvPr/>
        </p:nvGrpSpPr>
        <p:grpSpPr>
          <a:xfrm>
            <a:off x="9376592" y="2296118"/>
            <a:ext cx="382447" cy="382447"/>
            <a:chOff x="877888" y="771525"/>
            <a:chExt cx="287338" cy="287338"/>
          </a:xfrm>
          <a:solidFill>
            <a:schemeClr val="bg1"/>
          </a:solidFill>
        </p:grpSpPr>
        <p:sp>
          <p:nvSpPr>
            <p:cNvPr id="68" name="Freeform 324">
              <a:extLst>
                <a:ext uri="{FF2B5EF4-FFF2-40B4-BE49-F238E27FC236}">
                  <a16:creationId xmlns:a16="http://schemas.microsoft.com/office/drawing/2014/main" id="{EEBBB4D9-8AD5-4868-B9F5-568F0C32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25">
              <a:extLst>
                <a:ext uri="{FF2B5EF4-FFF2-40B4-BE49-F238E27FC236}">
                  <a16:creationId xmlns:a16="http://schemas.microsoft.com/office/drawing/2014/main" id="{4E9C428E-133B-4690-9ED6-8917E4F1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6">
              <a:extLst>
                <a:ext uri="{FF2B5EF4-FFF2-40B4-BE49-F238E27FC236}">
                  <a16:creationId xmlns:a16="http://schemas.microsoft.com/office/drawing/2014/main" id="{505F0C26-0335-4A1D-AA0D-8C830A4F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7">
              <a:extLst>
                <a:ext uri="{FF2B5EF4-FFF2-40B4-BE49-F238E27FC236}">
                  <a16:creationId xmlns:a16="http://schemas.microsoft.com/office/drawing/2014/main" id="{EE66CB30-F704-45C9-BA83-17BA7DC1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2319" descr="Icon of leaf. ">
            <a:extLst>
              <a:ext uri="{FF2B5EF4-FFF2-40B4-BE49-F238E27FC236}">
                <a16:creationId xmlns:a16="http://schemas.microsoft.com/office/drawing/2014/main" id="{4C935A16-4F4C-4B17-B911-F1D554A088A8}"/>
              </a:ext>
            </a:extLst>
          </p:cNvPr>
          <p:cNvSpPr>
            <a:spLocks noEditPoints="1"/>
          </p:cNvSpPr>
          <p:nvPr/>
        </p:nvSpPr>
        <p:spPr bwMode="auto">
          <a:xfrm>
            <a:off x="7213488" y="2261417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voting ballot clipart">
            <a:extLst>
              <a:ext uri="{FF2B5EF4-FFF2-40B4-BE49-F238E27FC236}">
                <a16:creationId xmlns:a16="http://schemas.microsoft.com/office/drawing/2014/main" id="{EBA79C28-5CA5-4C72-AF60-BB3A50E8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76" y="2318960"/>
            <a:ext cx="479879" cy="4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son clipart">
            <a:extLst>
              <a:ext uri="{FF2B5EF4-FFF2-40B4-BE49-F238E27FC236}">
                <a16:creationId xmlns:a16="http://schemas.microsoft.com/office/drawing/2014/main" id="{7E4F8990-584E-466A-889C-D0E97EB6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" b="97412" l="3118" r="98801">
                        <a14:foregroundMark x1="35492" y1="12706" x2="63309" y2="16471"/>
                        <a14:foregroundMark x1="40048" y1="5882" x2="52038" y2="3294"/>
                        <a14:foregroundMark x1="52038" y1="3294" x2="57314" y2="3765"/>
                        <a14:foregroundMark x1="83453" y1="59529" x2="90887" y2="71529"/>
                        <a14:foregroundMark x1="90887" y1="71529" x2="95683" y2="75765"/>
                        <a14:foregroundMark x1="38369" y1="94118" x2="66187" y2="97882"/>
                        <a14:foregroundMark x1="3118" y1="75765" x2="10552" y2="65647"/>
                        <a14:foregroundMark x1="97602" y1="74353" x2="98801" y2="7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07" y="2380007"/>
            <a:ext cx="351048" cy="3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551595" y="522897"/>
            <a:ext cx="4640405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BOCR Criteria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509044"/>
            <a:ext cx="4474152" cy="277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755778" y="1093428"/>
            <a:ext cx="4967514" cy="2770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Benefits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695521" y="1084549"/>
            <a:ext cx="4967504" cy="2947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Opportunities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755778" y="3613114"/>
            <a:ext cx="4967514" cy="2770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Costs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77010" y="3549031"/>
            <a:ext cx="98953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1A2EAE-EBE4-4CB7-9D0A-105837E80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19266" y="1065320"/>
            <a:ext cx="0" cy="51177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9A8B6-DED3-4E78-8E7D-9F2641A95127}"/>
              </a:ext>
            </a:extLst>
          </p:cNvPr>
          <p:cNvSpPr/>
          <p:nvPr/>
        </p:nvSpPr>
        <p:spPr>
          <a:xfrm>
            <a:off x="6695521" y="3613114"/>
            <a:ext cx="4967514" cy="2770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Risks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D3293D-3318-4F5F-987A-341C7275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21184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113322-C084-473A-A3DA-888FBDA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37586"/>
              </p:ext>
            </p:extLst>
          </p:nvPr>
        </p:nvGraphicFramePr>
        <p:xfrm>
          <a:off x="6511104" y="1592974"/>
          <a:ext cx="5336337" cy="15875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78779">
                  <a:extLst>
                    <a:ext uri="{9D8B030D-6E8A-4147-A177-3AD203B41FA5}">
                      <a16:colId xmlns:a16="http://schemas.microsoft.com/office/drawing/2014/main" val="1729616655"/>
                    </a:ext>
                  </a:extLst>
                </a:gridCol>
                <a:gridCol w="1778779">
                  <a:extLst>
                    <a:ext uri="{9D8B030D-6E8A-4147-A177-3AD203B41FA5}">
                      <a16:colId xmlns:a16="http://schemas.microsoft.com/office/drawing/2014/main" val="439533700"/>
                    </a:ext>
                  </a:extLst>
                </a:gridCol>
                <a:gridCol w="1778779">
                  <a:extLst>
                    <a:ext uri="{9D8B030D-6E8A-4147-A177-3AD203B41FA5}">
                      <a16:colId xmlns:a16="http://schemas.microsoft.com/office/drawing/2014/main" val="1814159766"/>
                    </a:ext>
                  </a:extLst>
                </a:gridCol>
              </a:tblGrid>
              <a:tr h="3930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Economic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Political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92833"/>
                  </a:ext>
                </a:extLst>
              </a:tr>
              <a:tr h="4056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Economic Growth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Consciousness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Simple Tech 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77758"/>
                  </a:ext>
                </a:extLst>
              </a:tr>
              <a:tr h="3930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Employment Increase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Platforms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Less Worries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378776"/>
                  </a:ext>
                </a:extLst>
              </a:tr>
              <a:tr h="39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Reliability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166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416166-C427-4D94-B343-B2C17767D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66638"/>
              </p:ext>
            </p:extLst>
          </p:nvPr>
        </p:nvGraphicFramePr>
        <p:xfrm>
          <a:off x="220357" y="4156137"/>
          <a:ext cx="5915025" cy="187889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55500301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2762424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305598903"/>
                    </a:ext>
                  </a:extLst>
                </a:gridCol>
              </a:tblGrid>
              <a:tr h="3752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Economic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Social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Political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865395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Negative Business Impact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Privacy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Lack of Safety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913482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Trade Impact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Social Unease with Privacy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Too Much Safety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00247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Implementation Cost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505815"/>
                  </a:ext>
                </a:extLst>
              </a:tr>
              <a:tr h="37779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Data Breaches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700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F099FC-8764-4618-A95F-DD7D91C82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89186"/>
              </p:ext>
            </p:extLst>
          </p:nvPr>
        </p:nvGraphicFramePr>
        <p:xfrm>
          <a:off x="6511110" y="4156138"/>
          <a:ext cx="5336337" cy="18789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78779">
                  <a:extLst>
                    <a:ext uri="{9D8B030D-6E8A-4147-A177-3AD203B41FA5}">
                      <a16:colId xmlns:a16="http://schemas.microsoft.com/office/drawing/2014/main" val="3394274989"/>
                    </a:ext>
                  </a:extLst>
                </a:gridCol>
                <a:gridCol w="1778779">
                  <a:extLst>
                    <a:ext uri="{9D8B030D-6E8A-4147-A177-3AD203B41FA5}">
                      <a16:colId xmlns:a16="http://schemas.microsoft.com/office/drawing/2014/main" val="49731803"/>
                    </a:ext>
                  </a:extLst>
                </a:gridCol>
                <a:gridCol w="1778779">
                  <a:extLst>
                    <a:ext uri="{9D8B030D-6E8A-4147-A177-3AD203B41FA5}">
                      <a16:colId xmlns:a16="http://schemas.microsoft.com/office/drawing/2014/main" val="417960880"/>
                    </a:ext>
                  </a:extLst>
                </a:gridCol>
              </a:tblGrid>
              <a:tr h="37181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Economic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001994"/>
                  </a:ext>
                </a:extLst>
              </a:tr>
              <a:tr h="37181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Failure of Business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Social Media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Reputation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9923"/>
                  </a:ext>
                </a:extLst>
              </a:tr>
              <a:tr h="37181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Cross Boarder Business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Collapse in Data Integrity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Divide Between Nations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163788"/>
                  </a:ext>
                </a:extLst>
              </a:tr>
              <a:tr h="76345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Platform Decrease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Backlash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9323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35DAE37-C10B-E14E-8C66-438008DB7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04639"/>
              </p:ext>
            </p:extLst>
          </p:nvPr>
        </p:nvGraphicFramePr>
        <p:xfrm>
          <a:off x="228599" y="1608591"/>
          <a:ext cx="5867390" cy="15875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933695">
                  <a:extLst>
                    <a:ext uri="{9D8B030D-6E8A-4147-A177-3AD203B41FA5}">
                      <a16:colId xmlns:a16="http://schemas.microsoft.com/office/drawing/2014/main" val="1729616655"/>
                    </a:ext>
                  </a:extLst>
                </a:gridCol>
                <a:gridCol w="2933695">
                  <a:extLst>
                    <a:ext uri="{9D8B030D-6E8A-4147-A177-3AD203B41FA5}">
                      <a16:colId xmlns:a16="http://schemas.microsoft.com/office/drawing/2014/main" val="439533700"/>
                    </a:ext>
                  </a:extLst>
                </a:gridCol>
              </a:tblGrid>
              <a:tr h="3930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Economic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92833"/>
                  </a:ext>
                </a:extLst>
              </a:tr>
              <a:tr h="4056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Profit Increase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Usage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77758"/>
                  </a:ext>
                </a:extLst>
              </a:tr>
              <a:tr h="3930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Security Increase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378776"/>
                  </a:ext>
                </a:extLst>
              </a:tr>
              <a:tr h="39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Decrease Data Breaches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 in technology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1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3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AEB2-FC22-47F5-9C96-DA96A86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7" y="965200"/>
            <a:ext cx="4474140" cy="317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Benefits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18DD249-7BAF-43E4-96D2-897DF827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93709A93-4FBF-496D-9228-3D3DBCF5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06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51078A-42F3-FF43-9A16-CEC2C332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49" y="181800"/>
            <a:ext cx="1698224" cy="3019066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AC6F8F5A-EAFE-459F-8F54-9D86D539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31F024-856E-CF41-BC6D-AE15DC50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383" y="3523769"/>
            <a:ext cx="1418593" cy="3152431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C3FD65E3-4E8F-40F8-B00F-C3CA65D8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71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FA2231-FFDF-4250-983C-D460855A3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DFECE6-78DD-CC42-85EC-9FF386039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673" y="3490501"/>
            <a:ext cx="1617718" cy="32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7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19365" y="522898"/>
            <a:ext cx="51726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Priorities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14574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5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5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Full Control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First Priority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29%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Ex-Ante Laws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24403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Second Priority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610600" y="5521007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17%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000266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Ex-Post Laws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610600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Third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577F3-5FDC-4EF1-8FEE-00EC1CD8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233" y="1551866"/>
            <a:ext cx="784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Project_Analysis_Presentation Pack.potx" id="{AC7781D2-6DCE-4385-A2F9-141B95078B19}" vid="{C6C96076-4D51-4042-A342-A7D2AA3703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Macintosh PowerPoint</Application>
  <PresentationFormat>Widescreen</PresentationFormat>
  <Paragraphs>248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Segoe UI Light</vt:lpstr>
      <vt:lpstr>Office Theme</vt:lpstr>
      <vt:lpstr>Data Security Care or Convenience? Chris Nan and Mauriq Hill</vt:lpstr>
      <vt:lpstr>Background &amp; Question</vt:lpstr>
      <vt:lpstr>Project analysis slide 6</vt:lpstr>
      <vt:lpstr>Project analysis slide 6</vt:lpstr>
      <vt:lpstr>Project analysis slide 6</vt:lpstr>
      <vt:lpstr>Project analysis slide 3</vt:lpstr>
      <vt:lpstr>Project analysis slide 8</vt:lpstr>
      <vt:lpstr>Benefits</vt:lpstr>
      <vt:lpstr>Project analysis slide 5</vt:lpstr>
      <vt:lpstr>Opportunities</vt:lpstr>
      <vt:lpstr>Project analysis slide 5</vt:lpstr>
      <vt:lpstr>Costs</vt:lpstr>
      <vt:lpstr>Project analysis slide 5</vt:lpstr>
      <vt:lpstr>Risk</vt:lpstr>
      <vt:lpstr>Project analysis slide 5</vt:lpstr>
      <vt:lpstr>Project analysis slide 5</vt:lpstr>
      <vt:lpstr>Project analysis slide 5</vt:lpstr>
      <vt:lpstr>Project analysis slide 10</vt:lpstr>
      <vt:lpstr>Project analysis slide 10</vt:lpstr>
      <vt:lpstr>Project analysis slide 5</vt:lpstr>
      <vt:lpstr>Project analysis slide 10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 Care or Convenience? Chris Nan and Mauriq Hill</dc:title>
  <dc:creator>Hill, Mauriq Patrick</dc:creator>
  <cp:revision>21</cp:revision>
  <dcterms:created xsi:type="dcterms:W3CDTF">2019-04-15T19:34:43Z</dcterms:created>
  <dcterms:modified xsi:type="dcterms:W3CDTF">2019-04-16T22:02:07Z</dcterms:modified>
</cp:coreProperties>
</file>