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9" r:id="rId5"/>
    <p:sldId id="273" r:id="rId6"/>
    <p:sldId id="286" r:id="rId7"/>
    <p:sldId id="288" r:id="rId8"/>
    <p:sldId id="292" r:id="rId9"/>
    <p:sldId id="270" r:id="rId10"/>
    <p:sldId id="290" r:id="rId11"/>
    <p:sldId id="293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7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4/16/2019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fessionals collaborating at a table over a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297178" y="1869393"/>
            <a:ext cx="9595104" cy="2128049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solidFill>
                  <a:schemeClr val="bg1"/>
                </a:solidFill>
              </a:rPr>
              <a:t>HR Machine Learning / AI Platform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600" dirty="0"/>
              <a:t>Larry Garchar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044000" y="4221162"/>
            <a:ext cx="410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 dirty="0">
                <a:solidFill>
                  <a:schemeClr val="accent1"/>
                </a:solidFill>
                <a:cs typeface="Arial"/>
              </a:rPr>
              <a:t>BQOM 2521</a:t>
            </a: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429000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4277882" cy="1302111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8"/>
            <a:ext cx="4531709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Virgin Pulse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Leads the group on technology, innovation, personalization, and international landscape.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Placeholder 6" descr="Two men look at laptop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Picture Placeholder 14" descr="Check icon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pic>
        <p:nvPicPr>
          <p:cNvPr id="17" name="Picture Placeholder 16" descr="Check icon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3044476"/>
            <a:ext cx="576000" cy="57600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5713" y="3099022"/>
            <a:ext cx="4531709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Tight Competition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Contenders 2-4 were all close in functionality with Limeade having a slight advantage. </a:t>
            </a:r>
          </a:p>
        </p:txBody>
      </p:sp>
      <p:pic>
        <p:nvPicPr>
          <p:cNvPr id="19" name="Picture Placeholder 18" descr="Check icon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4558201"/>
            <a:ext cx="576000" cy="576001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7055713" y="4627654"/>
            <a:ext cx="4672463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Possible Bias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Having tested several of these vendors and fully integrating Virgin Pulse, I may have some bias.</a:t>
            </a:r>
          </a:p>
        </p:txBody>
      </p:sp>
      <p:sp>
        <p:nvSpPr>
          <p:cNvPr id="8" name="object 13" descr="Beige rectangl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732547" y="1980449"/>
            <a:ext cx="3789362" cy="823912"/>
          </a:xfrm>
        </p:spPr>
        <p:txBody>
          <a:bodyPr/>
          <a:lstStyle/>
          <a:p>
            <a:r>
              <a:rPr lang="en-US" dirty="0"/>
              <a:t>HR Technology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732547" y="3434047"/>
            <a:ext cx="4073613" cy="2755616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Talent Acquisition</a:t>
            </a:r>
            <a:endParaRPr lang="en-US" sz="1800" i="1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spc="-5" dirty="0">
                <a:solidFill>
                  <a:srgbClr val="FFFFFF"/>
                </a:solidFill>
                <a:cs typeface="Arial"/>
              </a:rPr>
              <a:t>Employee Development</a:t>
            </a:r>
            <a:endParaRPr lang="en-US" sz="1800" b="1" i="1" spc="-5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spc="-5" dirty="0">
                <a:solidFill>
                  <a:srgbClr val="FFFFFF"/>
                </a:solidFill>
                <a:cs typeface="Arial"/>
              </a:rPr>
              <a:t>Compliance</a:t>
            </a:r>
            <a:endParaRPr lang="en-US" sz="1800" b="1" i="1" spc="-5" dirty="0">
              <a:solidFill>
                <a:schemeClr val="accent1"/>
              </a:solidFill>
              <a:cs typeface="Arial"/>
            </a:endParaRPr>
          </a:p>
          <a:p>
            <a:pPr marR="775335">
              <a:lnSpc>
                <a:spcPct val="125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Wellbeing and Engagement</a:t>
            </a:r>
            <a:endParaRPr lang="en-US" sz="1800" b="1" i="1" spc="-5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spc="-25" dirty="0">
                <a:solidFill>
                  <a:srgbClr val="FFFFFF"/>
                </a:solidFill>
                <a:cs typeface="Arial"/>
              </a:rPr>
              <a:t>Employee Self-Service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spc="-25" dirty="0">
                <a:solidFill>
                  <a:srgbClr val="FFFFFF"/>
                </a:solidFill>
                <a:cs typeface="Arial"/>
              </a:rPr>
              <a:t>Chatbots</a:t>
            </a:r>
            <a:endParaRPr lang="en-US" sz="1800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985963"/>
            <a:ext cx="5183188" cy="823912"/>
          </a:xfrm>
        </p:spPr>
        <p:txBody>
          <a:bodyPr/>
          <a:lstStyle/>
          <a:p>
            <a:r>
              <a:rPr lang="en-US" dirty="0"/>
              <a:t>AI / Machine Learning Role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1800" i="1" spc="-5" dirty="0">
                <a:solidFill>
                  <a:srgbClr val="FFFFFF"/>
                </a:solidFill>
                <a:cs typeface="Arial"/>
              </a:rPr>
              <a:t>Range of algorithms and tools to ingest data</a:t>
            </a:r>
            <a:endParaRPr lang="en-US" sz="1800" b="1" i="1" spc="-5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Pattern recognition</a:t>
            </a:r>
            <a:endParaRPr lang="en-US" sz="1800" b="1" i="1" spc="-5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Optimize and predict trends</a:t>
            </a:r>
            <a:endParaRPr lang="en-US" sz="1800" b="1" i="1" spc="-5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Not “intuitive” like human beings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800" i="1" dirty="0">
                <a:solidFill>
                  <a:srgbClr val="FFFFFF"/>
                </a:solidFill>
                <a:cs typeface="Arial"/>
              </a:rPr>
              <a:t>Fast, analyze millions of pieces of information and quickly correlate patterns.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endParaRPr lang="en-US" sz="1800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B239F9-ADBB-4946-B5AA-10A60D85CD51}"/>
              </a:ext>
            </a:extLst>
          </p:cNvPr>
          <p:cNvSpPr/>
          <p:nvPr/>
        </p:nvSpPr>
        <p:spPr>
          <a:xfrm>
            <a:off x="1575881" y="4811855"/>
            <a:ext cx="3754876" cy="49944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Man talks by phone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Heavy reliance on subjective information</a:t>
            </a:r>
          </a:p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Anecdotal data with little insight</a:t>
            </a:r>
          </a:p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Administratively burdening to manage</a:t>
            </a:r>
          </a:p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Hard to demonstrate engagement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Girl with documents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593306-9C53-4913-B998-BC9EE1C640A8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92729" y="1905783"/>
            <a:ext cx="5497707" cy="8338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POTENTIAL SOLUTIONS</a:t>
            </a:r>
            <a:endParaRPr lang="en-US" dirty="0"/>
          </a:p>
        </p:txBody>
      </p:sp>
      <p:sp>
        <p:nvSpPr>
          <p:cNvPr id="15" name="object 9" descr="Beige rectangle">
            <a:extLst>
              <a:ext uri="{FF2B5EF4-FFF2-40B4-BE49-F238E27FC236}">
                <a16:creationId xmlns:a16="http://schemas.microsoft.com/office/drawing/2014/main" id="{B5702844-C5FC-4400-B323-2E0401A8F8A2}"/>
              </a:ext>
            </a:extLst>
          </p:cNvPr>
          <p:cNvSpPr/>
          <p:nvPr/>
        </p:nvSpPr>
        <p:spPr bwMode="white">
          <a:xfrm>
            <a:off x="508555" y="2617121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D868635-35D0-4642-AEB4-3FD296635CEE}"/>
              </a:ext>
            </a:extLst>
          </p:cNvPr>
          <p:cNvSpPr txBox="1">
            <a:spLocks/>
          </p:cNvSpPr>
          <p:nvPr/>
        </p:nvSpPr>
        <p:spPr bwMode="white">
          <a:xfrm>
            <a:off x="382865" y="2792328"/>
            <a:ext cx="5181600" cy="17158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Emergence of wellbeing “tech” companies</a:t>
            </a:r>
          </a:p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Complete system integration</a:t>
            </a:r>
          </a:p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Data and reporting are core features</a:t>
            </a:r>
          </a:p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Automation</a:t>
            </a:r>
          </a:p>
          <a:p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 rectangle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ALTERNATIVES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71589428"/>
              </p:ext>
            </p:extLst>
          </p:nvPr>
        </p:nvGraphicFramePr>
        <p:xfrm>
          <a:off x="1906763" y="2518717"/>
          <a:ext cx="8378474" cy="140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j-lt"/>
                        </a:rPr>
                        <a:t>LIMEADE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j-lt"/>
                        </a:rPr>
                        <a:t>VIRGIN PULSE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j-lt"/>
                        </a:rPr>
                        <a:t>GLINT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j-lt"/>
                        </a:rPr>
                        <a:t>CULTURE AMP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Wellbeing, engagement, and communications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Behavior change and superior outcomes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Improve business results by developing people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Engagement through automated feedback surveys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>
            <a:cxnSpLocks/>
          </p:cNvCxnSpPr>
          <p:nvPr/>
        </p:nvCxnSpPr>
        <p:spPr>
          <a:xfrm>
            <a:off x="6096000" y="3922957"/>
            <a:ext cx="0" cy="67702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4161394" y="4659320"/>
            <a:ext cx="3869212" cy="6477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en-US" sz="3000" dirty="0">
                <a:solidFill>
                  <a:schemeClr val="tx2"/>
                </a:solidFill>
                <a:latin typeface="+mj-lt"/>
              </a:rPr>
              <a:t>INDUSTRY LEADERS</a:t>
            </a:r>
          </a:p>
        </p:txBody>
      </p:sp>
      <p:cxnSp>
        <p:nvCxnSpPr>
          <p:cNvPr id="14" name="Straight Connector 13" descr="Line">
            <a:extLst>
              <a:ext uri="{FF2B5EF4-FFF2-40B4-BE49-F238E27FC236}">
                <a16:creationId xmlns:a16="http://schemas.microsoft.com/office/drawing/2014/main" id="{A0D47463-2F1A-4667-B7AC-D1224A4094E3}"/>
              </a:ext>
            </a:extLst>
          </p:cNvPr>
          <p:cNvCxnSpPr>
            <a:cxnSpLocks/>
          </p:cNvCxnSpPr>
          <p:nvPr/>
        </p:nvCxnSpPr>
        <p:spPr>
          <a:xfrm flipH="1">
            <a:off x="1906764" y="2862743"/>
            <a:ext cx="837847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1370680" y="2383574"/>
            <a:ext cx="3148965" cy="35298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Investment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STRATEGIC CRITERIA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702826"/>
            <a:ext cx="3148965" cy="55275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Technology</a:t>
            </a:r>
          </a:p>
          <a:p>
            <a:pPr marR="5080">
              <a:lnSpc>
                <a:spcPct val="120000"/>
              </a:lnSpc>
              <a:spcBef>
                <a:spcPts val="600"/>
              </a:spcBef>
            </a:pP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370680" y="3595809"/>
            <a:ext cx="3259789" cy="518623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Integration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679575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3557913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31295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946328"/>
            <a:ext cx="576000" cy="576000"/>
          </a:xfrm>
        </p:spPr>
      </p:pic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5A8EEC3-0808-4C1A-96F2-A4A113BE1FD9}"/>
              </a:ext>
            </a:extLst>
          </p:cNvPr>
          <p:cNvSpPr txBox="1">
            <a:spLocks/>
          </p:cNvSpPr>
          <p:nvPr/>
        </p:nvSpPr>
        <p:spPr bwMode="white">
          <a:xfrm>
            <a:off x="1370680" y="3047381"/>
            <a:ext cx="3148965" cy="352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>
                <a:solidFill>
                  <a:schemeClr val="bg1"/>
                </a:solidFill>
              </a:rPr>
              <a:t>UX</a:t>
            </a:r>
          </a:p>
        </p:txBody>
      </p:sp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C7F237-B4A6-4E8E-9314-1E19C0F99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32355"/>
              </p:ext>
            </p:extLst>
          </p:nvPr>
        </p:nvGraphicFramePr>
        <p:xfrm>
          <a:off x="927187" y="1505158"/>
          <a:ext cx="5846552" cy="4376357"/>
        </p:xfrm>
        <a:graphic>
          <a:graphicData uri="http://schemas.openxmlformats.org/drawingml/2006/table">
            <a:tbl>
              <a:tblPr firstRow="1" firstCol="1" bandRow="1"/>
              <a:tblGrid>
                <a:gridCol w="2923276">
                  <a:extLst>
                    <a:ext uri="{9D8B030D-6E8A-4147-A177-3AD203B41FA5}">
                      <a16:colId xmlns:a16="http://schemas.microsoft.com/office/drawing/2014/main" val="942760043"/>
                    </a:ext>
                  </a:extLst>
                </a:gridCol>
                <a:gridCol w="2923276">
                  <a:extLst>
                    <a:ext uri="{9D8B030D-6E8A-4147-A177-3AD203B41FA5}">
                      <a16:colId xmlns:a16="http://schemas.microsoft.com/office/drawing/2014/main" val="2234799479"/>
                    </a:ext>
                  </a:extLst>
                </a:gridCol>
              </a:tblGrid>
              <a:tr h="2211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45742"/>
                  </a:ext>
                </a:extLst>
              </a:tr>
              <a:tr h="1954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 Allocation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Organizational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Upgrade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Satisfaction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processes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Reputation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Organizational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Analytics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482636"/>
                  </a:ext>
                </a:extLst>
              </a:tr>
              <a:tr h="22116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08414"/>
                  </a:ext>
                </a:extLst>
              </a:tr>
              <a:tr h="19545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Fees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Organizational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Cross-integration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Marketing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Productivity Loss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Exceed Budget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Stakeholders support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Organizational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Buy-in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Failure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Vendor Issues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2" marR="67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8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SUBNETWORK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0D486-8343-4AF1-ABF3-B66A66905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4"/>
          <a:stretch/>
        </p:blipFill>
        <p:spPr>
          <a:xfrm>
            <a:off x="444242" y="1690688"/>
            <a:ext cx="4638121" cy="2732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CB200B-0D43-481D-B9E1-6242481538B1}"/>
              </a:ext>
            </a:extLst>
          </p:cNvPr>
          <p:cNvSpPr txBox="1"/>
          <p:nvPr/>
        </p:nvSpPr>
        <p:spPr>
          <a:xfrm>
            <a:off x="5613104" y="1690688"/>
            <a:ext cx="52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Network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dirty="0"/>
              <a:t> Opportunities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/>
              <a:t> Economic</a:t>
            </a:r>
          </a:p>
        </p:txBody>
      </p:sp>
    </p:spTree>
    <p:extLst>
      <p:ext uri="{BB962C8B-B14F-4D97-AF65-F5344CB8AC3E}">
        <p14:creationId xmlns:p14="http://schemas.microsoft.com/office/powerpoint/2010/main" val="279250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1271675" y="3167063"/>
            <a:ext cx="2700338" cy="738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Benefits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Virgin Pulse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6405426" y="3230856"/>
            <a:ext cx="2700338" cy="738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Opportunities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Virgin Pulse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>
          <a:xfrm>
            <a:off x="1378732" y="5619277"/>
            <a:ext cx="2700338" cy="738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Virgin Pulse</a:t>
            </a: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2124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2D1DDAEC-F3FA-44C8-B0C2-98BFD0FFF1AC}"/>
              </a:ext>
            </a:extLst>
          </p:cNvPr>
          <p:cNvSpPr txBox="1">
            <a:spLocks/>
          </p:cNvSpPr>
          <p:nvPr/>
        </p:nvSpPr>
        <p:spPr bwMode="white">
          <a:xfrm>
            <a:off x="6423788" y="5577841"/>
            <a:ext cx="2700338" cy="73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Risk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Virgin Pulse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721469-B49B-4CCD-8C1F-A3A43196E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00138" y="1650205"/>
            <a:ext cx="3510915" cy="1495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A8F6F7-D48C-4733-A41D-F02C5E7A003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57252" y="1690688"/>
            <a:ext cx="3510914" cy="1448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D14F1B-EF10-4460-B45F-773CE3BE091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51" y="3993924"/>
            <a:ext cx="3543300" cy="1511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78CA98-7989-4C7B-BCCE-AF5A10927F7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963308" y="3963749"/>
            <a:ext cx="3547745" cy="1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Services Pitch Deck_MO - v10" id="{BE6CC1D4-D64C-46CB-8BC0-5874DDBB885B}" vid="{2AA31E7E-A964-4F03-8D0B-B47A9DF1FA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702824-8A20-49C1-9B5A-C57E1D970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A13BA-9651-4713-BA0A-09C9C0F5E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3E4A2-7B15-4AA1-9595-76BF3442F658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16c05727-aa75-4e4a-9b5f-8a80a1165891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271</Words>
  <Application>Microsoft Office PowerPoint</Application>
  <PresentationFormat>Widescreen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</vt:lpstr>
      <vt:lpstr>Calibri</vt:lpstr>
      <vt:lpstr>Courier New</vt:lpstr>
      <vt:lpstr>Gill Sans MT</vt:lpstr>
      <vt:lpstr>Symbol</vt:lpstr>
      <vt:lpstr>Times New Roman</vt:lpstr>
      <vt:lpstr>Office Theme</vt:lpstr>
      <vt:lpstr>HR Machine Learning / AI Platform Larry Garchar</vt:lpstr>
      <vt:lpstr>BACKGROUND</vt:lpstr>
      <vt:lpstr>PROBLEM</vt:lpstr>
      <vt:lpstr>POTENTIAL SOLUTIONS</vt:lpstr>
      <vt:lpstr>ALTERNATIVES</vt:lpstr>
      <vt:lpstr>STRATEGIC CRITERIA</vt:lpstr>
      <vt:lpstr>BOCR MODEL</vt:lpstr>
      <vt:lpstr>EXAMPLE SUBNETWORK</vt:lpstr>
      <vt:lpstr>RESULTS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2019-04-16T13:08:45Z</dcterms:created>
  <dcterms:modified xsi:type="dcterms:W3CDTF">2019-04-16T19:36:33Z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