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compatMode="1" saveSubsetFonts="1" autoCompressPictures="0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5" r:id="rId30"/>
    <p:sldId id="286" r:id="rId31"/>
    <p:sldId id="287" r:id="rId32"/>
    <p:sldId id="288" r:id="rId33"/>
    <p:sldId id="289" r:id="rId34"/>
    <p:sldId id="290" r:id="rId35"/>
    <p:sldId id="291" r:id="rId36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02" y="-19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presProps" Target="presProps.xml"/><Relationship Id="rId38" Type="http://schemas.openxmlformats.org/officeDocument/2006/relationships/viewProps" Target="viewProps.xml"/><Relationship Id="rId39" Type="http://schemas.openxmlformats.org/officeDocument/2006/relationships/theme" Target="theme/theme1.xml"/><Relationship Id="rId4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x-non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x-non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E6CECE7-2E0F-3948-9297-F7FF40C7AED0}" type="slidenum">
              <a:rPr lang="en-US" altLang="x-none"/>
              <a:pPr/>
              <a:t>‹#›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259775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x-non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x-non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F4953CB-40B4-9B4D-BFC8-A43FBEE90B0A}" type="slidenum">
              <a:rPr lang="en-US" altLang="x-none"/>
              <a:pPr/>
              <a:t>‹#›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20421685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x-non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x-non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7F5CB2D-DD7F-F246-B8FC-AC0255BC0514}" type="slidenum">
              <a:rPr lang="en-US" altLang="x-none"/>
              <a:pPr/>
              <a:t>‹#›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164386258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 altLang="x-non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 altLang="x-non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7239BA26-9E7A-1F4E-A3E8-52D55DCD52DF}" type="slidenum">
              <a:rPr lang="en-US" altLang="x-none"/>
              <a:pPr/>
              <a:t>‹#›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10213138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x-non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x-non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AF3EA25-F4F2-A44F-829A-50826B1BDC9F}" type="slidenum">
              <a:rPr lang="en-US" altLang="x-none"/>
              <a:pPr/>
              <a:t>‹#›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6654184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x-non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x-non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49F6DC8-4BFC-1D44-A9FF-F2127F3C59B8}" type="slidenum">
              <a:rPr lang="en-US" altLang="x-none"/>
              <a:pPr/>
              <a:t>‹#›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17409425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x-non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x-non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A32D7A2-D0C8-F14A-9A85-26F2B3CE6C7C}" type="slidenum">
              <a:rPr lang="en-US" altLang="x-none"/>
              <a:pPr/>
              <a:t>‹#›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5574029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x-non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x-non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C2E7AE2-CD13-7448-A9D2-89CD07201D6C}" type="slidenum">
              <a:rPr lang="en-US" altLang="x-none"/>
              <a:pPr/>
              <a:t>‹#›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9476788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x-non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x-non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7E5BBDD-DD10-6A4D-8E6A-5EFF18D09584}" type="slidenum">
              <a:rPr lang="en-US" altLang="x-none"/>
              <a:pPr/>
              <a:t>‹#›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18992352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x-non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x-non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8B6FF52-83F4-E34D-9FA7-A24C4D7267CA}" type="slidenum">
              <a:rPr lang="en-US" altLang="x-none"/>
              <a:pPr/>
              <a:t>‹#›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2491110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x-non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x-non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B328466-D54D-EC44-B5DC-6DA0EE35235E}" type="slidenum">
              <a:rPr lang="en-US" altLang="x-none"/>
              <a:pPr/>
              <a:t>‹#›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13630498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x-non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x-non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6AE9A0E-B755-5943-BFAF-B25A2E60C867}" type="slidenum">
              <a:rPr lang="en-US" altLang="x-none"/>
              <a:pPr/>
              <a:t>‹#›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15705815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x-none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x-none"/>
              <a:t>Click to edit Master text styles</a:t>
            </a:r>
          </a:p>
          <a:p>
            <a:pPr lvl="1"/>
            <a:r>
              <a:rPr lang="en-US" altLang="x-none"/>
              <a:t>Second level</a:t>
            </a:r>
          </a:p>
          <a:p>
            <a:pPr lvl="2"/>
            <a:r>
              <a:rPr lang="en-US" altLang="x-none"/>
              <a:t>Third level</a:t>
            </a:r>
          </a:p>
          <a:p>
            <a:pPr lvl="3"/>
            <a:r>
              <a:rPr lang="en-US" altLang="x-none"/>
              <a:t>Fourth level</a:t>
            </a:r>
          </a:p>
          <a:p>
            <a:pPr lvl="4"/>
            <a:r>
              <a:rPr lang="en-US" altLang="x-none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 altLang="x-none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 altLang="x-none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C8A1D492-8E8F-A24F-8C96-96B216DCA14A}" type="slidenum">
              <a:rPr lang="en-US" altLang="x-none"/>
              <a:pPr/>
              <a:t>‹#›</a:t>
            </a:fld>
            <a:endParaRPr lang="en-US" altLang="x-non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emf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3.emf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4.emf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5.emf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6.emf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7.emf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8.emf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9.e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0.emf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1.emf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2.emf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3.emf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4.png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5.png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6.png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7.png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8.png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9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emf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 anchor="ctr"/>
          <a:lstStyle/>
          <a:p>
            <a:r>
              <a:rPr lang="en-US" altLang="x-none" sz="5400"/>
              <a:t>Iraqi War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/>
          <a:p>
            <a:r>
              <a:rPr lang="en-US" altLang="x-none" sz="3600"/>
              <a:t>When should the majority of US troops withdraw from Iraq?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/>
              <a:t>Spheres of Influence</a:t>
            </a:r>
          </a:p>
        </p:txBody>
      </p:sp>
      <p:graphicFrame>
        <p:nvGraphicFramePr>
          <p:cNvPr id="12291" name="Group 3"/>
          <p:cNvGraphicFramePr>
            <a:graphicFrameLocks noGrp="1"/>
          </p:cNvGraphicFramePr>
          <p:nvPr>
            <p:ph idx="1"/>
          </p:nvPr>
        </p:nvGraphicFramePr>
        <p:xfrm>
          <a:off x="228600" y="1600200"/>
          <a:ext cx="8763000" cy="4719638"/>
        </p:xfrm>
        <a:graphic>
          <a:graphicData uri="http://schemas.openxmlformats.org/drawingml/2006/table">
            <a:tbl>
              <a:tblPr/>
              <a:tblGrid>
                <a:gridCol w="2971800"/>
                <a:gridCol w="2192338"/>
                <a:gridCol w="2268537"/>
                <a:gridCol w="1330325"/>
              </a:tblGrid>
              <a:tr h="52228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Al-Qaeda</a:t>
                      </a:r>
                      <a:endParaRPr kumimoji="0" lang="en-US" altLang="x-non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Iraqi Citizens</a:t>
                      </a:r>
                      <a:endParaRPr kumimoji="0" lang="en-US" altLang="x-non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Pentagon</a:t>
                      </a:r>
                      <a:endParaRPr kumimoji="0" lang="en-US" altLang="x-non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China</a:t>
                      </a:r>
                      <a:endParaRPr kumimoji="0" lang="en-US" altLang="x-non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254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World Bank</a:t>
                      </a:r>
                      <a:endParaRPr kumimoji="0" lang="en-US" altLang="x-non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Shi'ites</a:t>
                      </a:r>
                      <a:endParaRPr kumimoji="0" lang="en-US" altLang="x-non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President</a:t>
                      </a:r>
                      <a:endParaRPr kumimoji="0" lang="en-US" altLang="x-non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France</a:t>
                      </a:r>
                      <a:endParaRPr kumimoji="0" lang="en-US" altLang="x-non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6515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World Humanitarian Organization</a:t>
                      </a:r>
                      <a:endParaRPr kumimoji="0" lang="en-US" altLang="x-non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Iraqi Women</a:t>
                      </a:r>
                      <a:endParaRPr kumimoji="0" lang="en-US" altLang="x-non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US Citizens</a:t>
                      </a:r>
                      <a:endParaRPr kumimoji="0" lang="en-US" altLang="x-non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Great Britain</a:t>
                      </a:r>
                      <a:endParaRPr kumimoji="0" lang="en-US" altLang="x-non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667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Religious Militant Groups</a:t>
                      </a:r>
                      <a:endParaRPr kumimoji="0" lang="en-US" altLang="x-non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Kurds</a:t>
                      </a:r>
                      <a:endParaRPr kumimoji="0" lang="en-US" altLang="x-non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US Corporations</a:t>
                      </a:r>
                      <a:endParaRPr kumimoji="0" lang="en-US" altLang="x-non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Iran</a:t>
                      </a:r>
                      <a:endParaRPr kumimoji="0" lang="en-US" altLang="x-non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6515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Enemies</a:t>
                      </a:r>
                      <a:endParaRPr kumimoji="0" lang="en-US" altLang="x-non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Iraq Government</a:t>
                      </a:r>
                      <a:endParaRPr kumimoji="0" lang="en-US" altLang="x-non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US Defense Industry</a:t>
                      </a:r>
                      <a:endParaRPr kumimoji="0" lang="en-US" altLang="x-non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Italy</a:t>
                      </a:r>
                      <a:endParaRPr kumimoji="0" lang="en-US" altLang="x-non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238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Allies</a:t>
                      </a:r>
                      <a:endParaRPr kumimoji="0" lang="en-US" altLang="x-non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Iraq Insurgency</a:t>
                      </a:r>
                      <a:endParaRPr kumimoji="0" lang="en-US" altLang="x-non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US Congress</a:t>
                      </a:r>
                      <a:endParaRPr kumimoji="0" lang="en-US" altLang="x-non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Poland</a:t>
                      </a:r>
                      <a:endParaRPr kumimoji="0" lang="en-US" altLang="x-non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254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World community</a:t>
                      </a:r>
                      <a:endParaRPr kumimoji="0" lang="en-US" altLang="x-non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Sunnis</a:t>
                      </a:r>
                      <a:endParaRPr kumimoji="0" lang="en-US" altLang="x-non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Press</a:t>
                      </a:r>
                      <a:endParaRPr kumimoji="0" lang="en-US" altLang="x-non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Russia</a:t>
                      </a:r>
                      <a:endParaRPr kumimoji="0" lang="en-US" altLang="x-non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2228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Foreign Corporations</a:t>
                      </a:r>
                      <a:endParaRPr kumimoji="0" lang="en-US" altLang="x-non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Iraq Congress</a:t>
                      </a:r>
                      <a:endParaRPr kumimoji="0" lang="en-US" altLang="x-non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 </a:t>
                      </a:r>
                      <a:endParaRPr kumimoji="0" lang="en-US" altLang="x-non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Syria</a:t>
                      </a:r>
                      <a:endParaRPr kumimoji="0" lang="en-US" altLang="x-non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2328" name="Text Box 40"/>
          <p:cNvSpPr txBox="1">
            <a:spLocks noChangeArrowheads="1"/>
          </p:cNvSpPr>
          <p:nvPr/>
        </p:nvSpPr>
        <p:spPr bwMode="auto">
          <a:xfrm>
            <a:off x="228600" y="6400800"/>
            <a:ext cx="8686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x-none"/>
              <a:t>Background	Model Setup	</a:t>
            </a:r>
            <a:r>
              <a:rPr lang="en-US" altLang="x-none" b="1">
                <a:solidFill>
                  <a:srgbClr val="FF0000"/>
                </a:solidFill>
              </a:rPr>
              <a:t>Data Collection</a:t>
            </a:r>
            <a:r>
              <a:rPr lang="en-US" altLang="x-none"/>
              <a:t>	Final Results 	Problems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 anchor="ctr"/>
          <a:lstStyle/>
          <a:p>
            <a:r>
              <a:rPr lang="en-US" altLang="x-none" sz="4400"/>
              <a:t>Spheres of Influences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/>
          <a:p>
            <a:r>
              <a:rPr lang="en-US" altLang="x-none" sz="3200"/>
              <a:t>Model Representation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>
                <a:solidFill>
                  <a:srgbClr val="FF0000"/>
                </a:solidFill>
              </a:rPr>
              <a:t>Benefits Control Criteria</a:t>
            </a:r>
            <a:r>
              <a:rPr lang="en-US" altLang="x-none"/>
              <a:t> </a:t>
            </a:r>
          </a:p>
        </p:txBody>
      </p:sp>
      <p:sp>
        <p:nvSpPr>
          <p:cNvPr id="14339" name="Text Box 3"/>
          <p:cNvSpPr txBox="1">
            <a:spLocks noChangeArrowheads="1"/>
          </p:cNvSpPr>
          <p:nvPr/>
        </p:nvSpPr>
        <p:spPr bwMode="auto">
          <a:xfrm>
            <a:off x="2209800" y="1219200"/>
            <a:ext cx="5562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x-none"/>
              <a:t>Breakdown of highlighted subnets to follow </a:t>
            </a:r>
          </a:p>
        </p:txBody>
      </p:sp>
      <p:sp>
        <p:nvSpPr>
          <p:cNvPr id="14340" name="Oval 4"/>
          <p:cNvSpPr>
            <a:spLocks noChangeArrowheads="1"/>
          </p:cNvSpPr>
          <p:nvPr/>
        </p:nvSpPr>
        <p:spPr bwMode="auto">
          <a:xfrm>
            <a:off x="1066800" y="4800600"/>
            <a:ext cx="762000" cy="609600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14341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1676400"/>
            <a:ext cx="7232650" cy="50498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sp>
        <p:nvSpPr>
          <p:cNvPr id="14342" name="Oval 6"/>
          <p:cNvSpPr>
            <a:spLocks noChangeArrowheads="1"/>
          </p:cNvSpPr>
          <p:nvPr/>
        </p:nvSpPr>
        <p:spPr bwMode="auto">
          <a:xfrm>
            <a:off x="1066800" y="4876800"/>
            <a:ext cx="990600" cy="457200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343" name="Oval 7"/>
          <p:cNvSpPr>
            <a:spLocks noChangeArrowheads="1"/>
          </p:cNvSpPr>
          <p:nvPr/>
        </p:nvSpPr>
        <p:spPr bwMode="auto">
          <a:xfrm>
            <a:off x="3124200" y="5181600"/>
            <a:ext cx="1524000" cy="533400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/>
              <a:t>US Economy Subnet</a:t>
            </a:r>
          </a:p>
        </p:txBody>
      </p:sp>
      <p:pic>
        <p:nvPicPr>
          <p:cNvPr id="15363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1447800"/>
            <a:ext cx="7162800" cy="5311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 sz="3600"/>
              <a:t>US Presence in Region Subnet</a:t>
            </a:r>
          </a:p>
        </p:txBody>
      </p:sp>
      <p:pic>
        <p:nvPicPr>
          <p:cNvPr id="1638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1524000"/>
            <a:ext cx="7180263" cy="5280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 sz="4000">
                <a:solidFill>
                  <a:srgbClr val="FF0000"/>
                </a:solidFill>
              </a:rPr>
              <a:t>Opportunities Control Criteria</a:t>
            </a:r>
          </a:p>
        </p:txBody>
      </p:sp>
      <p:sp>
        <p:nvSpPr>
          <p:cNvPr id="17411" name="Text Box 3"/>
          <p:cNvSpPr txBox="1">
            <a:spLocks noChangeArrowheads="1"/>
          </p:cNvSpPr>
          <p:nvPr/>
        </p:nvSpPr>
        <p:spPr bwMode="auto">
          <a:xfrm>
            <a:off x="2209800" y="1143000"/>
            <a:ext cx="5562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x-none"/>
              <a:t>Breakdown of highlighted subnets to follow </a:t>
            </a:r>
          </a:p>
        </p:txBody>
      </p:sp>
      <p:pic>
        <p:nvPicPr>
          <p:cNvPr id="17412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1612900"/>
            <a:ext cx="7543800" cy="5141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sp>
        <p:nvSpPr>
          <p:cNvPr id="17413" name="Oval 5"/>
          <p:cNvSpPr>
            <a:spLocks noChangeArrowheads="1"/>
          </p:cNvSpPr>
          <p:nvPr/>
        </p:nvSpPr>
        <p:spPr bwMode="auto">
          <a:xfrm>
            <a:off x="1066800" y="5029200"/>
            <a:ext cx="1219200" cy="533400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14" name="Oval 6"/>
          <p:cNvSpPr>
            <a:spLocks noChangeArrowheads="1"/>
          </p:cNvSpPr>
          <p:nvPr/>
        </p:nvSpPr>
        <p:spPr bwMode="auto">
          <a:xfrm>
            <a:off x="2057400" y="5029200"/>
            <a:ext cx="1295400" cy="533400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/>
              <a:t>US Economy Subnet</a:t>
            </a:r>
          </a:p>
        </p:txBody>
      </p:sp>
      <p:pic>
        <p:nvPicPr>
          <p:cNvPr id="1843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600200"/>
            <a:ext cx="8534400" cy="4800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/>
              <a:t>Iraq Economy Subnet</a:t>
            </a:r>
          </a:p>
        </p:txBody>
      </p:sp>
      <p:pic>
        <p:nvPicPr>
          <p:cNvPr id="19459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1581150"/>
            <a:ext cx="8001000" cy="5040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>
                <a:solidFill>
                  <a:srgbClr val="FF0000"/>
                </a:solidFill>
              </a:rPr>
              <a:t>Costs Control Criteria</a:t>
            </a:r>
          </a:p>
        </p:txBody>
      </p:sp>
      <p:sp>
        <p:nvSpPr>
          <p:cNvPr id="20483" name="Text Box 3"/>
          <p:cNvSpPr txBox="1">
            <a:spLocks noChangeArrowheads="1"/>
          </p:cNvSpPr>
          <p:nvPr/>
        </p:nvSpPr>
        <p:spPr bwMode="auto">
          <a:xfrm>
            <a:off x="2209800" y="1143000"/>
            <a:ext cx="5562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x-none"/>
              <a:t>Breakdown of highlighted subnets to follow </a:t>
            </a:r>
          </a:p>
        </p:txBody>
      </p:sp>
      <p:pic>
        <p:nvPicPr>
          <p:cNvPr id="20484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1676400"/>
            <a:ext cx="7499350" cy="50974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sp>
        <p:nvSpPr>
          <p:cNvPr id="20485" name="Oval 5"/>
          <p:cNvSpPr>
            <a:spLocks noChangeArrowheads="1"/>
          </p:cNvSpPr>
          <p:nvPr/>
        </p:nvSpPr>
        <p:spPr bwMode="auto">
          <a:xfrm>
            <a:off x="762000" y="3886200"/>
            <a:ext cx="1219200" cy="457200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86" name="Oval 6"/>
          <p:cNvSpPr>
            <a:spLocks noChangeArrowheads="1"/>
          </p:cNvSpPr>
          <p:nvPr/>
        </p:nvSpPr>
        <p:spPr bwMode="auto">
          <a:xfrm>
            <a:off x="4419600" y="5867400"/>
            <a:ext cx="1219200" cy="381000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/>
              <a:t>US Budget Deficit Subnet</a:t>
            </a:r>
          </a:p>
        </p:txBody>
      </p:sp>
      <p:pic>
        <p:nvPicPr>
          <p:cNvPr id="2150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400" y="1676400"/>
            <a:ext cx="6781800" cy="47069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/>
              <a:t>Timeline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altLang="x-none" sz="2800"/>
              <a:t>Aug. 2, 1990 – Iraq invades Kuwait</a:t>
            </a:r>
          </a:p>
          <a:p>
            <a:pPr>
              <a:lnSpc>
                <a:spcPct val="80000"/>
              </a:lnSpc>
            </a:pPr>
            <a:r>
              <a:rPr lang="en-US" altLang="x-none" sz="2800"/>
              <a:t>Feb. 24, 1991 – Operation Desert Storm begins</a:t>
            </a:r>
          </a:p>
          <a:p>
            <a:pPr>
              <a:lnSpc>
                <a:spcPct val="80000"/>
              </a:lnSpc>
            </a:pPr>
            <a:r>
              <a:rPr lang="en-US" altLang="x-none" sz="2800"/>
              <a:t>Feb. 28, 1991 – Iraq agrees to a ceasefire</a:t>
            </a:r>
          </a:p>
          <a:p>
            <a:pPr>
              <a:lnSpc>
                <a:spcPct val="80000"/>
              </a:lnSpc>
            </a:pPr>
            <a:r>
              <a:rPr lang="en-US" altLang="x-none" sz="2800"/>
              <a:t>Sept. 11, 2001 – Twin Towers terrorist attack</a:t>
            </a:r>
          </a:p>
          <a:p>
            <a:pPr>
              <a:lnSpc>
                <a:spcPct val="80000"/>
              </a:lnSpc>
            </a:pPr>
            <a:r>
              <a:rPr lang="en-US" altLang="x-none" sz="2800"/>
              <a:t>Oct. 7, 2001 – Operation Enduring Freedom begins against Afghanistan</a:t>
            </a:r>
          </a:p>
          <a:p>
            <a:pPr>
              <a:lnSpc>
                <a:spcPct val="80000"/>
              </a:lnSpc>
            </a:pPr>
            <a:r>
              <a:rPr lang="en-US" altLang="x-none" sz="2800"/>
              <a:t>March 20, 2003 – Operation Iraq Freedom begins</a:t>
            </a:r>
          </a:p>
          <a:p>
            <a:pPr>
              <a:lnSpc>
                <a:spcPct val="80000"/>
              </a:lnSpc>
            </a:pPr>
            <a:r>
              <a:rPr lang="en-US" altLang="x-none" sz="2800"/>
              <a:t>April 9, 2003 – Baghdad falls</a:t>
            </a:r>
          </a:p>
          <a:p>
            <a:pPr>
              <a:lnSpc>
                <a:spcPct val="80000"/>
              </a:lnSpc>
            </a:pPr>
            <a:r>
              <a:rPr lang="en-US" altLang="x-none" sz="2800"/>
              <a:t>May 1, 2003 – President Bush declares end of major combat operations in Iraq</a:t>
            </a:r>
          </a:p>
        </p:txBody>
      </p:sp>
      <p:sp>
        <p:nvSpPr>
          <p:cNvPr id="4100" name="Text Box 4"/>
          <p:cNvSpPr txBox="1">
            <a:spLocks noChangeArrowheads="1"/>
          </p:cNvSpPr>
          <p:nvPr/>
        </p:nvSpPr>
        <p:spPr bwMode="auto">
          <a:xfrm>
            <a:off x="228600" y="6400800"/>
            <a:ext cx="8686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x-none" b="1">
                <a:solidFill>
                  <a:srgbClr val="FF0000"/>
                </a:solidFill>
              </a:rPr>
              <a:t>Background</a:t>
            </a:r>
            <a:r>
              <a:rPr lang="en-US" altLang="x-none"/>
              <a:t>	Model Setup	Data Collection	Final Results 	Problems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/>
              <a:t>Civil War in Iraq Subnet</a:t>
            </a:r>
          </a:p>
        </p:txBody>
      </p:sp>
      <p:pic>
        <p:nvPicPr>
          <p:cNvPr id="2253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0" y="1676400"/>
            <a:ext cx="6197600" cy="4638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>
                <a:solidFill>
                  <a:srgbClr val="FF0000"/>
                </a:solidFill>
              </a:rPr>
              <a:t>Risks Control Criteria</a:t>
            </a:r>
          </a:p>
        </p:txBody>
      </p:sp>
      <p:sp>
        <p:nvSpPr>
          <p:cNvPr id="23555" name="Text Box 3"/>
          <p:cNvSpPr txBox="1">
            <a:spLocks noChangeArrowheads="1"/>
          </p:cNvSpPr>
          <p:nvPr/>
        </p:nvSpPr>
        <p:spPr bwMode="auto">
          <a:xfrm>
            <a:off x="2209800" y="1143000"/>
            <a:ext cx="5562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x-none"/>
              <a:t>Breakdown of highlighted subnets to follow </a:t>
            </a:r>
          </a:p>
        </p:txBody>
      </p:sp>
      <p:pic>
        <p:nvPicPr>
          <p:cNvPr id="23556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7800" y="1600200"/>
            <a:ext cx="6142038" cy="4784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sp>
        <p:nvSpPr>
          <p:cNvPr id="23557" name="Oval 5"/>
          <p:cNvSpPr>
            <a:spLocks noChangeArrowheads="1"/>
          </p:cNvSpPr>
          <p:nvPr/>
        </p:nvSpPr>
        <p:spPr bwMode="auto">
          <a:xfrm>
            <a:off x="1828800" y="5029200"/>
            <a:ext cx="1295400" cy="533400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558" name="Oval 6"/>
          <p:cNvSpPr>
            <a:spLocks noChangeArrowheads="1"/>
          </p:cNvSpPr>
          <p:nvPr/>
        </p:nvSpPr>
        <p:spPr bwMode="auto">
          <a:xfrm>
            <a:off x="5257800" y="5029200"/>
            <a:ext cx="1600200" cy="533400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/>
              <a:t>US Reputation Subnet</a:t>
            </a:r>
          </a:p>
        </p:txBody>
      </p:sp>
      <p:pic>
        <p:nvPicPr>
          <p:cNvPr id="24579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0" y="1524000"/>
            <a:ext cx="6916738" cy="4994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 sz="4000"/>
              <a:t>Increased Terrorism Subnet</a:t>
            </a:r>
          </a:p>
        </p:txBody>
      </p:sp>
      <p:pic>
        <p:nvPicPr>
          <p:cNvPr id="25603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1752600"/>
            <a:ext cx="7607300" cy="4851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 sz="4000"/>
              <a:t>Criteria and Their Priorities</a:t>
            </a:r>
          </a:p>
        </p:txBody>
      </p:sp>
      <p:graphicFrame>
        <p:nvGraphicFramePr>
          <p:cNvPr id="26627" name="Group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864100"/>
        </p:xfrm>
        <a:graphic>
          <a:graphicData uri="http://schemas.openxmlformats.org/drawingml/2006/table">
            <a:tbl>
              <a:tblPr/>
              <a:tblGrid>
                <a:gridCol w="1433513"/>
                <a:gridCol w="1801812"/>
                <a:gridCol w="3397250"/>
                <a:gridCol w="1597025"/>
              </a:tblGrid>
              <a:tr h="4953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Merits</a:t>
                      </a:r>
                      <a:endParaRPr kumimoji="0" lang="en-US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Criteria</a:t>
                      </a:r>
                      <a:endParaRPr kumimoji="0" lang="en-US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Sub-criteria</a:t>
                      </a:r>
                      <a:endParaRPr kumimoji="0" lang="en-US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Global Priorities (Normalized)</a:t>
                      </a:r>
                      <a:endParaRPr kumimoji="0" lang="en-US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06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Benefits</a:t>
                      </a:r>
                      <a:endParaRPr kumimoji="0" lang="en-US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Economic (.6144)</a:t>
                      </a:r>
                      <a:endParaRPr kumimoji="0" lang="en-US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Iraq Economy (.2184)</a:t>
                      </a:r>
                      <a:endParaRPr kumimoji="0" lang="en-US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0.134</a:t>
                      </a:r>
                      <a:endParaRPr kumimoji="0" lang="en-US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44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 </a:t>
                      </a:r>
                      <a:endParaRPr kumimoji="0" lang="en-US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US Economy (.6301)</a:t>
                      </a:r>
                      <a:endParaRPr kumimoji="0" lang="en-US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0.387</a:t>
                      </a:r>
                      <a:endParaRPr kumimoji="0" lang="en-US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06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 </a:t>
                      </a:r>
                      <a:endParaRPr kumimoji="0" lang="en-US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 </a:t>
                      </a:r>
                      <a:endParaRPr kumimoji="0" lang="en-US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World Economy (.1514)</a:t>
                      </a:r>
                      <a:endParaRPr kumimoji="0" lang="en-US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0.093</a:t>
                      </a:r>
                      <a:endParaRPr kumimoji="0" lang="en-US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06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 </a:t>
                      </a:r>
                      <a:endParaRPr kumimoji="0" lang="en-US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Political (.2684)</a:t>
                      </a:r>
                      <a:endParaRPr kumimoji="0" lang="en-US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Creating New Allies (.1992)</a:t>
                      </a:r>
                      <a:endParaRPr kumimoji="0" lang="en-US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0.053</a:t>
                      </a:r>
                      <a:endParaRPr kumimoji="0" lang="en-US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225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 </a:t>
                      </a:r>
                      <a:endParaRPr kumimoji="0" lang="en-US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 </a:t>
                      </a:r>
                      <a:endParaRPr kumimoji="0" lang="en-US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US Bargaining Power (.3115)</a:t>
                      </a:r>
                      <a:endParaRPr kumimoji="0" lang="en-US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0.084</a:t>
                      </a:r>
                      <a:endParaRPr kumimoji="0" lang="en-US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06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 </a:t>
                      </a:r>
                      <a:endParaRPr kumimoji="0" lang="en-US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 </a:t>
                      </a:r>
                      <a:endParaRPr kumimoji="0" lang="en-US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US Presence in the Region (.3363)</a:t>
                      </a:r>
                      <a:endParaRPr kumimoji="0" lang="en-US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0.090</a:t>
                      </a:r>
                      <a:endParaRPr kumimoji="0" lang="en-US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06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 </a:t>
                      </a:r>
                      <a:endParaRPr kumimoji="0" lang="en-US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 </a:t>
                      </a:r>
                      <a:endParaRPr kumimoji="0" lang="en-US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Iraq Initiative (.1529)</a:t>
                      </a:r>
                      <a:endParaRPr kumimoji="0" lang="en-US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0.041</a:t>
                      </a:r>
                      <a:endParaRPr kumimoji="0" lang="en-US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06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 </a:t>
                      </a:r>
                      <a:endParaRPr kumimoji="0" lang="en-US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Security (.1172)</a:t>
                      </a:r>
                      <a:endParaRPr kumimoji="0" lang="en-US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Deterrence (.3535)</a:t>
                      </a:r>
                      <a:endParaRPr kumimoji="0" lang="en-US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0.041</a:t>
                      </a:r>
                      <a:endParaRPr kumimoji="0" lang="en-US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44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 </a:t>
                      </a:r>
                      <a:endParaRPr kumimoji="0" lang="en-US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Anti-Terrorism (.3737)</a:t>
                      </a:r>
                      <a:endParaRPr kumimoji="0" lang="en-US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0.044</a:t>
                      </a:r>
                      <a:endParaRPr kumimoji="0" lang="en-US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225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 </a:t>
                      </a:r>
                      <a:endParaRPr kumimoji="0" lang="en-US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 </a:t>
                      </a:r>
                      <a:endParaRPr kumimoji="0" lang="en-US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Insurgency Warfare Training (.2727)</a:t>
                      </a:r>
                      <a:endParaRPr kumimoji="0" lang="en-US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0.032</a:t>
                      </a:r>
                      <a:endParaRPr kumimoji="0" lang="en-US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06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Opportunities</a:t>
                      </a:r>
                      <a:endParaRPr kumimoji="0" lang="en-US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Economic (.8333)</a:t>
                      </a:r>
                      <a:endParaRPr kumimoji="0" lang="en-US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US Economy (.7500)</a:t>
                      </a:r>
                      <a:endParaRPr kumimoji="0" lang="en-US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0.625</a:t>
                      </a:r>
                      <a:endParaRPr kumimoji="0" lang="en-US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06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 </a:t>
                      </a:r>
                      <a:endParaRPr kumimoji="0" lang="en-US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 </a:t>
                      </a:r>
                      <a:endParaRPr kumimoji="0" lang="en-US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Iraq Economy (.2500)</a:t>
                      </a:r>
                      <a:endParaRPr kumimoji="0" lang="en-US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0.208</a:t>
                      </a:r>
                      <a:endParaRPr kumimoji="0" lang="en-US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06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 </a:t>
                      </a:r>
                      <a:endParaRPr kumimoji="0" lang="en-US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Political (.1667)</a:t>
                      </a:r>
                      <a:endParaRPr kumimoji="0" lang="en-US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Protection of US Allies (.2118)</a:t>
                      </a:r>
                      <a:endParaRPr kumimoji="0" lang="en-US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0.035</a:t>
                      </a:r>
                      <a:endParaRPr kumimoji="0" lang="en-US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225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 </a:t>
                      </a:r>
                      <a:endParaRPr kumimoji="0" lang="en-US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 </a:t>
                      </a:r>
                      <a:endParaRPr kumimoji="0" lang="en-US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Spread of Democracy (.5551)</a:t>
                      </a:r>
                      <a:endParaRPr kumimoji="0" lang="en-US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0.093</a:t>
                      </a:r>
                      <a:endParaRPr kumimoji="0" lang="en-US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06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 </a:t>
                      </a:r>
                      <a:endParaRPr kumimoji="0" lang="en-US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 </a:t>
                      </a:r>
                      <a:endParaRPr kumimoji="0" lang="en-US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Democracy in Iraq (.0808)</a:t>
                      </a:r>
                      <a:endParaRPr kumimoji="0" lang="en-US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0.013</a:t>
                      </a:r>
                      <a:endParaRPr kumimoji="0" lang="en-US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06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 </a:t>
                      </a:r>
                      <a:endParaRPr kumimoji="0" lang="en-US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 </a:t>
                      </a:r>
                      <a:endParaRPr kumimoji="0" lang="en-US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Iraq Initiative (.1524)</a:t>
                      </a:r>
                      <a:endParaRPr kumimoji="0" lang="en-US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0.025</a:t>
                      </a:r>
                      <a:endParaRPr kumimoji="0" lang="en-US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6706" name="Text Box 82"/>
          <p:cNvSpPr txBox="1">
            <a:spLocks noChangeArrowheads="1"/>
          </p:cNvSpPr>
          <p:nvPr/>
        </p:nvSpPr>
        <p:spPr bwMode="auto">
          <a:xfrm>
            <a:off x="228600" y="6400800"/>
            <a:ext cx="8686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x-none"/>
              <a:t>Background	Model Setup	Data Collection	</a:t>
            </a:r>
            <a:r>
              <a:rPr lang="en-US" altLang="x-none" b="1">
                <a:solidFill>
                  <a:srgbClr val="FF0000"/>
                </a:solidFill>
              </a:rPr>
              <a:t>Final Results</a:t>
            </a:r>
            <a:r>
              <a:rPr lang="en-US" altLang="x-none"/>
              <a:t> 	Problems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 sz="4000"/>
              <a:t>Criteria and Their Priorities</a:t>
            </a:r>
          </a:p>
        </p:txBody>
      </p:sp>
      <p:graphicFrame>
        <p:nvGraphicFramePr>
          <p:cNvPr id="27651" name="Group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table">
            <a:tbl>
              <a:tblPr/>
              <a:tblGrid>
                <a:gridCol w="1281113"/>
                <a:gridCol w="1744662"/>
                <a:gridCol w="3657600"/>
                <a:gridCol w="1546225"/>
              </a:tblGrid>
              <a:tr h="665163"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Merits</a:t>
                      </a:r>
                      <a:endParaRPr kumimoji="0" lang="en-US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Criteria</a:t>
                      </a:r>
                      <a:endParaRPr kumimoji="0" lang="en-US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Sub-criteria</a:t>
                      </a:r>
                      <a:endParaRPr kumimoji="0" lang="en-US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Global Priorities (Normalized)</a:t>
                      </a:r>
                      <a:endParaRPr kumimoji="0" lang="en-US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96863"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Costs</a:t>
                      </a:r>
                      <a:endParaRPr kumimoji="0" lang="en-US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Economic (.0792)</a:t>
                      </a:r>
                      <a:endParaRPr kumimoji="0" lang="en-US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US Budget Deficit (.7031)</a:t>
                      </a:r>
                      <a:endParaRPr kumimoji="0" lang="en-US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0.056</a:t>
                      </a:r>
                      <a:endParaRPr kumimoji="0" lang="en-US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96863"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 </a:t>
                      </a:r>
                      <a:endParaRPr kumimoji="0" lang="en-US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 </a:t>
                      </a:r>
                      <a:endParaRPr kumimoji="0" lang="en-US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International Coalition Costs (.2969)</a:t>
                      </a:r>
                      <a:endParaRPr kumimoji="0" lang="en-US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0.024</a:t>
                      </a:r>
                      <a:endParaRPr kumimoji="0" lang="en-US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96863"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 </a:t>
                      </a:r>
                      <a:endParaRPr kumimoji="0" lang="en-US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Political (.0462)</a:t>
                      </a:r>
                      <a:endParaRPr kumimoji="0" lang="en-US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Creating New Enemies (.6782)</a:t>
                      </a:r>
                      <a:endParaRPr kumimoji="0" lang="en-US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0.031</a:t>
                      </a:r>
                      <a:endParaRPr kumimoji="0" lang="en-US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96863"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 </a:t>
                      </a:r>
                      <a:endParaRPr kumimoji="0" lang="en-US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 </a:t>
                      </a:r>
                      <a:endParaRPr kumimoji="0" lang="en-US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Potential Government Corruption (.1424)</a:t>
                      </a:r>
                      <a:endParaRPr kumimoji="0" lang="en-US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0.007</a:t>
                      </a:r>
                      <a:endParaRPr kumimoji="0" lang="en-US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96863"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 </a:t>
                      </a:r>
                      <a:endParaRPr kumimoji="0" lang="en-US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 </a:t>
                      </a:r>
                      <a:endParaRPr kumimoji="0" lang="en-US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Iraq Initiative (.1794)</a:t>
                      </a:r>
                      <a:endParaRPr kumimoji="0" lang="en-US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0.008</a:t>
                      </a:r>
                      <a:endParaRPr kumimoji="0" lang="en-US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98450"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 </a:t>
                      </a:r>
                      <a:endParaRPr kumimoji="0" lang="en-US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Security (.1731)</a:t>
                      </a:r>
                      <a:endParaRPr kumimoji="0" lang="en-US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Civil War in Iraq (.5099)</a:t>
                      </a:r>
                      <a:endParaRPr kumimoji="0" lang="en-US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0.088</a:t>
                      </a:r>
                      <a:endParaRPr kumimoji="0" lang="en-US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96863"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 </a:t>
                      </a:r>
                      <a:endParaRPr kumimoji="0" lang="en-US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 </a:t>
                      </a:r>
                      <a:endParaRPr kumimoji="0" lang="en-US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Destabilization of the Region (.4901)</a:t>
                      </a:r>
                      <a:endParaRPr kumimoji="0" lang="en-US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0.085</a:t>
                      </a:r>
                      <a:endParaRPr kumimoji="0" lang="en-US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96863"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 </a:t>
                      </a:r>
                      <a:endParaRPr kumimoji="0" lang="en-US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Social (.7015)</a:t>
                      </a:r>
                      <a:endParaRPr kumimoji="0" lang="en-US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Human Life (Allies)  (.2626)</a:t>
                      </a:r>
                      <a:endParaRPr kumimoji="0" lang="en-US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0.184</a:t>
                      </a:r>
                      <a:endParaRPr kumimoji="0" lang="en-US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96863"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 </a:t>
                      </a:r>
                      <a:endParaRPr kumimoji="0" lang="en-US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 </a:t>
                      </a:r>
                      <a:endParaRPr kumimoji="0" lang="en-US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Human Life (US)   (.4040)</a:t>
                      </a:r>
                      <a:endParaRPr kumimoji="0" lang="en-US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0.283</a:t>
                      </a:r>
                      <a:endParaRPr kumimoji="0" lang="en-US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96863"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 </a:t>
                      </a:r>
                      <a:endParaRPr kumimoji="0" lang="en-US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 </a:t>
                      </a:r>
                      <a:endParaRPr kumimoji="0" lang="en-US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Human Life (Iraq)   (.3333)</a:t>
                      </a:r>
                      <a:endParaRPr kumimoji="0" lang="en-US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0.234</a:t>
                      </a:r>
                      <a:endParaRPr kumimoji="0" lang="en-US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96863"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 </a:t>
                      </a:r>
                      <a:endParaRPr kumimoji="0" lang="en-US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Political (.1250)</a:t>
                      </a:r>
                      <a:endParaRPr kumimoji="0" lang="en-US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US Reputation (.8002)</a:t>
                      </a:r>
                      <a:endParaRPr kumimoji="0" lang="en-US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0.100</a:t>
                      </a:r>
                      <a:endParaRPr kumimoji="0" lang="en-US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96863"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Risks</a:t>
                      </a:r>
                      <a:endParaRPr kumimoji="0" lang="en-US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 </a:t>
                      </a:r>
                      <a:endParaRPr kumimoji="0" lang="en-US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Iraq Initiative (.1998)</a:t>
                      </a:r>
                      <a:endParaRPr kumimoji="0" lang="en-US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0.025</a:t>
                      </a:r>
                      <a:endParaRPr kumimoji="0" lang="en-US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96863"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 </a:t>
                      </a:r>
                      <a:endParaRPr kumimoji="0" lang="en-US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Security (.8750)</a:t>
                      </a:r>
                      <a:endParaRPr kumimoji="0" lang="en-US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Increased Terrorism (1.0)</a:t>
                      </a:r>
                      <a:endParaRPr kumimoji="0" lang="en-US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0.875</a:t>
                      </a:r>
                      <a:endParaRPr kumimoji="0" lang="en-US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7720" name="Text Box 72"/>
          <p:cNvSpPr txBox="1">
            <a:spLocks noChangeArrowheads="1"/>
          </p:cNvSpPr>
          <p:nvPr/>
        </p:nvSpPr>
        <p:spPr bwMode="auto">
          <a:xfrm>
            <a:off x="228600" y="6400800"/>
            <a:ext cx="8686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x-none"/>
              <a:t>Background	Model Setup	Data Collection	</a:t>
            </a:r>
            <a:r>
              <a:rPr lang="en-US" altLang="x-none" b="1">
                <a:solidFill>
                  <a:srgbClr val="FF0000"/>
                </a:solidFill>
              </a:rPr>
              <a:t>Final Results</a:t>
            </a:r>
            <a:r>
              <a:rPr lang="en-US" altLang="x-none"/>
              <a:t> 	Problems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 sz="4000"/>
              <a:t>Weight Benefits and Opportunities</a:t>
            </a:r>
          </a:p>
        </p:txBody>
      </p:sp>
      <p:sp>
        <p:nvSpPr>
          <p:cNvPr id="28675" name="Text Box 3"/>
          <p:cNvSpPr txBox="1">
            <a:spLocks noChangeArrowheads="1"/>
          </p:cNvSpPr>
          <p:nvPr/>
        </p:nvSpPr>
        <p:spPr bwMode="auto">
          <a:xfrm>
            <a:off x="228600" y="6400800"/>
            <a:ext cx="8686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x-none"/>
              <a:t>Background	Model Setup	Data Collection	</a:t>
            </a:r>
            <a:r>
              <a:rPr lang="en-US" altLang="x-none" b="1">
                <a:solidFill>
                  <a:srgbClr val="FF0000"/>
                </a:solidFill>
              </a:rPr>
              <a:t>Final Results</a:t>
            </a:r>
            <a:r>
              <a:rPr lang="en-US" altLang="x-none"/>
              <a:t> 	Problems</a:t>
            </a:r>
          </a:p>
        </p:txBody>
      </p:sp>
      <p:graphicFrame>
        <p:nvGraphicFramePr>
          <p:cNvPr id="28676" name="Group 4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718050"/>
        </p:xfrm>
        <a:graphic>
          <a:graphicData uri="http://schemas.openxmlformats.org/drawingml/2006/table">
            <a:tbl>
              <a:tblPr/>
              <a:tblGrid>
                <a:gridCol w="1843088"/>
                <a:gridCol w="1058862"/>
                <a:gridCol w="1219200"/>
                <a:gridCol w="1189038"/>
                <a:gridCol w="1373187"/>
                <a:gridCol w="1546225"/>
              </a:tblGrid>
              <a:tr h="34925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Benefits</a:t>
                      </a:r>
                      <a:endParaRPr kumimoji="0" lang="en-US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US Economy</a:t>
                      </a:r>
                      <a:endParaRPr kumimoji="0" lang="en-US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US Presence in the Region</a:t>
                      </a:r>
                      <a:endParaRPr kumimoji="0" lang="en-US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Sum of wtd Alt.</a:t>
                      </a:r>
                      <a:endParaRPr kumimoji="0" lang="en-US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44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Normalized CC</a:t>
                      </a:r>
                      <a:endParaRPr kumimoji="0" lang="en-US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0.811</a:t>
                      </a:r>
                      <a:endParaRPr kumimoji="0" lang="en-US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0.189</a:t>
                      </a:r>
                      <a:endParaRPr kumimoji="0" lang="en-US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 </a:t>
                      </a:r>
                      <a:endParaRPr kumimoji="0" lang="en-US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159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Alternatives</a:t>
                      </a:r>
                      <a:endParaRPr kumimoji="0" lang="en-US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Idealized</a:t>
                      </a:r>
                      <a:endParaRPr kumimoji="0" lang="en-US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(CC x Ideal)</a:t>
                      </a:r>
                      <a:endParaRPr kumimoji="0" lang="en-US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Idealized</a:t>
                      </a:r>
                      <a:endParaRPr kumimoji="0" lang="en-US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(CC x Ideal)</a:t>
                      </a:r>
                      <a:endParaRPr kumimoji="0" lang="en-US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 </a:t>
                      </a:r>
                      <a:endParaRPr kumimoji="0" lang="en-US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159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1 year</a:t>
                      </a:r>
                      <a:endParaRPr kumimoji="0" lang="en-US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0.470</a:t>
                      </a:r>
                      <a:endParaRPr kumimoji="0" lang="en-US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0.381</a:t>
                      </a:r>
                      <a:endParaRPr kumimoji="0" lang="en-US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1.000</a:t>
                      </a:r>
                      <a:endParaRPr kumimoji="0" lang="en-US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0.189</a:t>
                      </a:r>
                      <a:endParaRPr kumimoji="0" lang="en-US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0.570</a:t>
                      </a:r>
                      <a:endParaRPr kumimoji="0" lang="en-US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159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2-5 years</a:t>
                      </a:r>
                      <a:endParaRPr kumimoji="0" lang="en-US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0.291</a:t>
                      </a:r>
                      <a:endParaRPr kumimoji="0" lang="en-US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0.236</a:t>
                      </a:r>
                      <a:endParaRPr kumimoji="0" lang="en-US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0.305</a:t>
                      </a:r>
                      <a:endParaRPr kumimoji="0" lang="en-US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0.058</a:t>
                      </a:r>
                      <a:endParaRPr kumimoji="0" lang="en-US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0.294</a:t>
                      </a:r>
                      <a:endParaRPr kumimoji="0" lang="en-US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159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&gt; 5 years</a:t>
                      </a:r>
                      <a:endParaRPr kumimoji="0" lang="en-US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1.000</a:t>
                      </a:r>
                      <a:endParaRPr kumimoji="0" lang="en-US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0.811</a:t>
                      </a:r>
                      <a:endParaRPr kumimoji="0" lang="en-US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0.049</a:t>
                      </a:r>
                      <a:endParaRPr kumimoji="0" lang="en-US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0.009</a:t>
                      </a:r>
                      <a:endParaRPr kumimoji="0" lang="en-US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0.820</a:t>
                      </a:r>
                      <a:endParaRPr kumimoji="0" lang="en-US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159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Redeploy Troops</a:t>
                      </a:r>
                      <a:endParaRPr kumimoji="0" lang="en-US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0.678</a:t>
                      </a:r>
                      <a:endParaRPr kumimoji="0" lang="en-US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0.549</a:t>
                      </a:r>
                      <a:endParaRPr kumimoji="0" lang="en-US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0.891</a:t>
                      </a:r>
                      <a:endParaRPr kumimoji="0" lang="en-US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0.168</a:t>
                      </a:r>
                      <a:endParaRPr kumimoji="0" lang="en-US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0.718</a:t>
                      </a:r>
                      <a:endParaRPr kumimoji="0" lang="en-US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159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Iraq Request</a:t>
                      </a:r>
                      <a:endParaRPr kumimoji="0" lang="en-US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0.375</a:t>
                      </a:r>
                      <a:endParaRPr kumimoji="0" lang="en-US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0.304</a:t>
                      </a:r>
                      <a:endParaRPr kumimoji="0" lang="en-US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0.353</a:t>
                      </a:r>
                      <a:endParaRPr kumimoji="0" lang="en-US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0.067</a:t>
                      </a:r>
                      <a:endParaRPr kumimoji="0" lang="en-US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0.371</a:t>
                      </a:r>
                      <a:endParaRPr kumimoji="0" lang="en-US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46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159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Opportunities</a:t>
                      </a:r>
                      <a:endParaRPr kumimoji="0" lang="en-US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US Economy</a:t>
                      </a:r>
                      <a:endParaRPr kumimoji="0" lang="en-US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Iraq Economy</a:t>
                      </a:r>
                      <a:endParaRPr kumimoji="0" lang="en-US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Sum of wtd Alt.</a:t>
                      </a:r>
                      <a:endParaRPr kumimoji="0" lang="en-US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44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Normalized CC</a:t>
                      </a:r>
                      <a:endParaRPr kumimoji="0" lang="en-US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0.750</a:t>
                      </a:r>
                      <a:endParaRPr kumimoji="0" lang="en-US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0.250</a:t>
                      </a:r>
                      <a:endParaRPr kumimoji="0" lang="en-US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 </a:t>
                      </a:r>
                      <a:endParaRPr kumimoji="0" lang="en-US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159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Alternatives</a:t>
                      </a:r>
                      <a:endParaRPr kumimoji="0" lang="en-US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Idealized</a:t>
                      </a:r>
                      <a:endParaRPr kumimoji="0" lang="en-US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(CC x Ideal)</a:t>
                      </a:r>
                      <a:endParaRPr kumimoji="0" lang="en-US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Idealized</a:t>
                      </a:r>
                      <a:endParaRPr kumimoji="0" lang="en-US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(CC x Ideal)</a:t>
                      </a:r>
                      <a:endParaRPr kumimoji="0" lang="en-US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 </a:t>
                      </a:r>
                      <a:endParaRPr kumimoji="0" lang="en-US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159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1 year</a:t>
                      </a:r>
                      <a:endParaRPr kumimoji="0" lang="en-US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0.000</a:t>
                      </a:r>
                      <a:endParaRPr kumimoji="0" lang="en-US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0.000</a:t>
                      </a:r>
                      <a:endParaRPr kumimoji="0" lang="en-US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0.000</a:t>
                      </a:r>
                      <a:endParaRPr kumimoji="0" lang="en-US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0.000</a:t>
                      </a:r>
                      <a:endParaRPr kumimoji="0" lang="en-US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0.000</a:t>
                      </a:r>
                      <a:endParaRPr kumimoji="0" lang="en-US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159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2-5 years</a:t>
                      </a:r>
                      <a:endParaRPr kumimoji="0" lang="en-US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0.335</a:t>
                      </a:r>
                      <a:endParaRPr kumimoji="0" lang="en-US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0.251</a:t>
                      </a:r>
                      <a:endParaRPr kumimoji="0" lang="en-US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1.000</a:t>
                      </a:r>
                      <a:endParaRPr kumimoji="0" lang="en-US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0.250</a:t>
                      </a:r>
                      <a:endParaRPr kumimoji="0" lang="en-US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0.501</a:t>
                      </a:r>
                      <a:endParaRPr kumimoji="0" lang="en-US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159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&gt; 5 years</a:t>
                      </a:r>
                      <a:endParaRPr kumimoji="0" lang="en-US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0.941</a:t>
                      </a:r>
                      <a:endParaRPr kumimoji="0" lang="en-US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0.706</a:t>
                      </a:r>
                      <a:endParaRPr kumimoji="0" lang="en-US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0.347</a:t>
                      </a:r>
                      <a:endParaRPr kumimoji="0" lang="en-US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0.087</a:t>
                      </a:r>
                      <a:endParaRPr kumimoji="0" lang="en-US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0.792</a:t>
                      </a:r>
                      <a:endParaRPr kumimoji="0" lang="en-US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159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Redeploy Troops</a:t>
                      </a:r>
                      <a:endParaRPr kumimoji="0" lang="en-US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1.000</a:t>
                      </a:r>
                      <a:endParaRPr kumimoji="0" lang="en-US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0.750</a:t>
                      </a:r>
                      <a:endParaRPr kumimoji="0" lang="en-US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0.877</a:t>
                      </a:r>
                      <a:endParaRPr kumimoji="0" lang="en-US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0.219</a:t>
                      </a:r>
                      <a:endParaRPr kumimoji="0" lang="en-US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0.969</a:t>
                      </a:r>
                      <a:endParaRPr kumimoji="0" lang="en-US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159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Iraq Request</a:t>
                      </a:r>
                      <a:endParaRPr kumimoji="0" lang="en-US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0.035</a:t>
                      </a:r>
                      <a:endParaRPr kumimoji="0" lang="en-US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0.026</a:t>
                      </a:r>
                      <a:endParaRPr kumimoji="0" lang="en-US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0.962</a:t>
                      </a:r>
                      <a:endParaRPr kumimoji="0" lang="en-US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0.240</a:t>
                      </a:r>
                      <a:endParaRPr kumimoji="0" lang="en-US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0.267</a:t>
                      </a:r>
                      <a:endParaRPr kumimoji="0" lang="en-US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/>
              <a:t>Weighted Costs and Risks</a:t>
            </a:r>
          </a:p>
        </p:txBody>
      </p:sp>
      <p:sp>
        <p:nvSpPr>
          <p:cNvPr id="29699" name="Text Box 3"/>
          <p:cNvSpPr txBox="1">
            <a:spLocks noChangeArrowheads="1"/>
          </p:cNvSpPr>
          <p:nvPr/>
        </p:nvSpPr>
        <p:spPr bwMode="auto">
          <a:xfrm>
            <a:off x="228600" y="6400800"/>
            <a:ext cx="8686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x-none"/>
              <a:t>Background	Model Setup	Data Collection	</a:t>
            </a:r>
            <a:r>
              <a:rPr lang="en-US" altLang="x-none" b="1">
                <a:solidFill>
                  <a:srgbClr val="FF0000"/>
                </a:solidFill>
              </a:rPr>
              <a:t>Final Results</a:t>
            </a:r>
            <a:r>
              <a:rPr lang="en-US" altLang="x-none"/>
              <a:t> 	Problems</a:t>
            </a:r>
          </a:p>
        </p:txBody>
      </p:sp>
      <p:graphicFrame>
        <p:nvGraphicFramePr>
          <p:cNvPr id="29700" name="Group 4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641850"/>
        </p:xfrm>
        <a:graphic>
          <a:graphicData uri="http://schemas.openxmlformats.org/drawingml/2006/table">
            <a:tbl>
              <a:tblPr/>
              <a:tblGrid>
                <a:gridCol w="1843088"/>
                <a:gridCol w="1058862"/>
                <a:gridCol w="1219200"/>
                <a:gridCol w="1189038"/>
                <a:gridCol w="1373187"/>
                <a:gridCol w="1546225"/>
              </a:tblGrid>
              <a:tr h="22225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Costs</a:t>
                      </a:r>
                      <a:endParaRPr kumimoji="0" lang="en-US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Civil War in Iraq</a:t>
                      </a:r>
                      <a:endParaRPr kumimoji="0" lang="en-US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US Budget Deficit</a:t>
                      </a:r>
                      <a:endParaRPr kumimoji="0" lang="en-US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Sum of wtd Alt.</a:t>
                      </a:r>
                      <a:endParaRPr kumimoji="0" lang="en-US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44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Normalized CC</a:t>
                      </a:r>
                      <a:endParaRPr kumimoji="0" lang="en-US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0.613</a:t>
                      </a:r>
                      <a:endParaRPr kumimoji="0" lang="en-US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0.387</a:t>
                      </a:r>
                      <a:endParaRPr kumimoji="0" lang="en-US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 </a:t>
                      </a:r>
                      <a:endParaRPr kumimoji="0" lang="en-US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225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Alternatives</a:t>
                      </a:r>
                      <a:endParaRPr kumimoji="0" lang="en-US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Idealized</a:t>
                      </a:r>
                      <a:endParaRPr kumimoji="0" lang="en-US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(CC x Ideal)</a:t>
                      </a:r>
                      <a:endParaRPr kumimoji="0" lang="en-US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Idealized</a:t>
                      </a:r>
                      <a:endParaRPr kumimoji="0" lang="en-US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(CC x Ideal)</a:t>
                      </a:r>
                      <a:endParaRPr kumimoji="0" lang="en-US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 </a:t>
                      </a:r>
                      <a:endParaRPr kumimoji="0" lang="en-US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225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1 year</a:t>
                      </a:r>
                      <a:endParaRPr kumimoji="0" lang="en-US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0.519</a:t>
                      </a:r>
                      <a:endParaRPr kumimoji="0" lang="en-US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0.318</a:t>
                      </a:r>
                      <a:endParaRPr kumimoji="0" lang="en-US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0.104</a:t>
                      </a:r>
                      <a:endParaRPr kumimoji="0" lang="en-US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0.040</a:t>
                      </a:r>
                      <a:endParaRPr kumimoji="0" lang="en-US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0.359</a:t>
                      </a:r>
                      <a:endParaRPr kumimoji="0" lang="en-US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225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2-5 years</a:t>
                      </a:r>
                      <a:endParaRPr kumimoji="0" lang="en-US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0.308</a:t>
                      </a:r>
                      <a:endParaRPr kumimoji="0" lang="en-US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0.189</a:t>
                      </a:r>
                      <a:endParaRPr kumimoji="0" lang="en-US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0.481</a:t>
                      </a:r>
                      <a:endParaRPr kumimoji="0" lang="en-US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0.186</a:t>
                      </a:r>
                      <a:endParaRPr kumimoji="0" lang="en-US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0.375</a:t>
                      </a:r>
                      <a:endParaRPr kumimoji="0" lang="en-US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225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&gt; 5 years</a:t>
                      </a:r>
                      <a:endParaRPr kumimoji="0" lang="en-US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1.000</a:t>
                      </a:r>
                      <a:endParaRPr kumimoji="0" lang="en-US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0.613</a:t>
                      </a:r>
                      <a:endParaRPr kumimoji="0" lang="en-US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1.000</a:t>
                      </a:r>
                      <a:endParaRPr kumimoji="0" lang="en-US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0.387</a:t>
                      </a:r>
                      <a:endParaRPr kumimoji="0" lang="en-US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1.000</a:t>
                      </a:r>
                      <a:endParaRPr kumimoji="0" lang="en-US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225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Redeploy Troops</a:t>
                      </a:r>
                      <a:endParaRPr kumimoji="0" lang="en-US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0.321</a:t>
                      </a:r>
                      <a:endParaRPr kumimoji="0" lang="en-US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0.197</a:t>
                      </a:r>
                      <a:endParaRPr kumimoji="0" lang="en-US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0.136</a:t>
                      </a:r>
                      <a:endParaRPr kumimoji="0" lang="en-US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0.052</a:t>
                      </a:r>
                      <a:endParaRPr kumimoji="0" lang="en-US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0.249</a:t>
                      </a:r>
                      <a:endParaRPr kumimoji="0" lang="en-US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225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Iraq Request</a:t>
                      </a:r>
                      <a:endParaRPr kumimoji="0" lang="en-US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0.366</a:t>
                      </a:r>
                      <a:endParaRPr kumimoji="0" lang="en-US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0.224</a:t>
                      </a:r>
                      <a:endParaRPr kumimoji="0" lang="en-US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0.269</a:t>
                      </a:r>
                      <a:endParaRPr kumimoji="0" lang="en-US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0.104</a:t>
                      </a:r>
                      <a:endParaRPr kumimoji="0" lang="en-US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0.328</a:t>
                      </a:r>
                      <a:endParaRPr kumimoji="0" lang="en-US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46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225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Risks</a:t>
                      </a:r>
                      <a:endParaRPr kumimoji="0" lang="en-US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US Reputation</a:t>
                      </a:r>
                      <a:endParaRPr kumimoji="0" lang="en-US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Increased Terrorism</a:t>
                      </a:r>
                      <a:endParaRPr kumimoji="0" lang="en-US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Sum of wtd Alt.</a:t>
                      </a:r>
                      <a:endParaRPr kumimoji="0" lang="en-US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44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Normalized CC</a:t>
                      </a:r>
                      <a:endParaRPr kumimoji="0" lang="en-US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0.103</a:t>
                      </a:r>
                      <a:endParaRPr kumimoji="0" lang="en-US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0.897</a:t>
                      </a:r>
                      <a:endParaRPr kumimoji="0" lang="en-US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 </a:t>
                      </a:r>
                      <a:endParaRPr kumimoji="0" lang="en-US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38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Alternatives</a:t>
                      </a:r>
                      <a:endParaRPr kumimoji="0" lang="en-US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Idealized</a:t>
                      </a:r>
                      <a:endParaRPr kumimoji="0" lang="en-US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(CC x Ideal)</a:t>
                      </a:r>
                      <a:endParaRPr kumimoji="0" lang="en-US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Idealized</a:t>
                      </a:r>
                      <a:endParaRPr kumimoji="0" lang="en-US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(CC x Ideal)</a:t>
                      </a:r>
                      <a:endParaRPr kumimoji="0" lang="en-US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 </a:t>
                      </a:r>
                      <a:endParaRPr kumimoji="0" lang="en-US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225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1 year</a:t>
                      </a:r>
                      <a:endParaRPr kumimoji="0" lang="en-US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0.547</a:t>
                      </a:r>
                      <a:endParaRPr kumimoji="0" lang="en-US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0.056</a:t>
                      </a:r>
                      <a:endParaRPr kumimoji="0" lang="en-US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1.000</a:t>
                      </a:r>
                      <a:endParaRPr kumimoji="0" lang="en-US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0.897</a:t>
                      </a:r>
                      <a:endParaRPr kumimoji="0" lang="en-US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0.954</a:t>
                      </a:r>
                      <a:endParaRPr kumimoji="0" lang="en-US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225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2-5 years</a:t>
                      </a:r>
                      <a:endParaRPr kumimoji="0" lang="en-US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0.258</a:t>
                      </a:r>
                      <a:endParaRPr kumimoji="0" lang="en-US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0.026</a:t>
                      </a:r>
                      <a:endParaRPr kumimoji="0" lang="en-US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0.045</a:t>
                      </a:r>
                      <a:endParaRPr kumimoji="0" lang="en-US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0.040</a:t>
                      </a:r>
                      <a:endParaRPr kumimoji="0" lang="en-US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0.066</a:t>
                      </a:r>
                      <a:endParaRPr kumimoji="0" lang="en-US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225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&gt; 5 years</a:t>
                      </a:r>
                      <a:endParaRPr kumimoji="0" lang="en-US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1.000</a:t>
                      </a:r>
                      <a:endParaRPr kumimoji="0" lang="en-US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0.103</a:t>
                      </a:r>
                      <a:endParaRPr kumimoji="0" lang="en-US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0.000</a:t>
                      </a:r>
                      <a:endParaRPr kumimoji="0" lang="en-US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0.000</a:t>
                      </a:r>
                      <a:endParaRPr kumimoji="0" lang="en-US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0.103</a:t>
                      </a:r>
                      <a:endParaRPr kumimoji="0" lang="en-US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225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Redeploy Troops</a:t>
                      </a:r>
                      <a:endParaRPr kumimoji="0" lang="en-US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0.390</a:t>
                      </a:r>
                      <a:endParaRPr kumimoji="0" lang="en-US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0.040</a:t>
                      </a:r>
                      <a:endParaRPr kumimoji="0" lang="en-US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0.289</a:t>
                      </a:r>
                      <a:endParaRPr kumimoji="0" lang="en-US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0.259</a:t>
                      </a:r>
                      <a:endParaRPr kumimoji="0" lang="en-US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0.299</a:t>
                      </a:r>
                      <a:endParaRPr kumimoji="0" lang="en-US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225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Iraq Request</a:t>
                      </a:r>
                      <a:endParaRPr kumimoji="0" lang="en-US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0.263</a:t>
                      </a:r>
                      <a:endParaRPr kumimoji="0" lang="en-US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0.027</a:t>
                      </a:r>
                      <a:endParaRPr kumimoji="0" lang="en-US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0.522</a:t>
                      </a:r>
                      <a:endParaRPr kumimoji="0" lang="en-US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0.468</a:t>
                      </a:r>
                      <a:endParaRPr kumimoji="0" lang="en-US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0.495</a:t>
                      </a:r>
                      <a:endParaRPr kumimoji="0" lang="en-US" altLang="x-non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/>
              <a:t>Final Results</a:t>
            </a:r>
          </a:p>
        </p:txBody>
      </p:sp>
      <p:sp>
        <p:nvSpPr>
          <p:cNvPr id="30723" name="Text Box 3"/>
          <p:cNvSpPr txBox="1">
            <a:spLocks noChangeArrowheads="1"/>
          </p:cNvSpPr>
          <p:nvPr/>
        </p:nvSpPr>
        <p:spPr bwMode="auto">
          <a:xfrm>
            <a:off x="228600" y="6400800"/>
            <a:ext cx="8686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x-none"/>
              <a:t>Background	Model Setup	Data Collection	</a:t>
            </a:r>
            <a:r>
              <a:rPr lang="en-US" altLang="x-none" b="1">
                <a:solidFill>
                  <a:srgbClr val="FF0000"/>
                </a:solidFill>
              </a:rPr>
              <a:t>Final Results</a:t>
            </a:r>
            <a:r>
              <a:rPr lang="en-US" altLang="x-none"/>
              <a:t> 	Problems</a:t>
            </a:r>
          </a:p>
        </p:txBody>
      </p:sp>
      <p:graphicFrame>
        <p:nvGraphicFramePr>
          <p:cNvPr id="30724" name="Group 4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633913"/>
        </p:xfrm>
        <a:graphic>
          <a:graphicData uri="http://schemas.openxmlformats.org/drawingml/2006/table">
            <a:tbl>
              <a:tblPr/>
              <a:tblGrid>
                <a:gridCol w="911225"/>
                <a:gridCol w="1047750"/>
                <a:gridCol w="781050"/>
                <a:gridCol w="1047750"/>
                <a:gridCol w="782638"/>
                <a:gridCol w="1047750"/>
                <a:gridCol w="781050"/>
                <a:gridCol w="1049337"/>
                <a:gridCol w="781050"/>
              </a:tblGrid>
              <a:tr h="8255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5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Sum of the BOCR merit Priorities times the "Totals" for their control criteria</a:t>
                      </a:r>
                      <a:endParaRPr kumimoji="0" lang="en-US" altLang="x-none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255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Benefits </a:t>
                      </a:r>
                      <a:endParaRPr kumimoji="0" lang="en-US" altLang="x-none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0.2862</a:t>
                      </a:r>
                      <a:endParaRPr kumimoji="0" lang="en-US" altLang="x-none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Opportunities</a:t>
                      </a:r>
                      <a:endParaRPr kumimoji="0" lang="en-US" altLang="x-none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0.2397</a:t>
                      </a:r>
                      <a:endParaRPr kumimoji="0" lang="en-US" altLang="x-none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Costs</a:t>
                      </a:r>
                      <a:endParaRPr kumimoji="0" lang="en-US" altLang="x-none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0.2991</a:t>
                      </a:r>
                      <a:endParaRPr kumimoji="0" lang="en-US" altLang="x-none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Risks</a:t>
                      </a:r>
                      <a:endParaRPr kumimoji="0" lang="en-US" altLang="x-none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0.175</a:t>
                      </a:r>
                      <a:endParaRPr kumimoji="0" lang="en-US" altLang="x-none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4131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Alternatives</a:t>
                      </a:r>
                      <a:endParaRPr kumimoji="0" lang="en-US" altLang="x-none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0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Sum (from previous)</a:t>
                      </a:r>
                      <a:endParaRPr kumimoji="0" lang="en-US" altLang="x-none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0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(Sum x .2782)</a:t>
                      </a:r>
                      <a:endParaRPr kumimoji="0" lang="en-US" altLang="x-none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0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Sum (from previous)</a:t>
                      </a:r>
                      <a:endParaRPr kumimoji="0" lang="en-US" altLang="x-none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0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(Sum x .2275)</a:t>
                      </a:r>
                      <a:endParaRPr kumimoji="0" lang="en-US" altLang="x-none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0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Sum (from previous)</a:t>
                      </a:r>
                      <a:endParaRPr kumimoji="0" lang="en-US" altLang="x-none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0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(Sum x .3094)</a:t>
                      </a:r>
                      <a:endParaRPr kumimoji="0" lang="en-US" altLang="x-none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0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Sum (from previous)</a:t>
                      </a:r>
                      <a:endParaRPr kumimoji="0" lang="en-US" altLang="x-none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0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(Sum x .1848)</a:t>
                      </a:r>
                      <a:endParaRPr kumimoji="0" lang="en-US" altLang="x-none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4131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1 year</a:t>
                      </a:r>
                      <a:endParaRPr kumimoji="0" lang="en-US" altLang="x-none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0.570</a:t>
                      </a:r>
                      <a:endParaRPr kumimoji="0" lang="en-US" altLang="x-none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0.163</a:t>
                      </a:r>
                      <a:endParaRPr kumimoji="0" lang="en-US" altLang="x-none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0.000</a:t>
                      </a:r>
                      <a:endParaRPr kumimoji="0" lang="en-US" altLang="x-none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0.000</a:t>
                      </a:r>
                      <a:endParaRPr kumimoji="0" lang="en-US" altLang="x-none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0.359</a:t>
                      </a:r>
                      <a:endParaRPr kumimoji="0" lang="en-US" altLang="x-none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0.107</a:t>
                      </a:r>
                      <a:endParaRPr kumimoji="0" lang="en-US" altLang="x-none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0.954</a:t>
                      </a:r>
                      <a:endParaRPr kumimoji="0" lang="en-US" altLang="x-none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0.167</a:t>
                      </a:r>
                      <a:endParaRPr kumimoji="0" lang="en-US" altLang="x-none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4131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2-5 years</a:t>
                      </a:r>
                      <a:endParaRPr kumimoji="0" lang="en-US" altLang="x-none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0.294</a:t>
                      </a:r>
                      <a:endParaRPr kumimoji="0" lang="en-US" altLang="x-none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0.084</a:t>
                      </a:r>
                      <a:endParaRPr kumimoji="0" lang="en-US" altLang="x-none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0.501</a:t>
                      </a:r>
                      <a:endParaRPr kumimoji="0" lang="en-US" altLang="x-none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0.120</a:t>
                      </a:r>
                      <a:endParaRPr kumimoji="0" lang="en-US" altLang="x-none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0.375</a:t>
                      </a:r>
                      <a:endParaRPr kumimoji="0" lang="en-US" altLang="x-none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0.112</a:t>
                      </a:r>
                      <a:endParaRPr kumimoji="0" lang="en-US" altLang="x-none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0.066</a:t>
                      </a:r>
                      <a:endParaRPr kumimoji="0" lang="en-US" altLang="x-none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0.012</a:t>
                      </a:r>
                      <a:endParaRPr kumimoji="0" lang="en-US" altLang="x-none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429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&gt; 5 years</a:t>
                      </a:r>
                      <a:endParaRPr kumimoji="0" lang="en-US" altLang="x-none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0.820</a:t>
                      </a:r>
                      <a:endParaRPr kumimoji="0" lang="en-US" altLang="x-none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0.235</a:t>
                      </a:r>
                      <a:endParaRPr kumimoji="0" lang="en-US" altLang="x-none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0.792</a:t>
                      </a:r>
                      <a:endParaRPr kumimoji="0" lang="en-US" altLang="x-none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0.190</a:t>
                      </a:r>
                      <a:endParaRPr kumimoji="0" lang="en-US" altLang="x-none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1.000</a:t>
                      </a:r>
                      <a:endParaRPr kumimoji="0" lang="en-US" altLang="x-none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0.299</a:t>
                      </a:r>
                      <a:endParaRPr kumimoji="0" lang="en-US" altLang="x-none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0.103</a:t>
                      </a:r>
                      <a:endParaRPr kumimoji="0" lang="en-US" altLang="x-none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0.018</a:t>
                      </a:r>
                      <a:endParaRPr kumimoji="0" lang="en-US" altLang="x-none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4131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Redeploy Troops</a:t>
                      </a:r>
                      <a:endParaRPr kumimoji="0" lang="en-US" altLang="x-none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0.718</a:t>
                      </a:r>
                      <a:endParaRPr kumimoji="0" lang="en-US" altLang="x-none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0.205</a:t>
                      </a:r>
                      <a:endParaRPr kumimoji="0" lang="en-US" altLang="x-none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0.969</a:t>
                      </a:r>
                      <a:endParaRPr kumimoji="0" lang="en-US" altLang="x-none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0.232</a:t>
                      </a:r>
                      <a:endParaRPr kumimoji="0" lang="en-US" altLang="x-none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0.249</a:t>
                      </a:r>
                      <a:endParaRPr kumimoji="0" lang="en-US" altLang="x-none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0.074</a:t>
                      </a:r>
                      <a:endParaRPr kumimoji="0" lang="en-US" altLang="x-none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0.299</a:t>
                      </a:r>
                      <a:endParaRPr kumimoji="0" lang="en-US" altLang="x-none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0.052</a:t>
                      </a:r>
                      <a:endParaRPr kumimoji="0" lang="en-US" altLang="x-none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4131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Iraq Request</a:t>
                      </a:r>
                      <a:endParaRPr kumimoji="0" lang="en-US" altLang="x-none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0.371</a:t>
                      </a:r>
                      <a:endParaRPr kumimoji="0" lang="en-US" altLang="x-none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0.106</a:t>
                      </a:r>
                      <a:endParaRPr kumimoji="0" lang="en-US" altLang="x-none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0.267</a:t>
                      </a:r>
                      <a:endParaRPr kumimoji="0" lang="en-US" altLang="x-none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0.064</a:t>
                      </a:r>
                      <a:endParaRPr kumimoji="0" lang="en-US" altLang="x-none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0.328</a:t>
                      </a:r>
                      <a:endParaRPr kumimoji="0" lang="en-US" altLang="x-none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0.098</a:t>
                      </a:r>
                      <a:endParaRPr kumimoji="0" lang="en-US" altLang="x-none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0.495</a:t>
                      </a:r>
                      <a:endParaRPr kumimoji="0" lang="en-US" altLang="x-none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0.087</a:t>
                      </a:r>
                      <a:endParaRPr kumimoji="0" lang="en-US" altLang="x-none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255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 sz="4000"/>
              <a:t>Short-term/Long-term Results</a:t>
            </a:r>
          </a:p>
        </p:txBody>
      </p:sp>
      <p:sp>
        <p:nvSpPr>
          <p:cNvPr id="31747" name="Text Box 3"/>
          <p:cNvSpPr txBox="1">
            <a:spLocks noChangeArrowheads="1"/>
          </p:cNvSpPr>
          <p:nvPr/>
        </p:nvSpPr>
        <p:spPr bwMode="auto">
          <a:xfrm>
            <a:off x="228600" y="6400800"/>
            <a:ext cx="8686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x-none"/>
              <a:t>Background	Model Setup	Data Collection	</a:t>
            </a:r>
            <a:r>
              <a:rPr lang="en-US" altLang="x-none" b="1">
                <a:solidFill>
                  <a:srgbClr val="FF0000"/>
                </a:solidFill>
              </a:rPr>
              <a:t>Final Results</a:t>
            </a:r>
            <a:r>
              <a:rPr lang="en-US" altLang="x-none"/>
              <a:t> 	Problems</a:t>
            </a:r>
          </a:p>
        </p:txBody>
      </p:sp>
      <p:graphicFrame>
        <p:nvGraphicFramePr>
          <p:cNvPr id="31748" name="Group 4"/>
          <p:cNvGraphicFramePr>
            <a:graphicFrameLocks noGrp="1"/>
          </p:cNvGraphicFramePr>
          <p:nvPr>
            <p:ph idx="1"/>
          </p:nvPr>
        </p:nvGraphicFramePr>
        <p:xfrm>
          <a:off x="457200" y="2057400"/>
          <a:ext cx="8229600" cy="2474913"/>
        </p:xfrm>
        <a:graphic>
          <a:graphicData uri="http://schemas.openxmlformats.org/drawingml/2006/table">
            <a:tbl>
              <a:tblPr/>
              <a:tblGrid>
                <a:gridCol w="1901825"/>
                <a:gridCol w="1833563"/>
                <a:gridCol w="1381125"/>
                <a:gridCol w="1831975"/>
                <a:gridCol w="1281112"/>
              </a:tblGrid>
              <a:tr h="6556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BO/CR</a:t>
                      </a:r>
                      <a:endParaRPr kumimoji="0" lang="en-US" altLang="x-none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 </a:t>
                      </a:r>
                      <a:endParaRPr kumimoji="0" lang="en-US" altLang="x-none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bB+oO-cC-rR</a:t>
                      </a:r>
                      <a:endParaRPr kumimoji="0" lang="en-US" altLang="x-none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 </a:t>
                      </a:r>
                      <a:endParaRPr kumimoji="0" lang="en-US" altLang="x-none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14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Alternatives</a:t>
                      </a:r>
                      <a:endParaRPr kumimoji="0" lang="en-US" altLang="x-none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Unwtd</a:t>
                      </a:r>
                      <a:endParaRPr kumimoji="0" lang="en-US" altLang="x-none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Normalized</a:t>
                      </a:r>
                      <a:endParaRPr kumimoji="0" lang="en-US" altLang="x-none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Wtd</a:t>
                      </a:r>
                      <a:endParaRPr kumimoji="0" lang="en-US" altLang="x-none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Unitized</a:t>
                      </a:r>
                      <a:endParaRPr kumimoji="0" lang="en-US" altLang="x-none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14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1 year</a:t>
                      </a:r>
                      <a:endParaRPr kumimoji="0" lang="en-US" altLang="x-none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0.063</a:t>
                      </a:r>
                      <a:endParaRPr kumimoji="0" lang="en-US" altLang="x-none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0.003</a:t>
                      </a:r>
                      <a:endParaRPr kumimoji="0" lang="en-US" altLang="x-none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-0.111</a:t>
                      </a:r>
                      <a:endParaRPr kumimoji="0" lang="en-US" altLang="x-none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-7.525</a:t>
                      </a:r>
                      <a:endParaRPr kumimoji="0" lang="en-US" altLang="x-none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305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2-5 years</a:t>
                      </a:r>
                      <a:endParaRPr kumimoji="0" lang="en-US" altLang="x-none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6.920</a:t>
                      </a:r>
                      <a:endParaRPr kumimoji="0" lang="en-US" altLang="x-none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0.378</a:t>
                      </a:r>
                      <a:endParaRPr kumimoji="0" lang="en-US" altLang="x-none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0.081</a:t>
                      </a:r>
                      <a:endParaRPr kumimoji="0" lang="en-US" altLang="x-none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5.467</a:t>
                      </a:r>
                      <a:endParaRPr kumimoji="0" lang="en-US" altLang="x-none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14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FFFF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&gt; 5 years</a:t>
                      </a:r>
                      <a:endParaRPr kumimoji="0" lang="en-US" altLang="x-none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FFFF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5.975</a:t>
                      </a:r>
                      <a:endParaRPr kumimoji="0" lang="en-US" altLang="x-none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FFFF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0.326</a:t>
                      </a:r>
                      <a:endParaRPr kumimoji="0" lang="en-US" altLang="x-none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FFFF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0.108</a:t>
                      </a:r>
                      <a:endParaRPr kumimoji="0" lang="en-US" altLang="x-none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FFFF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7.304</a:t>
                      </a:r>
                      <a:endParaRPr kumimoji="0" lang="en-US" altLang="x-none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14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Redeploy Troops</a:t>
                      </a:r>
                      <a:endParaRPr kumimoji="0" lang="en-US" altLang="x-none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4.875</a:t>
                      </a:r>
                      <a:endParaRPr kumimoji="0" lang="en-US" altLang="x-none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0.266</a:t>
                      </a:r>
                      <a:endParaRPr kumimoji="0" lang="en-US" altLang="x-none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0.311</a:t>
                      </a:r>
                      <a:endParaRPr kumimoji="0" lang="en-US" altLang="x-none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21.105</a:t>
                      </a:r>
                      <a:endParaRPr kumimoji="0" lang="en-US" altLang="x-none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14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Iraq Request</a:t>
                      </a:r>
                      <a:endParaRPr kumimoji="0" lang="en-US" altLang="x-none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0.469</a:t>
                      </a:r>
                      <a:endParaRPr kumimoji="0" lang="en-US" altLang="x-none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0.026</a:t>
                      </a:r>
                      <a:endParaRPr kumimoji="0" lang="en-US" altLang="x-none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-0.015</a:t>
                      </a:r>
                      <a:endParaRPr kumimoji="0" lang="en-US" altLang="x-none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-1.000</a:t>
                      </a:r>
                      <a:endParaRPr kumimoji="0" lang="en-US" altLang="x-none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/>
              <a:t>Timeline (continued)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altLang="x-none" sz="2800"/>
              <a:t>May 2, 2003 – Rumsfeld announces end of Afghanistan combat</a:t>
            </a:r>
          </a:p>
          <a:p>
            <a:pPr>
              <a:lnSpc>
                <a:spcPct val="90000"/>
              </a:lnSpc>
            </a:pPr>
            <a:r>
              <a:rPr lang="en-US" altLang="x-none" sz="2800"/>
              <a:t>Dec. 13, 2003 – Saddam Hussein was captured</a:t>
            </a:r>
          </a:p>
          <a:p>
            <a:pPr>
              <a:lnSpc>
                <a:spcPct val="90000"/>
              </a:lnSpc>
            </a:pPr>
            <a:r>
              <a:rPr lang="en-US" altLang="x-none" sz="2800"/>
              <a:t>June 28, 2004 – U.S. transfers sovereignty to Iraq</a:t>
            </a:r>
          </a:p>
          <a:p>
            <a:pPr>
              <a:lnSpc>
                <a:spcPct val="90000"/>
              </a:lnSpc>
            </a:pPr>
            <a:r>
              <a:rPr lang="en-US" altLang="x-none" sz="2800"/>
              <a:t>Oct. 15, 2005 – Iraqis votes to ratify constitution</a:t>
            </a:r>
          </a:p>
          <a:p>
            <a:pPr>
              <a:lnSpc>
                <a:spcPct val="90000"/>
              </a:lnSpc>
            </a:pPr>
            <a:r>
              <a:rPr lang="en-US" altLang="x-none" sz="2800"/>
              <a:t>Dec. 15, 2005 – Iraqis vote to elect members of Iraqi assembly</a:t>
            </a:r>
          </a:p>
          <a:p>
            <a:pPr>
              <a:lnSpc>
                <a:spcPct val="90000"/>
              </a:lnSpc>
            </a:pPr>
            <a:r>
              <a:rPr lang="en-US" altLang="x-none" sz="2800"/>
              <a:t>Mar. 21, 2006 – Bush announces U.S. troops will remain in Iraq until at least 2009.</a:t>
            </a:r>
          </a:p>
          <a:p>
            <a:pPr>
              <a:lnSpc>
                <a:spcPct val="90000"/>
              </a:lnSpc>
            </a:pPr>
            <a:endParaRPr lang="en-US" altLang="x-none" sz="2400"/>
          </a:p>
        </p:txBody>
      </p:sp>
      <p:sp>
        <p:nvSpPr>
          <p:cNvPr id="5124" name="Text Box 4"/>
          <p:cNvSpPr txBox="1">
            <a:spLocks noChangeArrowheads="1"/>
          </p:cNvSpPr>
          <p:nvPr/>
        </p:nvSpPr>
        <p:spPr bwMode="auto">
          <a:xfrm>
            <a:off x="228600" y="6400800"/>
            <a:ext cx="8686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x-none" b="1">
                <a:solidFill>
                  <a:srgbClr val="FF0000"/>
                </a:solidFill>
              </a:rPr>
              <a:t>Background</a:t>
            </a:r>
            <a:r>
              <a:rPr lang="en-US" altLang="x-none"/>
              <a:t>	Model Setup	Data Collection	Final Results 	Problems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/>
              <a:t>Results - Multiplicative</a:t>
            </a:r>
          </a:p>
        </p:txBody>
      </p:sp>
      <p:sp>
        <p:nvSpPr>
          <p:cNvPr id="32771" name="Text Box 3"/>
          <p:cNvSpPr txBox="1">
            <a:spLocks noChangeArrowheads="1"/>
          </p:cNvSpPr>
          <p:nvPr/>
        </p:nvSpPr>
        <p:spPr bwMode="auto">
          <a:xfrm>
            <a:off x="228600" y="6400800"/>
            <a:ext cx="8686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x-none"/>
              <a:t>Background	Model Setup	Data Collection	</a:t>
            </a:r>
            <a:r>
              <a:rPr lang="en-US" altLang="x-none" b="1">
                <a:solidFill>
                  <a:srgbClr val="FF0000"/>
                </a:solidFill>
              </a:rPr>
              <a:t>Final Results</a:t>
            </a:r>
            <a:r>
              <a:rPr lang="en-US" altLang="x-none"/>
              <a:t> 	Problems</a:t>
            </a:r>
          </a:p>
        </p:txBody>
      </p:sp>
      <p:pic>
        <p:nvPicPr>
          <p:cNvPr id="32772" name="Picture 4"/>
          <p:cNvPicPr>
            <a:picLocks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828800" y="1295400"/>
            <a:ext cx="6248400" cy="5145088"/>
          </a:xfrm>
          <a:noFill/>
          <a:ln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 sz="4000"/>
              <a:t>Results – Additive (Negative)</a:t>
            </a:r>
          </a:p>
        </p:txBody>
      </p:sp>
      <p:sp>
        <p:nvSpPr>
          <p:cNvPr id="33795" name="Text Box 3"/>
          <p:cNvSpPr txBox="1">
            <a:spLocks noChangeArrowheads="1"/>
          </p:cNvSpPr>
          <p:nvPr/>
        </p:nvSpPr>
        <p:spPr bwMode="auto">
          <a:xfrm>
            <a:off x="228600" y="6400800"/>
            <a:ext cx="8686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x-none"/>
              <a:t>Background	Model Setup	Data Collection	</a:t>
            </a:r>
            <a:r>
              <a:rPr lang="en-US" altLang="x-none" b="1">
                <a:solidFill>
                  <a:srgbClr val="FF0000"/>
                </a:solidFill>
              </a:rPr>
              <a:t>Final Results</a:t>
            </a:r>
            <a:r>
              <a:rPr lang="en-US" altLang="x-none"/>
              <a:t> 	Problems</a:t>
            </a:r>
          </a:p>
        </p:txBody>
      </p:sp>
      <p:pic>
        <p:nvPicPr>
          <p:cNvPr id="33796" name="Picture 4"/>
          <p:cNvPicPr>
            <a:picLocks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905000" y="1143000"/>
            <a:ext cx="5867400" cy="5146675"/>
          </a:xfrm>
          <a:noFill/>
          <a:ln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 sz="3200"/>
              <a:t>Sensitivity Analysis - Benefits</a:t>
            </a:r>
          </a:p>
        </p:txBody>
      </p:sp>
      <p:pic>
        <p:nvPicPr>
          <p:cNvPr id="34819" name="Picture 3"/>
          <p:cNvPicPr>
            <a:picLocks noChangeAspect="1" noChangeArrowheads="1"/>
          </p:cNvPicPr>
          <p:nvPr>
            <p:ph idx="1"/>
          </p:nvPr>
        </p:nvPicPr>
        <p:blipFill>
          <a:blip r:embed="rId2">
            <a:lum bright="4000" contrast="18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895600" y="1254125"/>
            <a:ext cx="3940175" cy="5603875"/>
          </a:xfrm>
          <a:noFill/>
          <a:ln/>
        </p:spPr>
      </p:pic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>
          <a:xfrm>
            <a:off x="1905000" y="0"/>
            <a:ext cx="6781800" cy="1143000"/>
          </a:xfrm>
        </p:spPr>
        <p:txBody>
          <a:bodyPr/>
          <a:lstStyle/>
          <a:p>
            <a:r>
              <a:rPr lang="en-US" altLang="x-none" sz="2800"/>
              <a:t>Sensitivity Analysis - Opportunities</a:t>
            </a:r>
          </a:p>
        </p:txBody>
      </p:sp>
      <p:pic>
        <p:nvPicPr>
          <p:cNvPr id="35843" name="Picture 3"/>
          <p:cNvPicPr>
            <a:picLocks noChangeAspect="1" noChangeArrowheads="1"/>
          </p:cNvPicPr>
          <p:nvPr>
            <p:ph idx="1"/>
          </p:nvPr>
        </p:nvPicPr>
        <p:blipFill>
          <a:blip r:embed="rId2">
            <a:lum contras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421063" y="990600"/>
            <a:ext cx="3798887" cy="5770563"/>
          </a:xfrm>
          <a:noFill/>
          <a:ln/>
        </p:spPr>
      </p:pic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 sz="4000"/>
              <a:t>Sensitivity Analysis - Costs</a:t>
            </a:r>
          </a:p>
        </p:txBody>
      </p:sp>
      <p:pic>
        <p:nvPicPr>
          <p:cNvPr id="36867" name="Picture 3"/>
          <p:cNvPicPr>
            <a:picLocks noChangeAspect="1" noChangeArrowheads="1"/>
          </p:cNvPicPr>
          <p:nvPr>
            <p:ph idx="1"/>
          </p:nvPr>
        </p:nvPicPr>
        <p:blipFill>
          <a:blip r:embed="rId2">
            <a:lum contrast="14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124200" y="1143000"/>
            <a:ext cx="3638550" cy="5526088"/>
          </a:xfrm>
          <a:noFill/>
          <a:ln/>
        </p:spPr>
      </p:pic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 sz="4000"/>
              <a:t>Sensitivity Analysis - Risks</a:t>
            </a:r>
          </a:p>
        </p:txBody>
      </p:sp>
      <p:pic>
        <p:nvPicPr>
          <p:cNvPr id="37891" name="Picture 3"/>
          <p:cNvPicPr>
            <a:picLocks noChangeAspect="1" noChangeArrowheads="1"/>
          </p:cNvPicPr>
          <p:nvPr>
            <p:ph idx="1"/>
          </p:nvPr>
        </p:nvPicPr>
        <p:blipFill>
          <a:blip r:embed="rId2">
            <a:lum contrast="14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124200" y="1143000"/>
            <a:ext cx="3587750" cy="5449888"/>
          </a:xfrm>
          <a:noFill/>
          <a:ln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/>
              <a:t>Background Highlights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x-none"/>
              <a:t>United States military troops have been in Iraq for 3 years</a:t>
            </a:r>
          </a:p>
          <a:p>
            <a:r>
              <a:rPr lang="en-US" altLang="x-none"/>
              <a:t>The main policy questions center around how long the US should remain in Iraq </a:t>
            </a:r>
          </a:p>
          <a:p>
            <a:r>
              <a:rPr lang="en-US" altLang="x-none"/>
              <a:t>Key question – “When should a majority of the United States military forces withdraw from Iraq?”</a:t>
            </a:r>
          </a:p>
          <a:p>
            <a:r>
              <a:rPr lang="en-US" altLang="x-none"/>
              <a:t>Determining the alternatives  </a:t>
            </a:r>
          </a:p>
        </p:txBody>
      </p:sp>
      <p:sp>
        <p:nvSpPr>
          <p:cNvPr id="6148" name="Text Box 4"/>
          <p:cNvSpPr txBox="1">
            <a:spLocks noChangeArrowheads="1"/>
          </p:cNvSpPr>
          <p:nvPr/>
        </p:nvSpPr>
        <p:spPr bwMode="auto">
          <a:xfrm>
            <a:off x="228600" y="6400800"/>
            <a:ext cx="8686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x-none" b="1">
                <a:solidFill>
                  <a:srgbClr val="FF0000"/>
                </a:solidFill>
              </a:rPr>
              <a:t>Background</a:t>
            </a:r>
            <a:r>
              <a:rPr lang="en-US" altLang="x-none"/>
              <a:t>	Model Setup	Data Collection	Final Results 	Problems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1143000"/>
          </a:xfrm>
        </p:spPr>
        <p:txBody>
          <a:bodyPr/>
          <a:lstStyle/>
          <a:p>
            <a:r>
              <a:rPr lang="en-US" altLang="x-none" sz="3200"/>
              <a:t>When should the majority of US troops withdraw from Iraq?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143000"/>
            <a:ext cx="7772400" cy="4114800"/>
          </a:xfrm>
        </p:spPr>
        <p:txBody>
          <a:bodyPr/>
          <a:lstStyle/>
          <a:p>
            <a:pPr marL="0" indent="0">
              <a:buFontTx/>
              <a:buNone/>
            </a:pPr>
            <a:endParaRPr lang="en-US" altLang="x-none" sz="2800"/>
          </a:p>
          <a:p>
            <a:pPr marL="0" indent="0">
              <a:buFontTx/>
              <a:buNone/>
            </a:pPr>
            <a:r>
              <a:rPr lang="en-US" altLang="x-none" sz="2800"/>
              <a:t>Alternative 1: Upon the request of the Iraqi</a:t>
            </a:r>
          </a:p>
          <a:p>
            <a:pPr marL="0" indent="0">
              <a:buFontTx/>
              <a:buNone/>
            </a:pPr>
            <a:r>
              <a:rPr lang="en-US" altLang="x-none" sz="2800"/>
              <a:t>                      government</a:t>
            </a:r>
          </a:p>
          <a:p>
            <a:pPr marL="0" indent="0">
              <a:buFontTx/>
              <a:buNone/>
            </a:pPr>
            <a:r>
              <a:rPr lang="en-US" altLang="x-none" sz="2800"/>
              <a:t>Alternative 2: After 5 years</a:t>
            </a:r>
          </a:p>
          <a:p>
            <a:pPr marL="0" indent="0">
              <a:buFontTx/>
              <a:buNone/>
            </a:pPr>
            <a:r>
              <a:rPr lang="en-US" altLang="x-none" sz="2800"/>
              <a:t>Alternative 3: Within 2-5 years</a:t>
            </a:r>
          </a:p>
          <a:p>
            <a:pPr marL="0" indent="0">
              <a:buFontTx/>
              <a:buNone/>
            </a:pPr>
            <a:r>
              <a:rPr lang="en-US" altLang="x-none" sz="2800"/>
              <a:t>Alternative 4: Within 1 year</a:t>
            </a:r>
          </a:p>
          <a:p>
            <a:pPr marL="0" indent="0">
              <a:buFontTx/>
              <a:buNone/>
            </a:pPr>
            <a:r>
              <a:rPr lang="en-US" altLang="x-none" sz="2800"/>
              <a:t>Alternative 5:Withdraw within 3 months and redeploy troops</a:t>
            </a:r>
          </a:p>
          <a:p>
            <a:pPr marL="0" indent="0">
              <a:buFontTx/>
              <a:buNone/>
            </a:pPr>
            <a:endParaRPr lang="en-US" altLang="x-none" sz="2000"/>
          </a:p>
        </p:txBody>
      </p:sp>
      <p:sp>
        <p:nvSpPr>
          <p:cNvPr id="7172" name="Text Box 4"/>
          <p:cNvSpPr txBox="1">
            <a:spLocks noChangeArrowheads="1"/>
          </p:cNvSpPr>
          <p:nvPr/>
        </p:nvSpPr>
        <p:spPr bwMode="auto">
          <a:xfrm>
            <a:off x="228600" y="6400800"/>
            <a:ext cx="8686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x-none"/>
              <a:t>Background	</a:t>
            </a:r>
            <a:r>
              <a:rPr lang="en-US" altLang="x-none" b="1">
                <a:solidFill>
                  <a:srgbClr val="FF0000"/>
                </a:solidFill>
              </a:rPr>
              <a:t>Model Setup</a:t>
            </a:r>
            <a:r>
              <a:rPr lang="en-US" altLang="x-none"/>
              <a:t>	Data Collection	Final Results 	Problems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/>
              <a:t>Strategic Criteria</a:t>
            </a:r>
          </a:p>
        </p:txBody>
      </p:sp>
      <p:graphicFrame>
        <p:nvGraphicFramePr>
          <p:cNvPr id="8195" name="Group 3"/>
          <p:cNvGraphicFramePr>
            <a:graphicFrameLocks noGrp="1"/>
          </p:cNvGraphicFramePr>
          <p:nvPr>
            <p:ph sz="half" idx="1"/>
          </p:nvPr>
        </p:nvGraphicFramePr>
        <p:xfrm>
          <a:off x="304800" y="2332038"/>
          <a:ext cx="8534400" cy="2638425"/>
        </p:xfrm>
        <a:graphic>
          <a:graphicData uri="http://schemas.openxmlformats.org/drawingml/2006/table">
            <a:tbl>
              <a:tblPr/>
              <a:tblGrid>
                <a:gridCol w="2133600"/>
                <a:gridCol w="2057400"/>
                <a:gridCol w="208280"/>
                <a:gridCol w="1951037"/>
                <a:gridCol w="2209800"/>
              </a:tblGrid>
              <a:tr h="334963"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1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Democracy in Iraq .337</a:t>
                      </a:r>
                      <a:endParaRPr kumimoji="0" lang="en-US" altLang="x-none" sz="11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1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1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1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1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Economic Development .092</a:t>
                      </a:r>
                      <a:endParaRPr kumimoji="0" lang="en-US" altLang="x-none" sz="1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28600"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1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Stable Government .717</a:t>
                      </a:r>
                      <a:endParaRPr kumimoji="0" lang="en-US" altLang="x-none" sz="1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1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1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1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1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US Energy Security .455</a:t>
                      </a:r>
                      <a:endParaRPr kumimoji="0" lang="en-US" altLang="x-none" sz="1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44475"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1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Iraqi National Defense .195</a:t>
                      </a:r>
                      <a:endParaRPr kumimoji="0" lang="en-US" altLang="x-none" sz="1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1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1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1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1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Market Creation .091</a:t>
                      </a:r>
                      <a:endParaRPr kumimoji="0" lang="en-US" altLang="x-none" sz="1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04800"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1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Minority Representation .088</a:t>
                      </a:r>
                      <a:endParaRPr kumimoji="0" lang="en-US" altLang="x-none" sz="1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1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1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1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1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Rebuilding Infrastructure .455</a:t>
                      </a:r>
                      <a:endParaRPr kumimoji="0" lang="en-US" altLang="x-none" sz="1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476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1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1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1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1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1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94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1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1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World Peace .185</a:t>
                      </a:r>
                      <a:endParaRPr kumimoji="0" lang="en-US" altLang="x-none" sz="1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1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1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US Domestic Politics .386</a:t>
                      </a:r>
                      <a:endParaRPr kumimoji="0" lang="en-US" altLang="x-none" sz="1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1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48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1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1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Terrorism Abroad .073</a:t>
                      </a:r>
                      <a:endParaRPr kumimoji="0" lang="en-US" altLang="x-none" sz="1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1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1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US National Security .750</a:t>
                      </a:r>
                      <a:endParaRPr kumimoji="0" lang="en-US" altLang="x-none" sz="1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1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86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1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1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Terrorism at Home .671</a:t>
                      </a:r>
                      <a:endParaRPr kumimoji="0" lang="en-US" altLang="x-none" sz="1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1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1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US Public Support .125</a:t>
                      </a:r>
                      <a:endParaRPr kumimoji="0" lang="en-US" altLang="x-none" sz="1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1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9051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1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1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Future US Foreign Policy .256</a:t>
                      </a:r>
                      <a:endParaRPr kumimoji="0" lang="en-US" altLang="x-none" sz="1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1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1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US Military Relations .125</a:t>
                      </a:r>
                      <a:endParaRPr kumimoji="0" lang="en-US" altLang="x-none" sz="1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1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8263" name="Rectangle 71"/>
          <p:cNvSpPr>
            <a:spLocks noChangeArrowheads="1"/>
          </p:cNvSpPr>
          <p:nvPr/>
        </p:nvSpPr>
        <p:spPr bwMode="auto">
          <a:xfrm>
            <a:off x="0" y="508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8264" name="Rectangle 72"/>
          <p:cNvSpPr>
            <a:spLocks noChangeArrowheads="1"/>
          </p:cNvSpPr>
          <p:nvPr/>
        </p:nvSpPr>
        <p:spPr bwMode="auto">
          <a:xfrm>
            <a:off x="0" y="508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en-US"/>
          </a:p>
        </p:txBody>
      </p:sp>
      <p:graphicFrame>
        <p:nvGraphicFramePr>
          <p:cNvPr id="8265" name="Group 73"/>
          <p:cNvGraphicFramePr>
            <a:graphicFrameLocks noGrp="1"/>
          </p:cNvGraphicFramePr>
          <p:nvPr>
            <p:ph sz="half" idx="2"/>
          </p:nvPr>
        </p:nvGraphicFramePr>
        <p:xfrm>
          <a:off x="1981200" y="1447800"/>
          <a:ext cx="5334000" cy="871538"/>
        </p:xfrm>
        <a:graphic>
          <a:graphicData uri="http://schemas.openxmlformats.org/drawingml/2006/table">
            <a:tbl>
              <a:tblPr/>
              <a:tblGrid>
                <a:gridCol w="5334000"/>
              </a:tblGrid>
              <a:tr h="3222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3675"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Strategic Evaluation of Withdrawing US Troops From Iraq</a:t>
                      </a:r>
                      <a:endParaRPr kumimoji="0" lang="en-US" altLang="x-none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460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8279" name="Line 87"/>
          <p:cNvSpPr>
            <a:spLocks noChangeShapeType="1"/>
          </p:cNvSpPr>
          <p:nvPr/>
        </p:nvSpPr>
        <p:spPr bwMode="auto">
          <a:xfrm>
            <a:off x="4572000" y="2057400"/>
            <a:ext cx="0" cy="1371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80" name="Line 88"/>
          <p:cNvSpPr>
            <a:spLocks noChangeShapeType="1"/>
          </p:cNvSpPr>
          <p:nvPr/>
        </p:nvSpPr>
        <p:spPr bwMode="auto">
          <a:xfrm>
            <a:off x="4572000" y="2743200"/>
            <a:ext cx="2057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81" name="Line 89"/>
          <p:cNvSpPr>
            <a:spLocks noChangeShapeType="1"/>
          </p:cNvSpPr>
          <p:nvPr/>
        </p:nvSpPr>
        <p:spPr bwMode="auto">
          <a:xfrm flipH="1">
            <a:off x="2438400" y="2743200"/>
            <a:ext cx="2133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82" name="Line 90"/>
          <p:cNvSpPr>
            <a:spLocks noChangeShapeType="1"/>
          </p:cNvSpPr>
          <p:nvPr/>
        </p:nvSpPr>
        <p:spPr bwMode="auto">
          <a:xfrm flipH="1">
            <a:off x="3429000" y="3429000"/>
            <a:ext cx="1143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83" name="Line 91"/>
          <p:cNvSpPr>
            <a:spLocks noChangeShapeType="1"/>
          </p:cNvSpPr>
          <p:nvPr/>
        </p:nvSpPr>
        <p:spPr bwMode="auto">
          <a:xfrm>
            <a:off x="3429000" y="34290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84" name="Line 92"/>
          <p:cNvSpPr>
            <a:spLocks noChangeShapeType="1"/>
          </p:cNvSpPr>
          <p:nvPr/>
        </p:nvSpPr>
        <p:spPr bwMode="auto">
          <a:xfrm>
            <a:off x="4572000" y="3429000"/>
            <a:ext cx="1143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85" name="Line 93"/>
          <p:cNvSpPr>
            <a:spLocks noChangeShapeType="1"/>
          </p:cNvSpPr>
          <p:nvPr/>
        </p:nvSpPr>
        <p:spPr bwMode="auto">
          <a:xfrm>
            <a:off x="5715000" y="34290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/>
              <a:t>BOCR Model</a:t>
            </a:r>
          </a:p>
        </p:txBody>
      </p:sp>
      <p:sp>
        <p:nvSpPr>
          <p:cNvPr id="9219" name="Text Box 3"/>
          <p:cNvSpPr txBox="1">
            <a:spLocks noChangeArrowheads="1"/>
          </p:cNvSpPr>
          <p:nvPr/>
        </p:nvSpPr>
        <p:spPr bwMode="auto">
          <a:xfrm>
            <a:off x="228600" y="6400800"/>
            <a:ext cx="8686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x-none"/>
              <a:t>Background	</a:t>
            </a:r>
            <a:r>
              <a:rPr lang="en-US" altLang="x-none" b="1">
                <a:solidFill>
                  <a:srgbClr val="FF0000"/>
                </a:solidFill>
              </a:rPr>
              <a:t>Model Setup</a:t>
            </a:r>
            <a:r>
              <a:rPr lang="en-US" altLang="x-none"/>
              <a:t>	Data Collection	Final Results 	Problems</a:t>
            </a:r>
          </a:p>
        </p:txBody>
      </p:sp>
      <p:graphicFrame>
        <p:nvGraphicFramePr>
          <p:cNvPr id="9220" name="Group 4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416425"/>
        </p:xfrm>
        <a:graphic>
          <a:graphicData uri="http://schemas.openxmlformats.org/drawingml/2006/table">
            <a:tbl>
              <a:tblPr/>
              <a:tblGrid>
                <a:gridCol w="1025525"/>
                <a:gridCol w="847725"/>
                <a:gridCol w="2574925"/>
                <a:gridCol w="668338"/>
                <a:gridCol w="849312"/>
                <a:gridCol w="2263775"/>
              </a:tblGrid>
              <a:tr h="2762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1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Merits</a:t>
                      </a:r>
                      <a:endParaRPr kumimoji="0" lang="en-US" altLang="x-none" sz="1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1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Criteria</a:t>
                      </a:r>
                      <a:endParaRPr kumimoji="0" lang="en-US" altLang="x-none" sz="1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1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Sub-criteria</a:t>
                      </a:r>
                      <a:endParaRPr kumimoji="0" lang="en-US" altLang="x-none" sz="1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1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Merits</a:t>
                      </a:r>
                      <a:endParaRPr kumimoji="0" lang="en-US" altLang="x-none" sz="1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1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Criteria</a:t>
                      </a:r>
                      <a:endParaRPr kumimoji="0" lang="en-US" altLang="x-none" sz="1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1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Sub-criteria</a:t>
                      </a:r>
                      <a:endParaRPr kumimoji="0" lang="en-US" altLang="x-none" sz="1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685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1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Benefits</a:t>
                      </a:r>
                      <a:endParaRPr kumimoji="0" lang="en-US" altLang="x-none" sz="1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1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Economic </a:t>
                      </a:r>
                      <a:endParaRPr kumimoji="0" lang="en-US" altLang="x-none" sz="1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1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Iraq Economy </a:t>
                      </a:r>
                      <a:endParaRPr kumimoji="0" lang="en-US" altLang="x-none" sz="1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1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Costs</a:t>
                      </a:r>
                      <a:endParaRPr kumimoji="0" lang="en-US" altLang="x-none" sz="1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1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Economic </a:t>
                      </a:r>
                      <a:endParaRPr kumimoji="0" lang="en-US" altLang="x-none" sz="1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1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US Budget Deficit </a:t>
                      </a:r>
                      <a:endParaRPr kumimoji="0" lang="en-US" altLang="x-none" sz="1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44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1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 </a:t>
                      </a:r>
                      <a:endParaRPr kumimoji="0" lang="en-US" altLang="x-none" sz="1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1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1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US Economy</a:t>
                      </a:r>
                      <a:endParaRPr kumimoji="0" lang="en-US" altLang="x-none" sz="1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1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 </a:t>
                      </a:r>
                      <a:endParaRPr kumimoji="0" lang="en-US" altLang="x-none" sz="1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1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 </a:t>
                      </a:r>
                      <a:endParaRPr kumimoji="0" lang="en-US" altLang="x-none" sz="1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1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International Coalition Costs </a:t>
                      </a:r>
                      <a:endParaRPr kumimoji="0" lang="en-US" altLang="x-none" sz="1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685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1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 </a:t>
                      </a:r>
                      <a:endParaRPr kumimoji="0" lang="en-US" altLang="x-none" sz="1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1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 </a:t>
                      </a:r>
                      <a:endParaRPr kumimoji="0" lang="en-US" altLang="x-none" sz="1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1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World Economy </a:t>
                      </a:r>
                      <a:endParaRPr kumimoji="0" lang="en-US" altLang="x-none" sz="1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1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 </a:t>
                      </a:r>
                      <a:endParaRPr kumimoji="0" lang="en-US" altLang="x-none" sz="1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1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Political </a:t>
                      </a:r>
                      <a:endParaRPr kumimoji="0" lang="en-US" altLang="x-none" sz="1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1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Creating New Enemies</a:t>
                      </a:r>
                      <a:endParaRPr kumimoji="0" lang="en-US" altLang="x-none" sz="1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685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1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 </a:t>
                      </a:r>
                      <a:endParaRPr kumimoji="0" lang="en-US" altLang="x-none" sz="1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1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Political </a:t>
                      </a:r>
                      <a:endParaRPr kumimoji="0" lang="en-US" altLang="x-none" sz="1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1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Creating New Allies</a:t>
                      </a:r>
                      <a:endParaRPr kumimoji="0" lang="en-US" altLang="x-none" sz="1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1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 </a:t>
                      </a:r>
                      <a:endParaRPr kumimoji="0" lang="en-US" altLang="x-none" sz="1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1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 </a:t>
                      </a:r>
                      <a:endParaRPr kumimoji="0" lang="en-US" altLang="x-none" sz="1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1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Potential Government Corruption </a:t>
                      </a:r>
                      <a:endParaRPr kumimoji="0" lang="en-US" altLang="x-none" sz="1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685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1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 </a:t>
                      </a:r>
                      <a:endParaRPr kumimoji="0" lang="en-US" altLang="x-none" sz="1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1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 </a:t>
                      </a:r>
                      <a:endParaRPr kumimoji="0" lang="en-US" altLang="x-none" sz="1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1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US Bargaining Power </a:t>
                      </a:r>
                      <a:endParaRPr kumimoji="0" lang="en-US" altLang="x-none" sz="1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1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 </a:t>
                      </a:r>
                      <a:endParaRPr kumimoji="0" lang="en-US" altLang="x-none" sz="1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1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 </a:t>
                      </a:r>
                      <a:endParaRPr kumimoji="0" lang="en-US" altLang="x-none" sz="1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1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Iraq Initiative </a:t>
                      </a:r>
                      <a:endParaRPr kumimoji="0" lang="en-US" altLang="x-none" sz="1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685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1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 </a:t>
                      </a:r>
                      <a:endParaRPr kumimoji="0" lang="en-US" altLang="x-none" sz="1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1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 </a:t>
                      </a:r>
                      <a:endParaRPr kumimoji="0" lang="en-US" altLang="x-none" sz="1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1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US Presence in the Region </a:t>
                      </a:r>
                      <a:endParaRPr kumimoji="0" lang="en-US" altLang="x-none" sz="1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1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 </a:t>
                      </a:r>
                      <a:endParaRPr kumimoji="0" lang="en-US" altLang="x-none" sz="1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1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Security </a:t>
                      </a:r>
                      <a:endParaRPr kumimoji="0" lang="en-US" altLang="x-none" sz="1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1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Civil War in Iraq </a:t>
                      </a:r>
                      <a:endParaRPr kumimoji="0" lang="en-US" altLang="x-none" sz="1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685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1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 </a:t>
                      </a:r>
                      <a:endParaRPr kumimoji="0" lang="en-US" altLang="x-none" sz="1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1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 </a:t>
                      </a:r>
                      <a:endParaRPr kumimoji="0" lang="en-US" altLang="x-none" sz="1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1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Iraq Initiative </a:t>
                      </a:r>
                      <a:endParaRPr kumimoji="0" lang="en-US" altLang="x-none" sz="1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1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 </a:t>
                      </a:r>
                      <a:endParaRPr kumimoji="0" lang="en-US" altLang="x-none" sz="1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1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 </a:t>
                      </a:r>
                      <a:endParaRPr kumimoji="0" lang="en-US" altLang="x-none" sz="1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1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Destabilization of the Region </a:t>
                      </a:r>
                      <a:endParaRPr kumimoji="0" lang="en-US" altLang="x-none" sz="1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685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1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 </a:t>
                      </a:r>
                      <a:endParaRPr kumimoji="0" lang="en-US" altLang="x-none" sz="1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1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Security </a:t>
                      </a:r>
                      <a:endParaRPr kumimoji="0" lang="en-US" altLang="x-none" sz="1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1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Deterrence </a:t>
                      </a:r>
                      <a:endParaRPr kumimoji="0" lang="en-US" altLang="x-none" sz="1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1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 </a:t>
                      </a:r>
                      <a:endParaRPr kumimoji="0" lang="en-US" altLang="x-none" sz="1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1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Social </a:t>
                      </a:r>
                      <a:endParaRPr kumimoji="0" lang="en-US" altLang="x-none" sz="1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1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Human Life (Allies) </a:t>
                      </a:r>
                      <a:endParaRPr kumimoji="0" lang="en-US" altLang="x-none" sz="1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44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1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 </a:t>
                      </a:r>
                      <a:endParaRPr kumimoji="0" lang="en-US" altLang="x-none" sz="1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1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1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Anti-Terrorism </a:t>
                      </a:r>
                      <a:endParaRPr kumimoji="0" lang="en-US" altLang="x-none" sz="1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1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 </a:t>
                      </a:r>
                      <a:endParaRPr kumimoji="0" lang="en-US" altLang="x-none" sz="1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1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 </a:t>
                      </a:r>
                      <a:endParaRPr kumimoji="0" lang="en-US" altLang="x-none" sz="1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1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Human Life (US)   </a:t>
                      </a:r>
                      <a:endParaRPr kumimoji="0" lang="en-US" altLang="x-none" sz="1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685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1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 </a:t>
                      </a:r>
                      <a:endParaRPr kumimoji="0" lang="en-US" altLang="x-none" sz="1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1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 </a:t>
                      </a:r>
                      <a:endParaRPr kumimoji="0" lang="en-US" altLang="x-none" sz="1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1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Insurgency Warfare Training </a:t>
                      </a:r>
                      <a:endParaRPr kumimoji="0" lang="en-US" altLang="x-none" sz="1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1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 </a:t>
                      </a:r>
                      <a:endParaRPr kumimoji="0" lang="en-US" altLang="x-none" sz="1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1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 </a:t>
                      </a:r>
                      <a:endParaRPr kumimoji="0" lang="en-US" altLang="x-none" sz="1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1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Human Life (Iraq)  </a:t>
                      </a:r>
                      <a:endParaRPr kumimoji="0" lang="en-US" altLang="x-none" sz="1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685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1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Opportunities</a:t>
                      </a:r>
                      <a:endParaRPr kumimoji="0" lang="en-US" altLang="x-none" sz="1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1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Economic </a:t>
                      </a:r>
                      <a:endParaRPr kumimoji="0" lang="en-US" altLang="x-none" sz="1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1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US Economy </a:t>
                      </a:r>
                      <a:endParaRPr kumimoji="0" lang="en-US" altLang="x-none" sz="1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1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 </a:t>
                      </a:r>
                      <a:endParaRPr kumimoji="0" lang="en-US" altLang="x-none" sz="1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1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Political </a:t>
                      </a:r>
                      <a:endParaRPr kumimoji="0" lang="en-US" altLang="x-none" sz="1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1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US Reputation </a:t>
                      </a:r>
                      <a:endParaRPr kumimoji="0" lang="en-US" altLang="x-none" sz="1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685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1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 </a:t>
                      </a:r>
                      <a:endParaRPr kumimoji="0" lang="en-US" altLang="x-none" sz="1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1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 </a:t>
                      </a:r>
                      <a:endParaRPr kumimoji="0" lang="en-US" altLang="x-none" sz="1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1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Iraq Economy </a:t>
                      </a:r>
                      <a:endParaRPr kumimoji="0" lang="en-US" altLang="x-none" sz="1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1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Risks</a:t>
                      </a:r>
                      <a:endParaRPr kumimoji="0" lang="en-US" altLang="x-none" sz="1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1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 </a:t>
                      </a:r>
                      <a:endParaRPr kumimoji="0" lang="en-US" altLang="x-none" sz="1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1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Iraq Initiative </a:t>
                      </a:r>
                      <a:endParaRPr kumimoji="0" lang="en-US" altLang="x-none" sz="1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685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1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 </a:t>
                      </a:r>
                      <a:endParaRPr kumimoji="0" lang="en-US" altLang="x-none" sz="1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1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Political </a:t>
                      </a:r>
                      <a:endParaRPr kumimoji="0" lang="en-US" altLang="x-none" sz="1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1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Protection of US Allies </a:t>
                      </a:r>
                      <a:endParaRPr kumimoji="0" lang="en-US" altLang="x-none" sz="1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1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 </a:t>
                      </a:r>
                      <a:endParaRPr kumimoji="0" lang="en-US" altLang="x-none" sz="1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1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Security</a:t>
                      </a:r>
                      <a:endParaRPr kumimoji="0" lang="en-US" altLang="x-none" sz="1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1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Increased Terrorism </a:t>
                      </a:r>
                      <a:endParaRPr kumimoji="0" lang="en-US" altLang="x-none" sz="1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44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1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 </a:t>
                      </a:r>
                      <a:endParaRPr kumimoji="0" lang="en-US" altLang="x-none" sz="1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1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 </a:t>
                      </a:r>
                      <a:endParaRPr kumimoji="0" lang="en-US" altLang="x-none" sz="1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1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Spread of Democracy </a:t>
                      </a:r>
                      <a:endParaRPr kumimoji="0" lang="en-US" altLang="x-none" sz="1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1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1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1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44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1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 </a:t>
                      </a:r>
                      <a:endParaRPr kumimoji="0" lang="en-US" altLang="x-none" sz="1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1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 </a:t>
                      </a:r>
                      <a:endParaRPr kumimoji="0" lang="en-US" altLang="x-none" sz="1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1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Democracy in Iraq </a:t>
                      </a:r>
                      <a:endParaRPr kumimoji="0" lang="en-US" altLang="x-none" sz="1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1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1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1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44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1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 </a:t>
                      </a:r>
                      <a:endParaRPr kumimoji="0" lang="en-US" altLang="x-none" sz="1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1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 </a:t>
                      </a:r>
                      <a:endParaRPr kumimoji="0" lang="en-US" altLang="x-none" sz="1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1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Iraq Initiative </a:t>
                      </a:r>
                      <a:endParaRPr kumimoji="0" lang="en-US" altLang="x-none" sz="1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1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1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1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/>
              <a:t>Data Collection</a:t>
            </a:r>
          </a:p>
        </p:txBody>
      </p:sp>
      <p:pic>
        <p:nvPicPr>
          <p:cNvPr id="10243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3600" y="1143000"/>
            <a:ext cx="6400800" cy="5575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sp>
        <p:nvSpPr>
          <p:cNvPr id="10244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228600" y="1600200"/>
            <a:ext cx="1828800" cy="4525963"/>
          </a:xfrm>
        </p:spPr>
        <p:txBody>
          <a:bodyPr/>
          <a:lstStyle/>
          <a:p>
            <a:pPr>
              <a:buFontTx/>
              <a:buNone/>
            </a:pPr>
            <a:r>
              <a:rPr lang="en-US" altLang="x-none"/>
              <a:t>Survey </a:t>
            </a:r>
            <a:r>
              <a:rPr lang="en-US" altLang="x-none">
                <a:sym typeface="Wingdings" charset="2"/>
              </a:rPr>
              <a:t></a:t>
            </a:r>
          </a:p>
          <a:p>
            <a:pPr>
              <a:buFontTx/>
              <a:buNone/>
            </a:pPr>
            <a:endParaRPr lang="en-US" altLang="x-none" sz="2000">
              <a:sym typeface="Wingdings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/>
              <a:t>Data Collection 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altLang="x-none"/>
              <a:t>Professors and PHD faculty</a:t>
            </a:r>
          </a:p>
          <a:p>
            <a:pPr lvl="1">
              <a:lnSpc>
                <a:spcPct val="80000"/>
              </a:lnSpc>
            </a:pPr>
            <a:r>
              <a:rPr lang="en-US" altLang="x-none"/>
              <a:t>GSPIA</a:t>
            </a:r>
          </a:p>
          <a:p>
            <a:pPr lvl="1">
              <a:lnSpc>
                <a:spcPct val="80000"/>
              </a:lnSpc>
            </a:pPr>
            <a:r>
              <a:rPr lang="en-US" altLang="x-none"/>
              <a:t>Katz</a:t>
            </a:r>
          </a:p>
          <a:p>
            <a:pPr>
              <a:lnSpc>
                <a:spcPct val="80000"/>
              </a:lnSpc>
            </a:pPr>
            <a:r>
              <a:rPr lang="en-US" altLang="x-none"/>
              <a:t>Periodicals</a:t>
            </a:r>
          </a:p>
          <a:p>
            <a:pPr lvl="1">
              <a:lnSpc>
                <a:spcPct val="80000"/>
              </a:lnSpc>
            </a:pPr>
            <a:r>
              <a:rPr lang="en-US" altLang="x-none"/>
              <a:t>Ex: Time, The Economist</a:t>
            </a:r>
          </a:p>
          <a:p>
            <a:pPr>
              <a:lnSpc>
                <a:spcPct val="80000"/>
              </a:lnSpc>
            </a:pPr>
            <a:r>
              <a:rPr lang="en-US" altLang="x-none"/>
              <a:t>Government Studies</a:t>
            </a:r>
          </a:p>
          <a:p>
            <a:pPr lvl="1">
              <a:lnSpc>
                <a:spcPct val="80000"/>
              </a:lnSpc>
            </a:pPr>
            <a:r>
              <a:rPr lang="en-US" altLang="x-none"/>
              <a:t>Ex: National Security Council : Iraq War Strategy</a:t>
            </a:r>
          </a:p>
          <a:p>
            <a:pPr>
              <a:lnSpc>
                <a:spcPct val="80000"/>
              </a:lnSpc>
            </a:pPr>
            <a:r>
              <a:rPr lang="en-US" altLang="x-none"/>
              <a:t>Websites</a:t>
            </a:r>
          </a:p>
          <a:p>
            <a:pPr>
              <a:lnSpc>
                <a:spcPct val="80000"/>
              </a:lnSpc>
            </a:pPr>
            <a:r>
              <a:rPr lang="en-US" altLang="x-none"/>
              <a:t>Informal conversations</a:t>
            </a:r>
          </a:p>
        </p:txBody>
      </p:sp>
      <p:sp>
        <p:nvSpPr>
          <p:cNvPr id="11268" name="Text Box 4"/>
          <p:cNvSpPr txBox="1">
            <a:spLocks noChangeArrowheads="1"/>
          </p:cNvSpPr>
          <p:nvPr/>
        </p:nvSpPr>
        <p:spPr bwMode="auto">
          <a:xfrm>
            <a:off x="228600" y="6400800"/>
            <a:ext cx="8686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x-none"/>
              <a:t>Background	Model Setup	</a:t>
            </a:r>
            <a:r>
              <a:rPr lang="en-US" altLang="x-none" b="1">
                <a:solidFill>
                  <a:srgbClr val="FF0000"/>
                </a:solidFill>
              </a:rPr>
              <a:t>Data Collection</a:t>
            </a:r>
            <a:r>
              <a:rPr lang="en-US" altLang="x-none"/>
              <a:t>	Final Results 	Problems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1361</Words>
  <Application>Microsoft Macintosh PowerPoint</Application>
  <PresentationFormat>On-screen Show (4:3)</PresentationFormat>
  <Paragraphs>626</Paragraphs>
  <Slides>35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35</vt:i4>
      </vt:variant>
    </vt:vector>
  </HeadingPairs>
  <TitlesOfParts>
    <vt:vector size="38" baseType="lpstr">
      <vt:lpstr>Arial</vt:lpstr>
      <vt:lpstr>Wingdings</vt:lpstr>
      <vt:lpstr>Default Design</vt:lpstr>
      <vt:lpstr>Iraqi War</vt:lpstr>
      <vt:lpstr>Timeline</vt:lpstr>
      <vt:lpstr>Timeline (continued)</vt:lpstr>
      <vt:lpstr>Background Highlights</vt:lpstr>
      <vt:lpstr>When should the majority of US troops withdraw from Iraq?</vt:lpstr>
      <vt:lpstr>Strategic Criteria</vt:lpstr>
      <vt:lpstr>BOCR Model</vt:lpstr>
      <vt:lpstr>Data Collection</vt:lpstr>
      <vt:lpstr>Data Collection </vt:lpstr>
      <vt:lpstr>Spheres of Influence</vt:lpstr>
      <vt:lpstr>Spheres of Influences</vt:lpstr>
      <vt:lpstr>Benefits Control Criteria </vt:lpstr>
      <vt:lpstr>US Economy Subnet</vt:lpstr>
      <vt:lpstr>US Presence in Region Subnet</vt:lpstr>
      <vt:lpstr>Opportunities Control Criteria</vt:lpstr>
      <vt:lpstr>US Economy Subnet</vt:lpstr>
      <vt:lpstr>Iraq Economy Subnet</vt:lpstr>
      <vt:lpstr>Costs Control Criteria</vt:lpstr>
      <vt:lpstr>US Budget Deficit Subnet</vt:lpstr>
      <vt:lpstr>Civil War in Iraq Subnet</vt:lpstr>
      <vt:lpstr>Risks Control Criteria</vt:lpstr>
      <vt:lpstr>US Reputation Subnet</vt:lpstr>
      <vt:lpstr>Increased Terrorism Subnet</vt:lpstr>
      <vt:lpstr>Criteria and Their Priorities</vt:lpstr>
      <vt:lpstr>Criteria and Their Priorities</vt:lpstr>
      <vt:lpstr>Weight Benefits and Opportunities</vt:lpstr>
      <vt:lpstr>Weighted Costs and Risks</vt:lpstr>
      <vt:lpstr>Final Results</vt:lpstr>
      <vt:lpstr>Short-term/Long-term Results</vt:lpstr>
      <vt:lpstr>Results - Multiplicative</vt:lpstr>
      <vt:lpstr>Results – Additive (Negative)</vt:lpstr>
      <vt:lpstr>Sensitivity Analysis - Benefits</vt:lpstr>
      <vt:lpstr>Sensitivity Analysis - Opportunities</vt:lpstr>
      <vt:lpstr>Sensitivity Analysis - Costs</vt:lpstr>
      <vt:lpstr>Sensitivity Analysis - Risks</vt:lpstr>
    </vt:vector>
  </TitlesOfParts>
  <Company>Katz Graduate School of Business</Company>
  <LinksUpToDate>false</LinksUpToDate>
  <SharedDoc>false</SharedDoc>
  <HyperlinksChanged>false</HyperlinksChanged>
  <AppVersion>15.0031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Iraqi War</dc:title>
  <dc:creator>SAATY</dc:creator>
  <cp:lastModifiedBy>E R</cp:lastModifiedBy>
  <cp:revision>1</cp:revision>
  <dcterms:created xsi:type="dcterms:W3CDTF">2006-05-27T16:34:03Z</dcterms:created>
  <dcterms:modified xsi:type="dcterms:W3CDTF">2017-02-22T02:15:59Z</dcterms:modified>
</cp:coreProperties>
</file>